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2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2"/>
  </p:notesMasterIdLst>
  <p:sldIdLst>
    <p:sldId id="258" r:id="rId4"/>
    <p:sldId id="260" r:id="rId5"/>
    <p:sldId id="259" r:id="rId6"/>
    <p:sldId id="277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91" r:id="rId16"/>
    <p:sldId id="286" r:id="rId17"/>
    <p:sldId id="287" r:id="rId18"/>
    <p:sldId id="288" r:id="rId19"/>
    <p:sldId id="289" r:id="rId20"/>
    <p:sldId id="290" r:id="rId21"/>
    <p:sldId id="276" r:id="rId22"/>
    <p:sldId id="281" r:id="rId23"/>
    <p:sldId id="282" r:id="rId24"/>
    <p:sldId id="283" r:id="rId25"/>
    <p:sldId id="284" r:id="rId26"/>
    <p:sldId id="285" r:id="rId27"/>
    <p:sldId id="263" r:id="rId28"/>
    <p:sldId id="278" r:id="rId29"/>
    <p:sldId id="280" r:id="rId30"/>
    <p:sldId id="264" r:id="rId31"/>
    <p:sldId id="295" r:id="rId32"/>
    <p:sldId id="296" r:id="rId33"/>
    <p:sldId id="297" r:id="rId34"/>
    <p:sldId id="343" r:id="rId35"/>
    <p:sldId id="340" r:id="rId36"/>
    <p:sldId id="341" r:id="rId37"/>
    <p:sldId id="342" r:id="rId38"/>
    <p:sldId id="298" r:id="rId39"/>
    <p:sldId id="293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0000"/>
    <a:srgbClr val="FFD9D9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>
        <p:scale>
          <a:sx n="90" d="100"/>
          <a:sy n="90" d="100"/>
        </p:scale>
        <p:origin x="-1302" y="-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6" Type="http://schemas.openxmlformats.org/officeDocument/2006/relationships/slide" Target="slides/slide73.xml"/><Relationship Id="rId84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86;&#1073;&#1097;&#1080;&#1077;%20&#1088;&#1077;&#1079;&#1091;&#1083;&#1100;&#1090;&#1072;&#1090;&#1099;%20&#1087;&#1086;%20&#1053;&#1054;%20&#1056;&#1054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7;&#1086;%20&#1091;&#1088;&#1086;&#1074;&#1085;&#1102;%20&#1059;&#1095;&#1080;&#1090;&#1077;&#1083;&#1100;\&#1051;&#1080;&#1089;&#1090;%20Microsoft%20Exce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7;&#1086;%20&#1091;&#1088;&#1086;&#1074;&#1085;&#1102;%20&#1059;&#1095;&#1080;&#1090;&#1077;&#1083;&#1100;\&#1051;&#1080;&#1089;&#1090;%20Microsoft%20Exce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7;&#1086;%20&#1091;&#1088;&#1086;&#1074;&#1085;&#1102;%20&#1059;&#1095;&#1080;&#1090;&#1077;&#1083;&#1100;\&#1051;&#1080;&#1089;&#1090;%20Microsoft%20Exce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7;&#1086;%20&#1091;&#1088;&#1086;&#1074;&#1085;&#1102;%20&#1059;&#1095;&#1080;&#1090;&#1077;&#1083;&#1100;\&#1051;&#1080;&#1089;&#1090;%20Microsoft%20Excel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101;&#1082;&#1089;&#1087;&#1077;&#1088;&#1090;\&#1051;&#1080;&#1089;&#1090;%20Microsoft%20Excel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101;&#1082;&#1089;&#1087;&#1077;&#1088;&#1090;\&#1087;&#1086;%20&#1088;&#1072;&#1079;&#1076;&#1077;&#1083;&#1072;&#1084;%20&#1101;&#1082;&#1089;&#1087;&#1077;&#1088;&#1090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101;&#1082;&#1089;&#1087;&#1077;&#1088;&#1090;\&#1087;&#1086;%20&#1088;&#1072;&#1079;&#1076;&#1077;&#1083;&#1072;&#1084;%20&#1101;&#1082;&#1089;&#1087;&#1077;&#1088;&#1090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101;&#1082;&#1089;&#1087;&#1077;&#1088;&#1090;\&#1087;&#1086;%20&#1088;&#1072;&#1079;&#1076;&#1077;&#1083;&#1072;&#1084;%20&#1101;&#1082;&#1089;&#1087;&#1077;&#1088;&#1090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101;&#1082;&#1089;&#1087;&#1077;&#1088;&#1090;\&#1087;&#1086;%20&#1088;&#1072;&#1079;&#1076;&#1077;&#1083;&#1072;&#1084;%20&#1101;&#1082;&#1089;&#1087;&#1077;&#1088;&#1090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101;&#1082;&#1089;&#1087;&#1077;&#1088;&#1090;\&#1087;&#1086;%20&#1088;&#1072;&#1079;&#1076;&#1077;&#1083;&#1072;&#1084;%20&#1101;&#1082;&#1089;&#1087;&#1077;&#1088;&#1090;&#109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88;&#1077;&#1079;&#1091;&#1083;&#1100;&#1090;&#1072;&#1090;&#1099;%20&#1053;&#1054;%20&#1056;&#1054;%20&#1091;&#1095;&#1080;&#1090;&#1077;&#1083;&#1100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0;&#1089;&#1089;&#1083;&#1077;&#1076;&#1086;&#1074;&#1072;&#1090;&#1077;&#1083;&#1100;\&#1051;&#1080;&#1089;&#1090;%20Microsoft%20Excel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0;&#1089;&#1089;&#1083;&#1077;&#1076;&#1086;&#1074;&#1072;&#1090;&#1077;&#1083;&#1100;\&#1051;&#1080;&#1089;&#1090;%20Microsoft%20Excel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0;&#1089;&#1089;&#1083;&#1077;&#1076;&#1086;&#1074;&#1072;&#1090;&#1077;&#1083;&#1100;\&#1051;&#1080;&#1089;&#1090;%20Microsoft%20Excel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0;&#1089;&#1089;&#1083;&#1077;&#1076;&#1086;&#1074;&#1072;&#1090;&#1077;&#1083;&#1100;\&#1051;&#1080;&#1089;&#1090;%20Microsoft%20Excel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0;&#1089;&#1089;&#1083;&#1077;&#1076;&#1086;&#1074;&#1072;&#1090;&#1077;&#1083;&#1100;\&#1051;&#1080;&#1089;&#1090;%20Microsoft%20Excel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0;&#1089;&#1089;&#1083;&#1077;&#1076;&#1086;&#1074;&#1072;&#1090;&#1077;&#1083;&#1100;\&#1051;&#1080;&#1089;&#1090;%20Microsoft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82;&#1072;&#1095;&#1077;&#1089;&#1090;&#1074;&#1086;%20&#1086;&#1094;&#1077;&#1085;&#1080;&#1074;&#1072;&#1085;&#1080;&#1080;&#1077;%20&#1091;&#1095;&#1080;&#1090;&#1077;&#1083;&#1100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82;&#1072;&#1095;&#1077;&#1089;&#1090;&#1074;&#1086;%20&#1086;&#1094;&#1077;&#1085;&#1082;&#1072;%20&#1082;&#1072;&#1095;&#1077;&#1089;&#1090;&#1074;&#1072;%20&#1091;&#1095;&#1080;&#1090;&#1077;&#1083;&#1100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82;&#1072;&#1095;&#1077;&#1089;&#1090;&#1074;&#1086;%20&#1074;%20&#1094;&#1077;&#1083;&#1086;&#1084;%20&#1056;&#1054;%20&#1091;&#1095;&#1080;&#1090;&#1077;&#1083;&#1100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Nina\Desktop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51;&#1080;&#1089;&#1090;%20Microsoft%20Exce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90;&#1072;&#1073;&#1083;&#1080;&#1094;&#1099;%20&#1076;&#1083;&#1103;%20&#1076;&#1080;&#1072;&#1075;&#1088;&#1072;&#1084;%20&#1087;&#1088;&#1077;&#1079;&#1077;&#1085;&#1090;&#1072;&#1094;&#1080;&#1080;%20&#1076;&#1083;&#1103;%20&#1082;&#1088;&#1091;&#1075;&#1083;&#1086;&#1075;&#1086;%20&#1089;&#1090;&#1086;&#1083;&#1072;\&#1075;&#1088;&#1072;&#1092;&#1080;&#1082;&#1080;%20&#1084;&#1086;&#1076;&#1077;&#1088;&#1072;&#1090;&#1086;&#1088;\&#1074;&#1089;&#1077;%20&#1075;&#1088;&#1072;&#1092;&#1080;&#1082;&#1080;%20&#1084;&#1086;&#1076;&#1077;&#1088;&#1072;&#1090;&#1086;&#1088;%2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набрали необходимое количество баллов </c:v>
                </c:pt>
                <c:pt idx="1">
                  <c:v>не набрали необходимое количество баллов</c:v>
                </c:pt>
                <c:pt idx="2">
                  <c:v>обнаружены заимствования</c:v>
                </c:pt>
              </c:strCache>
            </c:strRef>
          </c:cat>
          <c:val>
            <c:numRef>
              <c:f>Лист1!$B$3:$D$3</c:f>
              <c:numCache>
                <c:formatCode>0.00%</c:formatCode>
                <c:ptCount val="3"/>
                <c:pt idx="0">
                  <c:v>0.57399999999999995</c:v>
                </c:pt>
                <c:pt idx="1">
                  <c:v>0.40260000000000001</c:v>
                </c:pt>
                <c:pt idx="2">
                  <c:v>2.3400000000000001E-2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89-45B0-9B71-BDC0C990F7D7}"/>
            </c:ext>
          </c:extLst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Лист1!$B$2:$D$2</c:f>
              <c:strCache>
                <c:ptCount val="3"/>
                <c:pt idx="0">
                  <c:v>набрали необходимое количество баллов </c:v>
                </c:pt>
                <c:pt idx="1">
                  <c:v>не набрали необходимое количество баллов</c:v>
                </c:pt>
                <c:pt idx="2">
                  <c:v>обнаружены заимствования</c:v>
                </c:pt>
              </c:strCache>
            </c:strRef>
          </c:cat>
          <c:val>
            <c:numRef>
              <c:f>Лист1!$B$4:$D$4</c:f>
              <c:numCache>
                <c:formatCode>0.00%</c:formatCode>
                <c:ptCount val="3"/>
                <c:pt idx="0" formatCode="0%">
                  <c:v>0.61</c:v>
                </c:pt>
                <c:pt idx="1">
                  <c:v>0.34499999999999997</c:v>
                </c:pt>
                <c:pt idx="2">
                  <c:v>4.4999999999999998E-2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89-45B0-9B71-BDC0C990F7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177216"/>
        <c:axId val="55178752"/>
      </c:barChart>
      <c:catAx>
        <c:axId val="5517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78752"/>
        <c:crosses val="autoZero"/>
        <c:auto val="1"/>
        <c:lblAlgn val="ctr"/>
        <c:lblOffset val="100"/>
        <c:noMultiLvlLbl val="0"/>
      </c:catAx>
      <c:valAx>
        <c:axId val="55178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17721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</a:rPr>
              <a:t>Качество</a:t>
            </a:r>
            <a:r>
              <a:rPr lang="ru-RU" sz="1800" b="1" baseline="0" dirty="0">
                <a:solidFill>
                  <a:srgbClr val="002060"/>
                </a:solidFill>
              </a:rPr>
              <a:t> представленных доказательств в разделе "преподавание"</a:t>
            </a:r>
            <a:endParaRPr lang="ru-RU" sz="1800" b="1" dirty="0">
              <a:solidFill>
                <a:srgbClr val="00206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 по разделу «преподавание»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-1.4181577513187474E-17"/>
                  <c:y val="1.5432313076324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470990552706619E-3"/>
                  <c:y val="6.613848461282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6412971658119856E-3"/>
                  <c:y val="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354952763533094E-3"/>
                  <c:y val="6.61384846128207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941981105413238E-3"/>
                  <c:y val="2.4250777691367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3.0941981105413238E-3"/>
                  <c:y val="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5470990552706619E-3"/>
                  <c:y val="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4.6412971658119856E-3"/>
                  <c:y val="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Лист2!$A$2:$A$23</c:f>
              <c:strCache>
                <c:ptCount val="22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г.Кокшетау</c:v>
                </c:pt>
                <c:pt idx="10">
                  <c:v>НИШ ФМН г.Костанай</c:v>
                </c:pt>
                <c:pt idx="11">
                  <c:v>НИШ ХБН г.Кызылорда</c:v>
                </c:pt>
                <c:pt idx="12">
                  <c:v>НИШ ХБН г.Павлодар</c:v>
                </c:pt>
                <c:pt idx="13">
                  <c:v>НИШ ХБН г.Петропавловск</c:v>
                </c:pt>
                <c:pt idx="14">
                  <c:v>НИШ ФМН г.Семей</c:v>
                </c:pt>
                <c:pt idx="15">
                  <c:v>НИШ ФМН г.Талдыкорган</c:v>
                </c:pt>
                <c:pt idx="16">
                  <c:v>НИШ ФМН г.Тараз</c:v>
                </c:pt>
                <c:pt idx="17">
                  <c:v>НИШ ФМН г.Уральск</c:v>
                </c:pt>
                <c:pt idx="18">
                  <c:v>НИШ ХБН г.Усть-Каменогорск</c:v>
                </c:pt>
                <c:pt idx="19">
                  <c:v>НИШ ФМН г. Шымкент</c:v>
                </c:pt>
                <c:pt idx="20">
                  <c:v>НИШ ХБН г. Шымкент</c:v>
                </c:pt>
                <c:pt idx="21">
                  <c:v>МШ г.Астана</c:v>
                </c:pt>
              </c:strCache>
            </c:strRef>
          </c:cat>
          <c:val>
            <c:numRef>
              <c:f>Лист2!$B$2:$B$23</c:f>
              <c:numCache>
                <c:formatCode>0.0%</c:formatCode>
                <c:ptCount val="22"/>
                <c:pt idx="1">
                  <c:v>0.9</c:v>
                </c:pt>
                <c:pt idx="2">
                  <c:v>0.7</c:v>
                </c:pt>
                <c:pt idx="3">
                  <c:v>0.73299999999999998</c:v>
                </c:pt>
                <c:pt idx="4">
                  <c:v>0.7</c:v>
                </c:pt>
                <c:pt idx="5">
                  <c:v>0.83299999999999996</c:v>
                </c:pt>
                <c:pt idx="6">
                  <c:v>0.75</c:v>
                </c:pt>
                <c:pt idx="7">
                  <c:v>0.6</c:v>
                </c:pt>
                <c:pt idx="8">
                  <c:v>0.86699999999999999</c:v>
                </c:pt>
                <c:pt idx="9">
                  <c:v>0.83299999999999996</c:v>
                </c:pt>
                <c:pt idx="10">
                  <c:v>0.9</c:v>
                </c:pt>
                <c:pt idx="11">
                  <c:v>0.73299999999999998</c:v>
                </c:pt>
                <c:pt idx="12">
                  <c:v>0.8</c:v>
                </c:pt>
                <c:pt idx="13">
                  <c:v>0.8</c:v>
                </c:pt>
                <c:pt idx="14">
                  <c:v>0.93300000000000005</c:v>
                </c:pt>
                <c:pt idx="15">
                  <c:v>0.83299999999999996</c:v>
                </c:pt>
                <c:pt idx="16">
                  <c:v>0.73299999999999998</c:v>
                </c:pt>
                <c:pt idx="17">
                  <c:v>0.73299999999999998</c:v>
                </c:pt>
                <c:pt idx="18">
                  <c:v>0.8</c:v>
                </c:pt>
                <c:pt idx="19">
                  <c:v>0.83299999999999996</c:v>
                </c:pt>
                <c:pt idx="20">
                  <c:v>0.83299999999999996</c:v>
                </c:pt>
                <c:pt idx="21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C-4C6D-9849-32EF0A232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36352"/>
        <c:axId val="55637888"/>
      </c:barChart>
      <c:lineChart>
        <c:grouping val="standard"/>
        <c:varyColors val="0"/>
        <c:ser>
          <c:idx val="1"/>
          <c:order val="1"/>
          <c:tx>
            <c:strRef>
              <c:f>Лист2!$C$1</c:f>
              <c:strCache>
                <c:ptCount val="1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0"/>
                  <c:y val="-9.406362256045625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38C-4C6D-9849-32EF0A2325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Лист2!$A$2:$A$23</c:f>
              <c:strCache>
                <c:ptCount val="22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г.Кокшетау</c:v>
                </c:pt>
                <c:pt idx="10">
                  <c:v>НИШ ФМН г.Костанай</c:v>
                </c:pt>
                <c:pt idx="11">
                  <c:v>НИШ ХБН г.Кызылорда</c:v>
                </c:pt>
                <c:pt idx="12">
                  <c:v>НИШ ХБН г.Павлодар</c:v>
                </c:pt>
                <c:pt idx="13">
                  <c:v>НИШ ХБН г.Петропавловск</c:v>
                </c:pt>
                <c:pt idx="14">
                  <c:v>НИШ ФМН г.Семей</c:v>
                </c:pt>
                <c:pt idx="15">
                  <c:v>НИШ ФМН г.Талдыкорган</c:v>
                </c:pt>
                <c:pt idx="16">
                  <c:v>НИШ ФМН г.Тараз</c:v>
                </c:pt>
                <c:pt idx="17">
                  <c:v>НИШ ФМН г.Уральск</c:v>
                </c:pt>
                <c:pt idx="18">
                  <c:v>НИШ ХБН г.Усть-Каменогорск</c:v>
                </c:pt>
                <c:pt idx="19">
                  <c:v>НИШ ФМН г. Шымкент</c:v>
                </c:pt>
                <c:pt idx="20">
                  <c:v>НИШ ХБН г. Шымкент</c:v>
                </c:pt>
                <c:pt idx="21">
                  <c:v>МШ г.Астана</c:v>
                </c:pt>
              </c:strCache>
            </c:strRef>
          </c:cat>
          <c:val>
            <c:numRef>
              <c:f>Лист2!$C$2:$C$23</c:f>
              <c:numCache>
                <c:formatCode>0.0%</c:formatCode>
                <c:ptCount val="22"/>
                <c:pt idx="1">
                  <c:v>0.76700000000000002</c:v>
                </c:pt>
                <c:pt idx="2">
                  <c:v>0.76700000000000002</c:v>
                </c:pt>
                <c:pt idx="3">
                  <c:v>0.76700000000000002</c:v>
                </c:pt>
                <c:pt idx="4">
                  <c:v>0.76700000000000002</c:v>
                </c:pt>
                <c:pt idx="5">
                  <c:v>0.76700000000000002</c:v>
                </c:pt>
                <c:pt idx="6">
                  <c:v>0.76700000000000002</c:v>
                </c:pt>
                <c:pt idx="7">
                  <c:v>0.76700000000000002</c:v>
                </c:pt>
                <c:pt idx="8">
                  <c:v>0.76700000000000002</c:v>
                </c:pt>
                <c:pt idx="9">
                  <c:v>0.76700000000000002</c:v>
                </c:pt>
                <c:pt idx="10">
                  <c:v>0.76700000000000002</c:v>
                </c:pt>
                <c:pt idx="11">
                  <c:v>0.76700000000000002</c:v>
                </c:pt>
                <c:pt idx="12">
                  <c:v>0.76700000000000002</c:v>
                </c:pt>
                <c:pt idx="13">
                  <c:v>0.76700000000000002</c:v>
                </c:pt>
                <c:pt idx="14">
                  <c:v>0.76700000000000002</c:v>
                </c:pt>
                <c:pt idx="15">
                  <c:v>0.76700000000000002</c:v>
                </c:pt>
                <c:pt idx="16">
                  <c:v>0.76700000000000002</c:v>
                </c:pt>
                <c:pt idx="17">
                  <c:v>0.76700000000000002</c:v>
                </c:pt>
                <c:pt idx="18">
                  <c:v>0.76700000000000002</c:v>
                </c:pt>
                <c:pt idx="19">
                  <c:v>0.76700000000000002</c:v>
                </c:pt>
                <c:pt idx="20">
                  <c:v>0.76700000000000002</c:v>
                </c:pt>
                <c:pt idx="21">
                  <c:v>0.76700000000000002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38C-4C6D-9849-32EF0A2325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636352"/>
        <c:axId val="55637888"/>
      </c:lineChart>
      <c:catAx>
        <c:axId val="55636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37888"/>
        <c:crosses val="autoZero"/>
        <c:auto val="1"/>
        <c:lblAlgn val="ctr"/>
        <c:lblOffset val="100"/>
        <c:noMultiLvlLbl val="0"/>
      </c:catAx>
      <c:valAx>
        <c:axId val="5563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3635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«оценивание»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 по разделу «оценивание»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-3.011162640718506E-3"/>
                  <c:y val="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01-4773-9694-8EDEEB6279EF}"/>
                </c:ext>
              </c:extLst>
            </c:dLbl>
            <c:dLbl>
              <c:idx val="3"/>
              <c:layout>
                <c:manualLayout>
                  <c:x val="-1.5055813203592255E-3"/>
                  <c:y val="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01-4773-9694-8EDEEB6279EF}"/>
                </c:ext>
              </c:extLst>
            </c:dLbl>
            <c:dLbl>
              <c:idx val="4"/>
              <c:layout>
                <c:manualLayout>
                  <c:x val="0"/>
                  <c:y val="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801-4773-9694-8EDEEB6279EF}"/>
                </c:ext>
              </c:extLst>
            </c:dLbl>
            <c:dLbl>
              <c:idx val="11"/>
              <c:layout>
                <c:manualLayout>
                  <c:x val="-1.505581320359253E-3"/>
                  <c:y val="2.0749328505982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801-4773-9694-8EDEEB6279EF}"/>
                </c:ext>
              </c:extLst>
            </c:dLbl>
            <c:dLbl>
              <c:idx val="17"/>
              <c:layout>
                <c:manualLayout>
                  <c:x val="1.505581320359253E-3"/>
                  <c:y val="2.334299456923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801-4773-9694-8EDEEB627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Лист3!$A$2:$A$23</c:f>
              <c:strCache>
                <c:ptCount val="22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г.Кокшетау</c:v>
                </c:pt>
                <c:pt idx="10">
                  <c:v>НИШ ФМН г.Костанай</c:v>
                </c:pt>
                <c:pt idx="11">
                  <c:v>НИШ ХБН г.Кызылорда</c:v>
                </c:pt>
                <c:pt idx="12">
                  <c:v>НИШ ХБН г.Павлодар</c:v>
                </c:pt>
                <c:pt idx="13">
                  <c:v>НИШ ХБН г.Петропавловск</c:v>
                </c:pt>
                <c:pt idx="14">
                  <c:v>НИШ ФМН г.Семей</c:v>
                </c:pt>
                <c:pt idx="15">
                  <c:v>НИШ ФМН г.Талдыкорган</c:v>
                </c:pt>
                <c:pt idx="16">
                  <c:v>НИШ ФМН г.Тараз</c:v>
                </c:pt>
                <c:pt idx="17">
                  <c:v>НИШ ФМН г.Уральск</c:v>
                </c:pt>
                <c:pt idx="18">
                  <c:v>НИШ ХБН г.Усть-Каменогорск</c:v>
                </c:pt>
                <c:pt idx="19">
                  <c:v>НИШ ФМН г. Шымкент</c:v>
                </c:pt>
                <c:pt idx="20">
                  <c:v>НИШ ХБН г. Шымкент</c:v>
                </c:pt>
                <c:pt idx="21">
                  <c:v>МШ г.Астана</c:v>
                </c:pt>
              </c:strCache>
            </c:strRef>
          </c:cat>
          <c:val>
            <c:numRef>
              <c:f>Лист3!$B$2:$B$23</c:f>
              <c:numCache>
                <c:formatCode>0.0%</c:formatCode>
                <c:ptCount val="22"/>
                <c:pt idx="1">
                  <c:v>0.86699999999999999</c:v>
                </c:pt>
                <c:pt idx="2">
                  <c:v>0.66700000000000004</c:v>
                </c:pt>
                <c:pt idx="3">
                  <c:v>0.66700000000000004</c:v>
                </c:pt>
                <c:pt idx="4">
                  <c:v>0.66700000000000004</c:v>
                </c:pt>
                <c:pt idx="5">
                  <c:v>0.76700000000000002</c:v>
                </c:pt>
                <c:pt idx="6">
                  <c:v>0.7</c:v>
                </c:pt>
                <c:pt idx="7">
                  <c:v>0.5</c:v>
                </c:pt>
                <c:pt idx="8">
                  <c:v>0.76700000000000002</c:v>
                </c:pt>
                <c:pt idx="9">
                  <c:v>0.76700000000000002</c:v>
                </c:pt>
                <c:pt idx="10">
                  <c:v>0.83299999999999996</c:v>
                </c:pt>
                <c:pt idx="11">
                  <c:v>0.66700000000000004</c:v>
                </c:pt>
                <c:pt idx="12">
                  <c:v>0.76700000000000002</c:v>
                </c:pt>
                <c:pt idx="13">
                  <c:v>0.7</c:v>
                </c:pt>
                <c:pt idx="14">
                  <c:v>0.93300000000000005</c:v>
                </c:pt>
                <c:pt idx="15">
                  <c:v>0.83299999999999996</c:v>
                </c:pt>
                <c:pt idx="16">
                  <c:v>0.7</c:v>
                </c:pt>
                <c:pt idx="17">
                  <c:v>0.66700000000000004</c:v>
                </c:pt>
                <c:pt idx="18">
                  <c:v>0.73299999999999998</c:v>
                </c:pt>
                <c:pt idx="19">
                  <c:v>0.73299999999999998</c:v>
                </c:pt>
                <c:pt idx="20">
                  <c:v>0.73299999999999998</c:v>
                </c:pt>
                <c:pt idx="21">
                  <c:v>0.53300000000000003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01-4773-9694-8EDEEB627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01888"/>
        <c:axId val="55703424"/>
      </c:barChart>
      <c:lineChart>
        <c:grouping val="standard"/>
        <c:varyColors val="0"/>
        <c:ser>
          <c:idx val="1"/>
          <c:order val="1"/>
          <c:tx>
            <c:strRef>
              <c:f>Лист3!$C$1</c:f>
              <c:strCache>
                <c:ptCount val="1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-4.5167439610777592E-3"/>
                  <c:y val="-1.5241790692666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01-4773-9694-8EDEEB6279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Лист3!$A$2:$A$23</c:f>
              <c:strCache>
                <c:ptCount val="22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г.Кокшетау</c:v>
                </c:pt>
                <c:pt idx="10">
                  <c:v>НИШ ФМН г.Костанай</c:v>
                </c:pt>
                <c:pt idx="11">
                  <c:v>НИШ ХБН г.Кызылорда</c:v>
                </c:pt>
                <c:pt idx="12">
                  <c:v>НИШ ХБН г.Павлодар</c:v>
                </c:pt>
                <c:pt idx="13">
                  <c:v>НИШ ХБН г.Петропавловск</c:v>
                </c:pt>
                <c:pt idx="14">
                  <c:v>НИШ ФМН г.Семей</c:v>
                </c:pt>
                <c:pt idx="15">
                  <c:v>НИШ ФМН г.Талдыкорган</c:v>
                </c:pt>
                <c:pt idx="16">
                  <c:v>НИШ ФМН г.Тараз</c:v>
                </c:pt>
                <c:pt idx="17">
                  <c:v>НИШ ФМН г.Уральск</c:v>
                </c:pt>
                <c:pt idx="18">
                  <c:v>НИШ ХБН г.Усть-Каменогорск</c:v>
                </c:pt>
                <c:pt idx="19">
                  <c:v>НИШ ФМН г. Шымкент</c:v>
                </c:pt>
                <c:pt idx="20">
                  <c:v>НИШ ХБН г. Шымкент</c:v>
                </c:pt>
                <c:pt idx="21">
                  <c:v>МШ г.Астана</c:v>
                </c:pt>
              </c:strCache>
            </c:strRef>
          </c:cat>
          <c:val>
            <c:numRef>
              <c:f>Лист3!$C$2:$C$23</c:f>
              <c:numCache>
                <c:formatCode>0.0%</c:formatCode>
                <c:ptCount val="22"/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  <c:pt idx="5">
                  <c:v>0.7</c:v>
                </c:pt>
                <c:pt idx="6">
                  <c:v>0.7</c:v>
                </c:pt>
                <c:pt idx="7">
                  <c:v>0.7</c:v>
                </c:pt>
                <c:pt idx="8">
                  <c:v>0.7</c:v>
                </c:pt>
                <c:pt idx="9">
                  <c:v>0.7</c:v>
                </c:pt>
                <c:pt idx="10">
                  <c:v>0.7</c:v>
                </c:pt>
                <c:pt idx="11">
                  <c:v>0.7</c:v>
                </c:pt>
                <c:pt idx="12">
                  <c:v>0.7</c:v>
                </c:pt>
                <c:pt idx="13">
                  <c:v>0.7</c:v>
                </c:pt>
                <c:pt idx="14">
                  <c:v>0.7</c:v>
                </c:pt>
                <c:pt idx="15">
                  <c:v>0.7</c:v>
                </c:pt>
                <c:pt idx="16">
                  <c:v>0.7</c:v>
                </c:pt>
                <c:pt idx="17">
                  <c:v>0.7</c:v>
                </c:pt>
                <c:pt idx="18">
                  <c:v>0.7</c:v>
                </c:pt>
                <c:pt idx="19">
                  <c:v>0.7</c:v>
                </c:pt>
                <c:pt idx="20">
                  <c:v>0.7</c:v>
                </c:pt>
                <c:pt idx="21">
                  <c:v>0.7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801-4773-9694-8EDEEB627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701888"/>
        <c:axId val="55703424"/>
      </c:lineChart>
      <c:catAx>
        <c:axId val="5570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03424"/>
        <c:crosses val="autoZero"/>
        <c:auto val="1"/>
        <c:lblAlgn val="ctr"/>
        <c:lblOffset val="100"/>
        <c:noMultiLvlLbl val="0"/>
      </c:catAx>
      <c:valAx>
        <c:axId val="5570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0188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</a:t>
            </a:r>
            <a:r>
              <a:rPr lang="ru-RU" sz="1800" b="1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в разделе </a:t>
            </a:r>
            <a:endParaRPr lang="ru-RU" sz="1800" b="1" baseline="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"</a:t>
            </a:r>
            <a:r>
              <a:rPr lang="ru-RU" sz="1800" b="1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оценка качества урока"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 по разделу «оценка качества урока»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3.1454173498248967E-3"/>
                  <c:y val="5.26475499405538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6D6-482C-B0C1-89A80BD1DCFB}"/>
                </c:ext>
              </c:extLst>
            </c:dLbl>
            <c:dLbl>
              <c:idx val="3"/>
              <c:layout>
                <c:manualLayout>
                  <c:x val="-2.8832659296054314E-17"/>
                  <c:y val="2.36913974732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6D6-482C-B0C1-89A80BD1DCFB}"/>
                </c:ext>
              </c:extLst>
            </c:dLbl>
            <c:dLbl>
              <c:idx val="11"/>
              <c:layout>
                <c:manualLayout>
                  <c:x val="-1.5727086749125637E-3"/>
                  <c:y val="2.36913974732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6D6-482C-B0C1-89A80BD1DCFB}"/>
                </c:ext>
              </c:extLst>
            </c:dLbl>
            <c:dLbl>
              <c:idx val="17"/>
              <c:layout>
                <c:manualLayout>
                  <c:x val="4.7181260247372301E-3"/>
                  <c:y val="2.3691397473249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6D6-482C-B0C1-89A80BD1D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Лист4!$A$2:$A$23</c:f>
              <c:strCache>
                <c:ptCount val="22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г.Кокшетау</c:v>
                </c:pt>
                <c:pt idx="10">
                  <c:v>НИШ ФМН г.Костанай</c:v>
                </c:pt>
                <c:pt idx="11">
                  <c:v>НИШ ХБН г.Кызылорда</c:v>
                </c:pt>
                <c:pt idx="12">
                  <c:v>НИШ ХБН г.Павлодар</c:v>
                </c:pt>
                <c:pt idx="13">
                  <c:v>НИШ ХБН г.Петропавловск</c:v>
                </c:pt>
                <c:pt idx="14">
                  <c:v>НИШ ФМН г.Семей</c:v>
                </c:pt>
                <c:pt idx="15">
                  <c:v>НИШ ФМН г.Талдыкорган</c:v>
                </c:pt>
                <c:pt idx="16">
                  <c:v>НИШ ФМН г.Тараз</c:v>
                </c:pt>
                <c:pt idx="17">
                  <c:v>НИШ ФМН г.Уральск</c:v>
                </c:pt>
                <c:pt idx="18">
                  <c:v>НИШ ХБН г.Усть-Каменогорск</c:v>
                </c:pt>
                <c:pt idx="19">
                  <c:v>НИШ ФМН г. Шымкент</c:v>
                </c:pt>
                <c:pt idx="20">
                  <c:v>НИШ ХБН г. Шымкент</c:v>
                </c:pt>
                <c:pt idx="21">
                  <c:v>МШ г.Астана</c:v>
                </c:pt>
              </c:strCache>
            </c:strRef>
          </c:cat>
          <c:val>
            <c:numRef>
              <c:f>Лист4!$B$2:$B$23</c:f>
              <c:numCache>
                <c:formatCode>0.0%</c:formatCode>
                <c:ptCount val="22"/>
                <c:pt idx="1">
                  <c:v>0.8</c:v>
                </c:pt>
                <c:pt idx="2">
                  <c:v>0.56699999999999995</c:v>
                </c:pt>
                <c:pt idx="3">
                  <c:v>0.6</c:v>
                </c:pt>
                <c:pt idx="4">
                  <c:v>0.63300000000000001</c:v>
                </c:pt>
                <c:pt idx="5">
                  <c:v>0.7</c:v>
                </c:pt>
                <c:pt idx="6">
                  <c:v>0.63300000000000001</c:v>
                </c:pt>
                <c:pt idx="7">
                  <c:v>0.33300000000000002</c:v>
                </c:pt>
                <c:pt idx="8">
                  <c:v>0.7</c:v>
                </c:pt>
                <c:pt idx="9">
                  <c:v>0.8</c:v>
                </c:pt>
                <c:pt idx="10">
                  <c:v>0.7</c:v>
                </c:pt>
                <c:pt idx="11">
                  <c:v>0.6</c:v>
                </c:pt>
                <c:pt idx="12">
                  <c:v>0.66700000000000004</c:v>
                </c:pt>
                <c:pt idx="13">
                  <c:v>0.66700000000000004</c:v>
                </c:pt>
                <c:pt idx="14">
                  <c:v>0.73299999999999998</c:v>
                </c:pt>
                <c:pt idx="15">
                  <c:v>0.83299999999999996</c:v>
                </c:pt>
                <c:pt idx="16">
                  <c:v>0.66700000000000004</c:v>
                </c:pt>
                <c:pt idx="17">
                  <c:v>0.6</c:v>
                </c:pt>
                <c:pt idx="18">
                  <c:v>0.7</c:v>
                </c:pt>
                <c:pt idx="19">
                  <c:v>0.66700000000000004</c:v>
                </c:pt>
                <c:pt idx="20">
                  <c:v>0.63300000000000001</c:v>
                </c:pt>
                <c:pt idx="21">
                  <c:v>0.433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D6-482C-B0C1-89A80BD1D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122368"/>
        <c:axId val="56136448"/>
      </c:barChart>
      <c:lineChart>
        <c:grouping val="standard"/>
        <c:varyColors val="0"/>
        <c:ser>
          <c:idx val="1"/>
          <c:order val="1"/>
          <c:tx>
            <c:strRef>
              <c:f>Лист4!$C$1</c:f>
              <c:strCache>
                <c:ptCount val="1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0"/>
                  <c:y val="-1.505591519641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6D6-482C-B0C1-89A80BD1DC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Лист4!$A$2:$A$23</c:f>
              <c:strCache>
                <c:ptCount val="22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г.Кокшетау</c:v>
                </c:pt>
                <c:pt idx="10">
                  <c:v>НИШ ФМН г.Костанай</c:v>
                </c:pt>
                <c:pt idx="11">
                  <c:v>НИШ ХБН г.Кызылорда</c:v>
                </c:pt>
                <c:pt idx="12">
                  <c:v>НИШ ХБН г.Павлодар</c:v>
                </c:pt>
                <c:pt idx="13">
                  <c:v>НИШ ХБН г.Петропавловск</c:v>
                </c:pt>
                <c:pt idx="14">
                  <c:v>НИШ ФМН г.Семей</c:v>
                </c:pt>
                <c:pt idx="15">
                  <c:v>НИШ ФМН г.Талдыкорган</c:v>
                </c:pt>
                <c:pt idx="16">
                  <c:v>НИШ ФМН г.Тараз</c:v>
                </c:pt>
                <c:pt idx="17">
                  <c:v>НИШ ФМН г.Уральск</c:v>
                </c:pt>
                <c:pt idx="18">
                  <c:v>НИШ ХБН г.Усть-Каменогорск</c:v>
                </c:pt>
                <c:pt idx="19">
                  <c:v>НИШ ФМН г. Шымкент</c:v>
                </c:pt>
                <c:pt idx="20">
                  <c:v>НИШ ХБН г. Шымкент</c:v>
                </c:pt>
                <c:pt idx="21">
                  <c:v>МШ г.Астана</c:v>
                </c:pt>
              </c:strCache>
            </c:strRef>
          </c:cat>
          <c:val>
            <c:numRef>
              <c:f>Лист4!$C$2:$C$23</c:f>
              <c:numCache>
                <c:formatCode>0.0%</c:formatCode>
                <c:ptCount val="22"/>
                <c:pt idx="1">
                  <c:v>0.63300000000000001</c:v>
                </c:pt>
                <c:pt idx="2">
                  <c:v>0.63300000000000001</c:v>
                </c:pt>
                <c:pt idx="3">
                  <c:v>0.63300000000000001</c:v>
                </c:pt>
                <c:pt idx="4">
                  <c:v>0.63300000000000001</c:v>
                </c:pt>
                <c:pt idx="5">
                  <c:v>0.63300000000000001</c:v>
                </c:pt>
                <c:pt idx="6">
                  <c:v>0.63300000000000001</c:v>
                </c:pt>
                <c:pt idx="7">
                  <c:v>0.63300000000000001</c:v>
                </c:pt>
                <c:pt idx="8">
                  <c:v>0.63300000000000001</c:v>
                </c:pt>
                <c:pt idx="9">
                  <c:v>0.63300000000000001</c:v>
                </c:pt>
                <c:pt idx="10">
                  <c:v>0.63300000000000001</c:v>
                </c:pt>
                <c:pt idx="11">
                  <c:v>0.63300000000000001</c:v>
                </c:pt>
                <c:pt idx="12">
                  <c:v>0.63300000000000001</c:v>
                </c:pt>
                <c:pt idx="13">
                  <c:v>0.63300000000000001</c:v>
                </c:pt>
                <c:pt idx="14">
                  <c:v>0.63300000000000001</c:v>
                </c:pt>
                <c:pt idx="15">
                  <c:v>0.63300000000000001</c:v>
                </c:pt>
                <c:pt idx="16">
                  <c:v>0.63300000000000001</c:v>
                </c:pt>
                <c:pt idx="17">
                  <c:v>0.63300000000000001</c:v>
                </c:pt>
                <c:pt idx="18">
                  <c:v>0.63300000000000001</c:v>
                </c:pt>
                <c:pt idx="19">
                  <c:v>0.63300000000000001</c:v>
                </c:pt>
                <c:pt idx="20">
                  <c:v>0.63300000000000001</c:v>
                </c:pt>
                <c:pt idx="21">
                  <c:v>0.63300000000000001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6D6-482C-B0C1-89A80BD1DC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122368"/>
        <c:axId val="56136448"/>
      </c:lineChart>
      <c:catAx>
        <c:axId val="5612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36448"/>
        <c:crosses val="autoZero"/>
        <c:auto val="1"/>
        <c:lblAlgn val="ctr"/>
        <c:lblOffset val="100"/>
        <c:noMultiLvlLbl val="0"/>
      </c:catAx>
      <c:valAx>
        <c:axId val="561364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12236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доказательств РО на заявляемый уровень </a:t>
            </a:r>
          </a:p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педагогического мастерства «Учитель-модератор» </a:t>
            </a:r>
          </a:p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00" b="0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(в целом по разделам)</a:t>
            </a:r>
            <a:endParaRPr lang="ru-RU" sz="18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956661545284489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Лист5!$B$1:$B$2</c:f>
              <c:strCache>
                <c:ptCount val="2"/>
                <c:pt idx="0">
                  <c:v>качество в целом по уровню "Учитель-модератор" 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3.6364802536258856E-3"/>
                  <c:y val="7.55868395575094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A0B-4D79-84EF-78F04DDA8E40}"/>
                </c:ext>
              </c:extLst>
            </c:dLbl>
            <c:dLbl>
              <c:idx val="3"/>
              <c:layout>
                <c:manualLayout>
                  <c:x val="3.6364802536258856E-3"/>
                  <c:y val="1.7636929230085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A0B-4D79-84EF-78F04DDA8E40}"/>
                </c:ext>
              </c:extLst>
            </c:dLbl>
            <c:dLbl>
              <c:idx val="10"/>
              <c:layout>
                <c:manualLayout>
                  <c:x val="2.2025556329332875E-3"/>
                  <c:y val="2.3720772217721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A0B-4D79-84EF-78F04DDA8E40}"/>
                </c:ext>
              </c:extLst>
            </c:dLbl>
            <c:dLbl>
              <c:idx val="16"/>
              <c:layout>
                <c:manualLayout>
                  <c:x val="3.6364802536258856E-3"/>
                  <c:y val="2.0156490548669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A0B-4D79-84EF-78F04DDA8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Лист5!$A$3:$A$23</c:f>
              <c:strCache>
                <c:ptCount val="21"/>
                <c:pt idx="0">
                  <c:v>НИШ (МБ) г.Астана</c:v>
                </c:pt>
                <c:pt idx="1">
                  <c:v>НИШ ФМН Астана</c:v>
                </c:pt>
                <c:pt idx="2">
                  <c:v>НИШ ФМН г.Алматы</c:v>
                </c:pt>
                <c:pt idx="3">
                  <c:v>НИШ ХБН г.Алматы</c:v>
                </c:pt>
                <c:pt idx="4">
                  <c:v>НИШ ХБН г.Актау</c:v>
                </c:pt>
                <c:pt idx="5">
                  <c:v>НИШ г.Актобе</c:v>
                </c:pt>
                <c:pt idx="6">
                  <c:v>НИШ ХБН г.Атырау</c:v>
                </c:pt>
                <c:pt idx="7">
                  <c:v>НИШ ХБН г.Караганда</c:v>
                </c:pt>
                <c:pt idx="8">
                  <c:v>НИШ ФМН г.Кокшетау</c:v>
                </c:pt>
                <c:pt idx="9">
                  <c:v>НИШ ФМН г.Костанай</c:v>
                </c:pt>
                <c:pt idx="10">
                  <c:v>НИШ ХБН г.Кызылорда</c:v>
                </c:pt>
                <c:pt idx="11">
                  <c:v>НИШ ХБН г.Павлодар</c:v>
                </c:pt>
                <c:pt idx="12">
                  <c:v>НИШ ХБН г.Петропавловск</c:v>
                </c:pt>
                <c:pt idx="13">
                  <c:v>НИШ ФМН г.Семей</c:v>
                </c:pt>
                <c:pt idx="14">
                  <c:v>НИШ ФМН г.Талдыкорган</c:v>
                </c:pt>
                <c:pt idx="15">
                  <c:v>НИШ ФМН г.Тараз</c:v>
                </c:pt>
                <c:pt idx="16">
                  <c:v>НИШ ФМН г.Уральск</c:v>
                </c:pt>
                <c:pt idx="17">
                  <c:v>НИШ ХБН г.Усть-Каменогорск</c:v>
                </c:pt>
                <c:pt idx="18">
                  <c:v>НИШ ФМН г. Шымкент</c:v>
                </c:pt>
                <c:pt idx="19">
                  <c:v>НИШ ХБН г. Шымкент</c:v>
                </c:pt>
                <c:pt idx="20">
                  <c:v>МШ г.Астана</c:v>
                </c:pt>
              </c:strCache>
            </c:strRef>
          </c:cat>
          <c:val>
            <c:numRef>
              <c:f>Лист5!$B$3:$B$23</c:f>
              <c:numCache>
                <c:formatCode>0.0%</c:formatCode>
                <c:ptCount val="21"/>
                <c:pt idx="0">
                  <c:v>0.875</c:v>
                </c:pt>
                <c:pt idx="1">
                  <c:v>0.65900000000000003</c:v>
                </c:pt>
                <c:pt idx="2">
                  <c:v>0.68300000000000005</c:v>
                </c:pt>
                <c:pt idx="3">
                  <c:v>0.67500000000000004</c:v>
                </c:pt>
                <c:pt idx="4">
                  <c:v>0.8</c:v>
                </c:pt>
                <c:pt idx="5">
                  <c:v>0.7</c:v>
                </c:pt>
                <c:pt idx="6">
                  <c:v>0.50800000000000001</c:v>
                </c:pt>
                <c:pt idx="7">
                  <c:v>0.8</c:v>
                </c:pt>
                <c:pt idx="8">
                  <c:v>0.83299999999999996</c:v>
                </c:pt>
                <c:pt idx="9">
                  <c:v>0.83299999999999996</c:v>
                </c:pt>
                <c:pt idx="10">
                  <c:v>0.7</c:v>
                </c:pt>
                <c:pt idx="11">
                  <c:v>0.75800000000000001</c:v>
                </c:pt>
                <c:pt idx="12">
                  <c:v>0.74099999999999999</c:v>
                </c:pt>
                <c:pt idx="13">
                  <c:v>0.9</c:v>
                </c:pt>
                <c:pt idx="14">
                  <c:v>0.81699999999999995</c:v>
                </c:pt>
                <c:pt idx="15">
                  <c:v>0.70799999999999996</c:v>
                </c:pt>
                <c:pt idx="16">
                  <c:v>0.68300000000000005</c:v>
                </c:pt>
                <c:pt idx="17">
                  <c:v>0.77500000000000002</c:v>
                </c:pt>
                <c:pt idx="18">
                  <c:v>0.75</c:v>
                </c:pt>
                <c:pt idx="19">
                  <c:v>0.75800000000000001</c:v>
                </c:pt>
                <c:pt idx="20">
                  <c:v>0.55800000000000005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0B-4D79-84EF-78F04DDA8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16576"/>
        <c:axId val="56226560"/>
      </c:barChart>
      <c:lineChart>
        <c:grouping val="standard"/>
        <c:varyColors val="0"/>
        <c:ser>
          <c:idx val="1"/>
          <c:order val="1"/>
          <c:tx>
            <c:strRef>
              <c:f>Лист5!$C$1:$C$2</c:f>
              <c:strCache>
                <c:ptCount val="2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0"/>
              <c:layout>
                <c:manualLayout>
                  <c:x val="-1.4338966853728087E-3"/>
                  <c:y val="-1.935760525253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A0B-4D79-84EF-78F04DDA8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Лист5!$A$3:$A$23</c:f>
              <c:strCache>
                <c:ptCount val="21"/>
                <c:pt idx="0">
                  <c:v>НИШ (МБ) г.Астана</c:v>
                </c:pt>
                <c:pt idx="1">
                  <c:v>НИШ ФМН Астана</c:v>
                </c:pt>
                <c:pt idx="2">
                  <c:v>НИШ ФМН г.Алматы</c:v>
                </c:pt>
                <c:pt idx="3">
                  <c:v>НИШ ХБН г.Алматы</c:v>
                </c:pt>
                <c:pt idx="4">
                  <c:v>НИШ ХБН г.Актау</c:v>
                </c:pt>
                <c:pt idx="5">
                  <c:v>НИШ г.Актобе</c:v>
                </c:pt>
                <c:pt idx="6">
                  <c:v>НИШ ХБН г.Атырау</c:v>
                </c:pt>
                <c:pt idx="7">
                  <c:v>НИШ ХБН г.Караганда</c:v>
                </c:pt>
                <c:pt idx="8">
                  <c:v>НИШ ФМН г.Кокшетау</c:v>
                </c:pt>
                <c:pt idx="9">
                  <c:v>НИШ ФМН г.Костанай</c:v>
                </c:pt>
                <c:pt idx="10">
                  <c:v>НИШ ХБН г.Кызылорда</c:v>
                </c:pt>
                <c:pt idx="11">
                  <c:v>НИШ ХБН г.Павлодар</c:v>
                </c:pt>
                <c:pt idx="12">
                  <c:v>НИШ ХБН г.Петропавловск</c:v>
                </c:pt>
                <c:pt idx="13">
                  <c:v>НИШ ФМН г.Семей</c:v>
                </c:pt>
                <c:pt idx="14">
                  <c:v>НИШ ФМН г.Талдыкорган</c:v>
                </c:pt>
                <c:pt idx="15">
                  <c:v>НИШ ФМН г.Тараз</c:v>
                </c:pt>
                <c:pt idx="16">
                  <c:v>НИШ ФМН г.Уральск</c:v>
                </c:pt>
                <c:pt idx="17">
                  <c:v>НИШ ХБН г.Усть-Каменогорск</c:v>
                </c:pt>
                <c:pt idx="18">
                  <c:v>НИШ ФМН г. Шымкент</c:v>
                </c:pt>
                <c:pt idx="19">
                  <c:v>НИШ ХБН г. Шымкент</c:v>
                </c:pt>
                <c:pt idx="20">
                  <c:v>МШ г.Астана</c:v>
                </c:pt>
              </c:strCache>
            </c:strRef>
          </c:cat>
          <c:val>
            <c:numRef>
              <c:f>Лист5!$C$3:$C$23</c:f>
              <c:numCache>
                <c:formatCode>0.0%</c:formatCode>
                <c:ptCount val="21"/>
                <c:pt idx="0">
                  <c:v>0.72499999999999998</c:v>
                </c:pt>
                <c:pt idx="1">
                  <c:v>0.72499999999999998</c:v>
                </c:pt>
                <c:pt idx="2">
                  <c:v>0.72499999999999998</c:v>
                </c:pt>
                <c:pt idx="3">
                  <c:v>0.72499999999999998</c:v>
                </c:pt>
                <c:pt idx="4">
                  <c:v>0.72499999999999998</c:v>
                </c:pt>
                <c:pt idx="5">
                  <c:v>0.72499999999999998</c:v>
                </c:pt>
                <c:pt idx="6">
                  <c:v>0.72499999999999998</c:v>
                </c:pt>
                <c:pt idx="7">
                  <c:v>0.72499999999999998</c:v>
                </c:pt>
                <c:pt idx="8">
                  <c:v>0.72499999999999998</c:v>
                </c:pt>
                <c:pt idx="9">
                  <c:v>0.72499999999999998</c:v>
                </c:pt>
                <c:pt idx="10">
                  <c:v>0.72499999999999998</c:v>
                </c:pt>
                <c:pt idx="11">
                  <c:v>0.72499999999999998</c:v>
                </c:pt>
                <c:pt idx="12">
                  <c:v>0.72499999999999998</c:v>
                </c:pt>
                <c:pt idx="13">
                  <c:v>0.72499999999999998</c:v>
                </c:pt>
                <c:pt idx="14">
                  <c:v>0.72499999999999998</c:v>
                </c:pt>
                <c:pt idx="15">
                  <c:v>0.72499999999999998</c:v>
                </c:pt>
                <c:pt idx="16">
                  <c:v>0.72499999999999998</c:v>
                </c:pt>
                <c:pt idx="17">
                  <c:v>0.72499999999999998</c:v>
                </c:pt>
                <c:pt idx="18">
                  <c:v>0.72499999999999998</c:v>
                </c:pt>
                <c:pt idx="19">
                  <c:v>0.72499999999999998</c:v>
                </c:pt>
                <c:pt idx="20">
                  <c:v>0.72499999999999998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A0B-4D79-84EF-78F04DDA8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216576"/>
        <c:axId val="56226560"/>
      </c:lineChart>
      <c:catAx>
        <c:axId val="5621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26560"/>
        <c:crosses val="autoZero"/>
        <c:auto val="1"/>
        <c:lblAlgn val="ctr"/>
        <c:lblOffset val="100"/>
        <c:noMultiLvlLbl val="0"/>
      </c:catAx>
      <c:valAx>
        <c:axId val="56226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21657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набрали необходимое количество баллов </c:v>
                </c:pt>
                <c:pt idx="1">
                  <c:v>не набрали необходимое количество баллов</c:v>
                </c:pt>
                <c:pt idx="2">
                  <c:v>обнаружены заимствования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0.36599999999999999</c:v>
                </c:pt>
                <c:pt idx="1">
                  <c:v>0.63400000000000001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05-49BB-9915-C415D93D6FA2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набрали необходимое количество баллов </c:v>
                </c:pt>
                <c:pt idx="1">
                  <c:v>не набрали необходимое количество баллов</c:v>
                </c:pt>
                <c:pt idx="2">
                  <c:v>обнаружены заимствования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0.60299999999999998</c:v>
                </c:pt>
                <c:pt idx="1">
                  <c:v>0.35299999999999998</c:v>
                </c:pt>
                <c:pt idx="2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905-49BB-9915-C415D93D6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11072"/>
        <c:axId val="55821056"/>
      </c:barChart>
      <c:catAx>
        <c:axId val="5581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21056"/>
        <c:crosses val="autoZero"/>
        <c:auto val="1"/>
        <c:lblAlgn val="ctr"/>
        <c:lblOffset val="100"/>
        <c:noMultiLvlLbl val="0"/>
      </c:catAx>
      <c:valAx>
        <c:axId val="55821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1107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«планирование»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351968804602945E-2"/>
          <c:y val="0.19477544500475558"/>
          <c:w val="0.89119258319638872"/>
          <c:h val="0.50066794746383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разделу «планирование»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0"/>
                  <c:y val="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DCC-4699-87FF-2E7151FAF8DC}"/>
                </c:ext>
              </c:extLst>
            </c:dLbl>
            <c:dLbl>
              <c:idx val="5"/>
              <c:layout>
                <c:manualLayout>
                  <c:x val="-6.3474356360030551E-3"/>
                  <c:y val="7.69865958456115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DCC-4699-87FF-2E7151FAF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Лист1!$B$2:$B$17</c:f>
              <c:numCache>
                <c:formatCode>0.0%</c:formatCode>
                <c:ptCount val="16"/>
                <c:pt idx="1">
                  <c:v>0.97799999999999998</c:v>
                </c:pt>
                <c:pt idx="2">
                  <c:v>0.93300000000000005</c:v>
                </c:pt>
                <c:pt idx="3">
                  <c:v>0.66700000000000004</c:v>
                </c:pt>
                <c:pt idx="4">
                  <c:v>0.44400000000000001</c:v>
                </c:pt>
                <c:pt idx="5">
                  <c:v>0.75600000000000001</c:v>
                </c:pt>
                <c:pt idx="6">
                  <c:v>1</c:v>
                </c:pt>
                <c:pt idx="7">
                  <c:v>0.95599999999999996</c:v>
                </c:pt>
                <c:pt idx="8">
                  <c:v>0.88900000000000001</c:v>
                </c:pt>
                <c:pt idx="9">
                  <c:v>0.88900000000000001</c:v>
                </c:pt>
                <c:pt idx="10">
                  <c:v>0.84399999999999997</c:v>
                </c:pt>
                <c:pt idx="11">
                  <c:v>0.88900000000000001</c:v>
                </c:pt>
                <c:pt idx="12">
                  <c:v>0.622</c:v>
                </c:pt>
                <c:pt idx="13">
                  <c:v>0.88900000000000001</c:v>
                </c:pt>
                <c:pt idx="14">
                  <c:v>0.77800000000000002</c:v>
                </c:pt>
                <c:pt idx="15">
                  <c:v>0.55600000000000005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CC-4699-87FF-2E7151FAF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879168"/>
        <c:axId val="5588070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DCC-4699-87FF-2E7151FAF8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Лист1!$C$2:$C$17</c:f>
              <c:numCache>
                <c:formatCode>0.0%</c:formatCode>
                <c:ptCount val="16"/>
                <c:pt idx="1">
                  <c:v>0.75600000000000001</c:v>
                </c:pt>
                <c:pt idx="2">
                  <c:v>0.75600000000000001</c:v>
                </c:pt>
                <c:pt idx="3">
                  <c:v>0.75600000000000001</c:v>
                </c:pt>
                <c:pt idx="4">
                  <c:v>0.75600000000000001</c:v>
                </c:pt>
                <c:pt idx="5">
                  <c:v>0.75600000000000001</c:v>
                </c:pt>
                <c:pt idx="6">
                  <c:v>0.75600000000000001</c:v>
                </c:pt>
                <c:pt idx="7">
                  <c:v>0.75600000000000001</c:v>
                </c:pt>
                <c:pt idx="8">
                  <c:v>0.75600000000000001</c:v>
                </c:pt>
                <c:pt idx="9">
                  <c:v>0.75600000000000001</c:v>
                </c:pt>
                <c:pt idx="10">
                  <c:v>0.75600000000000001</c:v>
                </c:pt>
                <c:pt idx="11">
                  <c:v>0.75600000000000001</c:v>
                </c:pt>
                <c:pt idx="12">
                  <c:v>0.75600000000000001</c:v>
                </c:pt>
                <c:pt idx="13">
                  <c:v>0.75600000000000001</c:v>
                </c:pt>
                <c:pt idx="14">
                  <c:v>0.75600000000000001</c:v>
                </c:pt>
                <c:pt idx="15">
                  <c:v>0.75600000000000001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DCC-4699-87FF-2E7151FAF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879168"/>
        <c:axId val="55880704"/>
      </c:lineChart>
      <c:catAx>
        <c:axId val="5587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80704"/>
        <c:crosses val="autoZero"/>
        <c:auto val="1"/>
        <c:lblAlgn val="ctr"/>
        <c:lblOffset val="100"/>
        <c:noMultiLvlLbl val="0"/>
      </c:catAx>
      <c:valAx>
        <c:axId val="5588070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87916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«преподавание»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3239985370880042E-2"/>
          <c:y val="0.1498070079755448"/>
          <c:w val="0.9088203371477942"/>
          <c:h val="0.572381898644258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 по разделу «преподавание»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-3.2617595420592633E-3"/>
                  <c:y val="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074-44C5-A303-8DE88A460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Лист2!$B$2:$B$17</c:f>
              <c:numCache>
                <c:formatCode>0.0%</c:formatCode>
                <c:ptCount val="16"/>
                <c:pt idx="1">
                  <c:v>0.93300000000000005</c:v>
                </c:pt>
                <c:pt idx="2">
                  <c:v>0.93300000000000005</c:v>
                </c:pt>
                <c:pt idx="3">
                  <c:v>0.73299999999999998</c:v>
                </c:pt>
                <c:pt idx="4">
                  <c:v>0.622</c:v>
                </c:pt>
                <c:pt idx="5">
                  <c:v>0.622</c:v>
                </c:pt>
                <c:pt idx="6">
                  <c:v>0.88900000000000001</c:v>
                </c:pt>
                <c:pt idx="7">
                  <c:v>0.93300000000000005</c:v>
                </c:pt>
                <c:pt idx="8">
                  <c:v>0.88900000000000001</c:v>
                </c:pt>
                <c:pt idx="9">
                  <c:v>0.93300000000000005</c:v>
                </c:pt>
                <c:pt idx="10">
                  <c:v>0.88900000000000001</c:v>
                </c:pt>
                <c:pt idx="11">
                  <c:v>0.77800000000000002</c:v>
                </c:pt>
                <c:pt idx="12">
                  <c:v>0.622</c:v>
                </c:pt>
                <c:pt idx="13">
                  <c:v>0.84399999999999997</c:v>
                </c:pt>
                <c:pt idx="14">
                  <c:v>1</c:v>
                </c:pt>
                <c:pt idx="15">
                  <c:v>0.622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74-44C5-A303-8DE88A460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94336"/>
        <c:axId val="56500224"/>
      </c:barChart>
      <c:lineChart>
        <c:grouping val="standard"/>
        <c:varyColors val="0"/>
        <c:ser>
          <c:idx val="1"/>
          <c:order val="1"/>
          <c:tx>
            <c:strRef>
              <c:f>Лист2!$C$1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-1.19596468286898E-16"/>
                  <c:y val="-1.78752661115732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6251750306399934E-2"/>
                      <c:h val="4.52483507838468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074-44C5-A303-8DE88A460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Лист2!$C$2:$C$17</c:f>
              <c:numCache>
                <c:formatCode>0.0%</c:formatCode>
                <c:ptCount val="16"/>
                <c:pt idx="1">
                  <c:v>0.77800000000000002</c:v>
                </c:pt>
                <c:pt idx="2">
                  <c:v>0.77800000000000002</c:v>
                </c:pt>
                <c:pt idx="3">
                  <c:v>0.77800000000000002</c:v>
                </c:pt>
                <c:pt idx="4">
                  <c:v>0.77800000000000002</c:v>
                </c:pt>
                <c:pt idx="5">
                  <c:v>0.77800000000000002</c:v>
                </c:pt>
                <c:pt idx="6">
                  <c:v>0.77800000000000002</c:v>
                </c:pt>
                <c:pt idx="7">
                  <c:v>0.77800000000000002</c:v>
                </c:pt>
                <c:pt idx="8">
                  <c:v>0.77800000000000002</c:v>
                </c:pt>
                <c:pt idx="9">
                  <c:v>0.77800000000000002</c:v>
                </c:pt>
                <c:pt idx="10">
                  <c:v>0.77800000000000002</c:v>
                </c:pt>
                <c:pt idx="11">
                  <c:v>0.77800000000000002</c:v>
                </c:pt>
                <c:pt idx="12">
                  <c:v>0.77800000000000002</c:v>
                </c:pt>
                <c:pt idx="13">
                  <c:v>0.77800000000000002</c:v>
                </c:pt>
                <c:pt idx="14">
                  <c:v>0.77800000000000002</c:v>
                </c:pt>
                <c:pt idx="15">
                  <c:v>0.77800000000000002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074-44C5-A303-8DE88A460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94336"/>
        <c:axId val="56500224"/>
      </c:lineChart>
      <c:catAx>
        <c:axId val="5649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00224"/>
        <c:crosses val="autoZero"/>
        <c:auto val="1"/>
        <c:lblAlgn val="ctr"/>
        <c:lblOffset val="100"/>
        <c:noMultiLvlLbl val="0"/>
      </c:catAx>
      <c:valAx>
        <c:axId val="5650022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9433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0602870759327347"/>
          <c:y val="0.96107874159386952"/>
          <c:w val="0.19120434435551228"/>
          <c:h val="3.67438597357495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>
                <a:solidFill>
                  <a:srgbClr val="002060"/>
                </a:solidFill>
              </a:defRPr>
            </a:pPr>
            <a:r>
              <a:rPr lang="ru-RU" sz="1800">
                <a:solidFill>
                  <a:srgbClr val="002060"/>
                </a:solidFill>
              </a:rPr>
              <a:t>Качество доказательств, представленных в разделе «оценивание»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240668911183775E-2"/>
          <c:y val="0.18962261468302463"/>
          <c:w val="0.89588922486873435"/>
          <c:h val="0.53552961707958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 по разделу «оценивание»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11"/>
              <c:layout>
                <c:manualLayout>
                  <c:x val="1.5336460200074387E-3"/>
                  <c:y val="9.53347525950570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8F-420D-AE33-0C938800EC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Лист3!$B$2:$B$17</c:f>
              <c:numCache>
                <c:formatCode>0.0%</c:formatCode>
                <c:ptCount val="16"/>
                <c:pt idx="1">
                  <c:v>0.84399999999999997</c:v>
                </c:pt>
                <c:pt idx="2">
                  <c:v>0.77800000000000002</c:v>
                </c:pt>
                <c:pt idx="3">
                  <c:v>0.55600000000000005</c:v>
                </c:pt>
                <c:pt idx="4">
                  <c:v>0.46700000000000003</c:v>
                </c:pt>
                <c:pt idx="5">
                  <c:v>0.51100000000000001</c:v>
                </c:pt>
                <c:pt idx="6">
                  <c:v>0.88900000000000001</c:v>
                </c:pt>
                <c:pt idx="7">
                  <c:v>0.82199999999999995</c:v>
                </c:pt>
                <c:pt idx="8">
                  <c:v>1</c:v>
                </c:pt>
                <c:pt idx="9">
                  <c:v>0.95599999999999996</c:v>
                </c:pt>
                <c:pt idx="10">
                  <c:v>0.88900000000000001</c:v>
                </c:pt>
                <c:pt idx="11">
                  <c:v>0.66700000000000004</c:v>
                </c:pt>
                <c:pt idx="12">
                  <c:v>0.622</c:v>
                </c:pt>
                <c:pt idx="13">
                  <c:v>0.8</c:v>
                </c:pt>
                <c:pt idx="14">
                  <c:v>0.88900000000000001</c:v>
                </c:pt>
                <c:pt idx="15">
                  <c:v>0.55600000000000005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98F-420D-AE33-0C938800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556544"/>
        <c:axId val="56562432"/>
      </c:barChart>
      <c:lineChart>
        <c:grouping val="standard"/>
        <c:varyColors val="0"/>
        <c:ser>
          <c:idx val="1"/>
          <c:order val="1"/>
          <c:tx>
            <c:strRef>
              <c:f>Лист3!$C$1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0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8F-420D-AE33-0C938800EC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Лист3!$C$2:$C$17</c:f>
              <c:numCache>
                <c:formatCode>0.0%</c:formatCode>
                <c:ptCount val="16"/>
                <c:pt idx="1">
                  <c:v>0.71099999999999997</c:v>
                </c:pt>
                <c:pt idx="2">
                  <c:v>0.71099999999999997</c:v>
                </c:pt>
                <c:pt idx="3">
                  <c:v>0.71099999999999997</c:v>
                </c:pt>
                <c:pt idx="4">
                  <c:v>0.71099999999999997</c:v>
                </c:pt>
                <c:pt idx="5">
                  <c:v>0.71099999999999997</c:v>
                </c:pt>
                <c:pt idx="6">
                  <c:v>0.71099999999999997</c:v>
                </c:pt>
                <c:pt idx="7">
                  <c:v>0.71099999999999997</c:v>
                </c:pt>
                <c:pt idx="8">
                  <c:v>0.71099999999999997</c:v>
                </c:pt>
                <c:pt idx="9">
                  <c:v>0.71099999999999997</c:v>
                </c:pt>
                <c:pt idx="10">
                  <c:v>0.71099999999999997</c:v>
                </c:pt>
                <c:pt idx="11">
                  <c:v>0.71099999999999997</c:v>
                </c:pt>
                <c:pt idx="12">
                  <c:v>0.71099999999999997</c:v>
                </c:pt>
                <c:pt idx="13">
                  <c:v>0.71099999999999997</c:v>
                </c:pt>
                <c:pt idx="14">
                  <c:v>0.71099999999999997</c:v>
                </c:pt>
                <c:pt idx="15">
                  <c:v>0.71099999999999997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8F-420D-AE33-0C938800EC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556544"/>
        <c:axId val="56562432"/>
      </c:lineChart>
      <c:catAx>
        <c:axId val="565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ru-RU"/>
          </a:p>
        </c:txPr>
        <c:crossAx val="56562432"/>
        <c:crosses val="autoZero"/>
        <c:auto val="1"/>
        <c:lblAlgn val="ctr"/>
        <c:lblOffset val="100"/>
        <c:noMultiLvlLbl val="0"/>
      </c:catAx>
      <c:valAx>
        <c:axId val="565624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>
                <a:solidFill>
                  <a:schemeClr val="tx1"/>
                </a:solidFill>
              </a:defRPr>
            </a:pPr>
            <a:endParaRPr lang="ru-RU"/>
          </a:p>
        </c:txPr>
        <c:crossAx val="5655654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9814440907532017"/>
          <c:y val="0.95948614836446744"/>
          <c:w val="0.21291293720987522"/>
          <c:h val="4.0513851635532561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1">
          <a:solidFill>
            <a:srgbClr val="C00000"/>
          </a:solidFill>
        </a:defRPr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</a:t>
            </a:r>
          </a:p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«оценка качества урока» 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02570271703871"/>
          <c:y val="0.17385655066103767"/>
          <c:w val="0.88320017054135791"/>
          <c:h val="0.503944667523714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 по разделу «оценка качества урока» 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Лист4!$B$2:$B$17</c:f>
              <c:numCache>
                <c:formatCode>0.0%</c:formatCode>
                <c:ptCount val="16"/>
                <c:pt idx="1">
                  <c:v>0.88900000000000001</c:v>
                </c:pt>
                <c:pt idx="2">
                  <c:v>0.622</c:v>
                </c:pt>
                <c:pt idx="3">
                  <c:v>0.55600000000000005</c:v>
                </c:pt>
                <c:pt idx="4">
                  <c:v>0.44400000000000001</c:v>
                </c:pt>
                <c:pt idx="5">
                  <c:v>0.44400000000000001</c:v>
                </c:pt>
                <c:pt idx="6">
                  <c:v>1</c:v>
                </c:pt>
                <c:pt idx="7">
                  <c:v>0.84399999999999997</c:v>
                </c:pt>
                <c:pt idx="8">
                  <c:v>0.77800000000000002</c:v>
                </c:pt>
                <c:pt idx="9">
                  <c:v>0.93300000000000005</c:v>
                </c:pt>
                <c:pt idx="10">
                  <c:v>0.86699999999999999</c:v>
                </c:pt>
                <c:pt idx="11">
                  <c:v>0.75600000000000001</c:v>
                </c:pt>
                <c:pt idx="12">
                  <c:v>0.622</c:v>
                </c:pt>
                <c:pt idx="13">
                  <c:v>0.8</c:v>
                </c:pt>
                <c:pt idx="14">
                  <c:v>0.88900000000000001</c:v>
                </c:pt>
                <c:pt idx="15">
                  <c:v>0.57799999999999996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69-4423-9744-E27A36F46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630656"/>
        <c:axId val="56652928"/>
      </c:barChart>
      <c:lineChart>
        <c:grouping val="standard"/>
        <c:varyColors val="0"/>
        <c:ser>
          <c:idx val="1"/>
          <c:order val="1"/>
          <c:tx>
            <c:strRef>
              <c:f>Лист4!$C$1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0"/>
                  <c:y val="-1.67970754572243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369-4423-9744-E27A36F46D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Лист4!$C$2:$C$17</c:f>
              <c:numCache>
                <c:formatCode>0.0%</c:formatCode>
                <c:ptCount val="16"/>
                <c:pt idx="1">
                  <c:v>0.71099999999999997</c:v>
                </c:pt>
                <c:pt idx="2">
                  <c:v>0.71099999999999997</c:v>
                </c:pt>
                <c:pt idx="3">
                  <c:v>0.71099999999999997</c:v>
                </c:pt>
                <c:pt idx="4">
                  <c:v>0.71099999999999997</c:v>
                </c:pt>
                <c:pt idx="5">
                  <c:v>0.71099999999999997</c:v>
                </c:pt>
                <c:pt idx="6">
                  <c:v>0.71099999999999997</c:v>
                </c:pt>
                <c:pt idx="7">
                  <c:v>0.71099999999999997</c:v>
                </c:pt>
                <c:pt idx="8">
                  <c:v>0.71099999999999997</c:v>
                </c:pt>
                <c:pt idx="9">
                  <c:v>0.71099999999999997</c:v>
                </c:pt>
                <c:pt idx="10">
                  <c:v>0.71099999999999997</c:v>
                </c:pt>
                <c:pt idx="11">
                  <c:v>0.71099999999999997</c:v>
                </c:pt>
                <c:pt idx="12">
                  <c:v>0.71099999999999997</c:v>
                </c:pt>
                <c:pt idx="13">
                  <c:v>0.71099999999999997</c:v>
                </c:pt>
                <c:pt idx="14">
                  <c:v>0.71099999999999997</c:v>
                </c:pt>
                <c:pt idx="15">
                  <c:v>0.71099999999999997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369-4423-9744-E27A36F46D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30656"/>
        <c:axId val="56652928"/>
      </c:lineChart>
      <c:catAx>
        <c:axId val="56630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52928"/>
        <c:crosses val="autoZero"/>
        <c:auto val="1"/>
        <c:lblAlgn val="ctr"/>
        <c:lblOffset val="100"/>
        <c:noMultiLvlLbl val="0"/>
      </c:catAx>
      <c:valAx>
        <c:axId val="5665292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63065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представленных доказательств в РО </a:t>
            </a:r>
          </a:p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 заявляемый  уровень педагогического мастерства «Учитель-эксперт» </a:t>
            </a:r>
          </a:p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0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(в целом по разделам)</a:t>
            </a:r>
            <a:endParaRPr lang="ru-RU" sz="18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689706122799772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3738536389038535E-2"/>
          <c:y val="0.21113852336820457"/>
          <c:w val="0.88439623060750061"/>
          <c:h val="0.453930183467986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качество в целом по уровню "Учитель-эксперт" 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Лист5!$B$2:$B$17</c:f>
              <c:numCache>
                <c:formatCode>0.0%</c:formatCode>
                <c:ptCount val="16"/>
                <c:pt idx="1">
                  <c:v>0.91100000000000003</c:v>
                </c:pt>
                <c:pt idx="2">
                  <c:v>0.81699999999999995</c:v>
                </c:pt>
                <c:pt idx="3">
                  <c:v>0.628</c:v>
                </c:pt>
                <c:pt idx="4">
                  <c:v>0.49399999999999999</c:v>
                </c:pt>
                <c:pt idx="5">
                  <c:v>0.58299999999999996</c:v>
                </c:pt>
                <c:pt idx="6">
                  <c:v>0.94399999999999995</c:v>
                </c:pt>
                <c:pt idx="7">
                  <c:v>0.88900000000000001</c:v>
                </c:pt>
                <c:pt idx="8">
                  <c:v>0.88900000000000001</c:v>
                </c:pt>
                <c:pt idx="9">
                  <c:v>0.92800000000000005</c:v>
                </c:pt>
                <c:pt idx="10">
                  <c:v>0.872</c:v>
                </c:pt>
                <c:pt idx="11">
                  <c:v>0.77200000000000002</c:v>
                </c:pt>
                <c:pt idx="12">
                  <c:v>0.622</c:v>
                </c:pt>
                <c:pt idx="13">
                  <c:v>0.83299999999999996</c:v>
                </c:pt>
                <c:pt idx="14">
                  <c:v>0.88900000000000001</c:v>
                </c:pt>
                <c:pt idx="15">
                  <c:v>0.57799999999999996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22-474B-9CF9-74526FDB0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04384"/>
        <c:axId val="56710272"/>
      </c:barChart>
      <c:lineChart>
        <c:grouping val="standard"/>
        <c:varyColors val="0"/>
        <c:ser>
          <c:idx val="1"/>
          <c:order val="1"/>
          <c:tx>
            <c:strRef>
              <c:f>Лист5!$C$1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5"/>
              <c:layout>
                <c:manualLayout>
                  <c:x val="0"/>
                  <c:y val="-2.050805724428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22-474B-9CF9-74526FDB07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Лист5!$A$2:$A$17</c:f>
              <c:strCache>
                <c:ptCount val="16"/>
                <c:pt idx="1">
                  <c:v>НИШ (МБ) г.Астана </c:v>
                </c:pt>
                <c:pt idx="2">
                  <c:v>НИШ ФМН Астана </c:v>
                </c:pt>
                <c:pt idx="3">
                  <c:v>НИШ ФМН г.Алматы </c:v>
                </c:pt>
                <c:pt idx="4">
                  <c:v>НИШ ХБН г.Алматы </c:v>
                </c:pt>
                <c:pt idx="5">
                  <c:v>НИШ ХБН г.Актау </c:v>
                </c:pt>
                <c:pt idx="6">
                  <c:v>НИШ ХБН г.Караганда </c:v>
                </c:pt>
                <c:pt idx="7">
                  <c:v>НИШ ФМН г.Кокшетау </c:v>
                </c:pt>
                <c:pt idx="8">
                  <c:v>НИШ ХБН г.Павлодар </c:v>
                </c:pt>
                <c:pt idx="9">
                  <c:v>НИШ ХБН г.Петропавловск </c:v>
                </c:pt>
                <c:pt idx="10">
                  <c:v>НИШ ФМН г.Семей </c:v>
                </c:pt>
                <c:pt idx="11">
                  <c:v>НИШ ФМН г.Талдыкорган </c:v>
                </c:pt>
                <c:pt idx="12">
                  <c:v>НИШ ФМН г.Уральск </c:v>
                </c:pt>
                <c:pt idx="13">
                  <c:v>НИШ ХБН г.Усть-Каменогорск </c:v>
                </c:pt>
                <c:pt idx="14">
                  <c:v>НИШ ФМН г. Шымкент </c:v>
                </c:pt>
                <c:pt idx="15">
                  <c:v>МШ г.Астана </c:v>
                </c:pt>
              </c:strCache>
            </c:strRef>
          </c:cat>
          <c:val>
            <c:numRef>
              <c:f>Лист5!$C$2:$C$17</c:f>
              <c:numCache>
                <c:formatCode>0.0%</c:formatCode>
                <c:ptCount val="16"/>
                <c:pt idx="1">
                  <c:v>0.73899999999999999</c:v>
                </c:pt>
                <c:pt idx="2">
                  <c:v>0.73899999999999999</c:v>
                </c:pt>
                <c:pt idx="3">
                  <c:v>0.73899999999999999</c:v>
                </c:pt>
                <c:pt idx="4">
                  <c:v>0.73899999999999999</c:v>
                </c:pt>
                <c:pt idx="5">
                  <c:v>0.73899999999999999</c:v>
                </c:pt>
                <c:pt idx="6">
                  <c:v>0.73899999999999999</c:v>
                </c:pt>
                <c:pt idx="7">
                  <c:v>0.73899999999999999</c:v>
                </c:pt>
                <c:pt idx="8">
                  <c:v>0.73899999999999999</c:v>
                </c:pt>
                <c:pt idx="9">
                  <c:v>0.73899999999999999</c:v>
                </c:pt>
                <c:pt idx="10">
                  <c:v>0.73899999999999999</c:v>
                </c:pt>
                <c:pt idx="11">
                  <c:v>0.73899999999999999</c:v>
                </c:pt>
                <c:pt idx="12">
                  <c:v>0.73899999999999999</c:v>
                </c:pt>
                <c:pt idx="13">
                  <c:v>0.73899999999999999</c:v>
                </c:pt>
                <c:pt idx="14">
                  <c:v>0.73899999999999999</c:v>
                </c:pt>
                <c:pt idx="15">
                  <c:v>0.73899999999999999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122-474B-9CF9-74526FDB07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04384"/>
        <c:axId val="56710272"/>
      </c:lineChart>
      <c:catAx>
        <c:axId val="5670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10272"/>
        <c:crosses val="autoZero"/>
        <c:auto val="1"/>
        <c:lblAlgn val="ctr"/>
        <c:lblOffset val="100"/>
        <c:noMultiLvlLbl val="0"/>
      </c:catAx>
      <c:valAx>
        <c:axId val="567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0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2780383500062014E-2"/>
                  <c:y val="2.05080572442855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064-4761-A914-59C7C9FB7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набрали необходимое количество баллов </c:v>
                </c:pt>
                <c:pt idx="1">
                  <c:v>не набрали необходимое количество баллов</c:v>
                </c:pt>
                <c:pt idx="2">
                  <c:v>обнаружены заимствования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0.90300000000000002</c:v>
                </c:pt>
                <c:pt idx="1">
                  <c:v>5.7000000000000002E-2</c:v>
                </c:pt>
                <c:pt idx="2">
                  <c:v>0.04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64-4761-A914-59C7C9FB7B54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682301000371468E-3"/>
                  <c:y val="1.64064457954284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064-4761-A914-59C7C9FB7B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набрали необходимое количество баллов </c:v>
                </c:pt>
                <c:pt idx="1">
                  <c:v>не набрали необходимое количество баллов</c:v>
                </c:pt>
                <c:pt idx="2">
                  <c:v>обнаружены заимствования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0.86399999999999999</c:v>
                </c:pt>
                <c:pt idx="1">
                  <c:v>7.5999999999999998E-2</c:v>
                </c:pt>
                <c:pt idx="2">
                  <c:v>0.06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64-4761-A914-59C7C9FB7B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713152"/>
        <c:axId val="55714944"/>
      </c:barChart>
      <c:catAx>
        <c:axId val="55713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14944"/>
        <c:crosses val="autoZero"/>
        <c:auto val="1"/>
        <c:lblAlgn val="ctr"/>
        <c:lblOffset val="100"/>
        <c:noMultiLvlLbl val="0"/>
      </c:catAx>
      <c:valAx>
        <c:axId val="5571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71315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26915812772938E-2"/>
          <c:y val="0.10883138205102431"/>
          <c:w val="0.92183934691017233"/>
          <c:h val="0.829822039173777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Лист6!$A$2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Лист6!$B$1:$C$1</c:f>
              <c:strCache>
                <c:ptCount val="2"/>
                <c:pt idx="0">
                  <c:v>не набрали необходимое количество баллов </c:v>
                </c:pt>
                <c:pt idx="1">
                  <c:v>обнаружены заимсвования</c:v>
                </c:pt>
              </c:strCache>
            </c:strRef>
          </c:cat>
          <c:val>
            <c:numRef>
              <c:f>Лист6!$B$2:$C$2</c:f>
              <c:numCache>
                <c:formatCode>0%</c:formatCode>
                <c:ptCount val="2"/>
                <c:pt idx="0">
                  <c:v>0.8</c:v>
                </c:pt>
                <c:pt idx="1">
                  <c:v>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E3A-4382-9A21-B7A16BAA79D9}"/>
            </c:ext>
          </c:extLst>
        </c:ser>
        <c:ser>
          <c:idx val="1"/>
          <c:order val="1"/>
          <c:tx>
            <c:strRef>
              <c:f>Лист6!$A$3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Лист6!$B$1:$C$1</c:f>
              <c:strCache>
                <c:ptCount val="2"/>
                <c:pt idx="0">
                  <c:v>не набрали необходимое количество баллов </c:v>
                </c:pt>
                <c:pt idx="1">
                  <c:v>обнаружены заимсвования</c:v>
                </c:pt>
              </c:strCache>
            </c:strRef>
          </c:cat>
          <c:val>
            <c:numRef>
              <c:f>Лист6!$B$3:$C$3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E3A-4382-9A21-B7A16BAA7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05536"/>
        <c:axId val="56307072"/>
      </c:barChart>
      <c:catAx>
        <c:axId val="56305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07072"/>
        <c:crosses val="autoZero"/>
        <c:auto val="1"/>
        <c:lblAlgn val="ctr"/>
        <c:lblOffset val="100"/>
        <c:noMultiLvlLbl val="0"/>
      </c:catAx>
      <c:valAx>
        <c:axId val="5630707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05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5547677983858492"/>
          <c:y val="0.95748202122841053"/>
          <c:w val="0.14553123905036192"/>
          <c:h val="4.251789483708159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«планирование» 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разделу «планирование»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5"/>
              <c:layout>
                <c:manualLayout>
                  <c:x val="-5.039122637167312E-2"/>
                  <c:y val="5.9737986101902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32D1-4E5D-9C23-0FFECD184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0.58299999999999996</c:v>
                </c:pt>
                <c:pt idx="1">
                  <c:v>0.16700000000000001</c:v>
                </c:pt>
                <c:pt idx="2">
                  <c:v>0.66700000000000004</c:v>
                </c:pt>
                <c:pt idx="3">
                  <c:v>0.83299999999999996</c:v>
                </c:pt>
                <c:pt idx="4">
                  <c:v>0.33300000000000002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D1-4E5D-9C23-0FFECD184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80032"/>
        <c:axId val="5638592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2D1-4E5D-9C23-0FFECD184C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Лист1!$C$2:$C$7</c:f>
              <c:numCache>
                <c:formatCode>0.0%</c:formatCode>
                <c:ptCount val="6"/>
                <c:pt idx="0">
                  <c:v>0.51700000000000002</c:v>
                </c:pt>
                <c:pt idx="1">
                  <c:v>0.51700000000000002</c:v>
                </c:pt>
                <c:pt idx="2">
                  <c:v>0.51700000000000002</c:v>
                </c:pt>
                <c:pt idx="3">
                  <c:v>0.51700000000000002</c:v>
                </c:pt>
                <c:pt idx="4">
                  <c:v>0.51700000000000002</c:v>
                </c:pt>
                <c:pt idx="5">
                  <c:v>0.51700000000000002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2D1-4E5D-9C23-0FFECD184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380032"/>
        <c:axId val="56385920"/>
      </c:lineChart>
      <c:catAx>
        <c:axId val="5638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85920"/>
        <c:crosses val="autoZero"/>
        <c:auto val="1"/>
        <c:lblAlgn val="ctr"/>
        <c:lblOffset val="100"/>
        <c:noMultiLvlLbl val="0"/>
      </c:catAx>
      <c:valAx>
        <c:axId val="5638592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38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«преподавание» 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289643031116202E-2"/>
          <c:y val="0.14014359956477498"/>
          <c:w val="0.92183934691017233"/>
          <c:h val="0.48602844833819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 по разделу «преподавание» 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-3.1778250865019584E-3"/>
                  <c:y val="1.119541957479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33-4072-89E4-CBA560B64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Лист2!$B$2:$B$7</c:f>
              <c:numCache>
                <c:formatCode>0.0%</c:formatCode>
                <c:ptCount val="6"/>
                <c:pt idx="0">
                  <c:v>0.75</c:v>
                </c:pt>
                <c:pt idx="1">
                  <c:v>0.16700000000000001</c:v>
                </c:pt>
                <c:pt idx="2">
                  <c:v>0.5</c:v>
                </c:pt>
                <c:pt idx="3">
                  <c:v>0.91700000000000004</c:v>
                </c:pt>
                <c:pt idx="4">
                  <c:v>0.16700000000000001</c:v>
                </c:pt>
                <c:pt idx="5">
                  <c:v>0.66700000000000004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33-4072-89E4-CBA560B64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919872"/>
        <c:axId val="51933952"/>
      </c:barChart>
      <c:lineChart>
        <c:grouping val="standard"/>
        <c:varyColors val="0"/>
        <c:ser>
          <c:idx val="1"/>
          <c:order val="1"/>
          <c:tx>
            <c:strRef>
              <c:f>Лист2!$C$1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1.5889125432509501E-2"/>
                  <c:y val="-4.641297165811943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33-4072-89E4-CBA560B644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Лист2!$C$2:$C$7</c:f>
              <c:numCache>
                <c:formatCode>0.0%</c:formatCode>
                <c:ptCount val="6"/>
                <c:pt idx="0">
                  <c:v>0.56699999999999995</c:v>
                </c:pt>
                <c:pt idx="1">
                  <c:v>0.56699999999999995</c:v>
                </c:pt>
                <c:pt idx="2">
                  <c:v>0.56699999999999995</c:v>
                </c:pt>
                <c:pt idx="3">
                  <c:v>0.56699999999999995</c:v>
                </c:pt>
                <c:pt idx="4">
                  <c:v>0.56699999999999995</c:v>
                </c:pt>
                <c:pt idx="5">
                  <c:v>0.56699999999999995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333-4072-89E4-CBA560B644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919872"/>
        <c:axId val="51933952"/>
      </c:lineChart>
      <c:catAx>
        <c:axId val="5191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33952"/>
        <c:crosses val="autoZero"/>
        <c:auto val="1"/>
        <c:lblAlgn val="ctr"/>
        <c:lblOffset val="100"/>
        <c:noMultiLvlLbl val="0"/>
      </c:catAx>
      <c:valAx>
        <c:axId val="51933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191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7825752093611215"/>
          <c:y val="0.76244686032391784"/>
          <c:w val="0.18628410657074138"/>
          <c:h val="4.72310069045766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«оценивание» 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Лист3!$B$1</c:f>
              <c:strCache>
                <c:ptCount val="1"/>
                <c:pt idx="0">
                  <c:v> по разделу «оценивание»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Лист3!$B$2:$B$7</c:f>
              <c:numCache>
                <c:formatCode>0.0%</c:formatCode>
                <c:ptCount val="6"/>
                <c:pt idx="0">
                  <c:v>0.5</c:v>
                </c:pt>
                <c:pt idx="1">
                  <c:v>0.16700000000000001</c:v>
                </c:pt>
                <c:pt idx="2">
                  <c:v>0.5</c:v>
                </c:pt>
                <c:pt idx="3">
                  <c:v>0.58299999999999996</c:v>
                </c:pt>
                <c:pt idx="4">
                  <c:v>0.33300000000000002</c:v>
                </c:pt>
                <c:pt idx="5">
                  <c:v>0.66700000000000004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BE-44CA-B265-8CCF25D13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76576"/>
        <c:axId val="56778112"/>
      </c:barChart>
      <c:lineChart>
        <c:grouping val="standard"/>
        <c:varyColors val="0"/>
        <c:ser>
          <c:idx val="1"/>
          <c:order val="1"/>
          <c:tx>
            <c:strRef>
              <c:f>Лист3!$C$1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1.7123232262218978E-2"/>
                  <c:y val="5.51154038440168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BE-44CA-B265-8CCF25D13D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Лист3!$C$2:$C$7</c:f>
              <c:numCache>
                <c:formatCode>0.0%</c:formatCode>
                <c:ptCount val="6"/>
                <c:pt idx="0">
                  <c:v>0.48299999999999998</c:v>
                </c:pt>
                <c:pt idx="1">
                  <c:v>0.48299999999999998</c:v>
                </c:pt>
                <c:pt idx="2">
                  <c:v>0.48299999999999998</c:v>
                </c:pt>
                <c:pt idx="3">
                  <c:v>0.48299999999999998</c:v>
                </c:pt>
                <c:pt idx="4">
                  <c:v>0.48299999999999998</c:v>
                </c:pt>
                <c:pt idx="5">
                  <c:v>0.48299999999999998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CBE-44CA-B265-8CCF25D13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776576"/>
        <c:axId val="56778112"/>
      </c:lineChart>
      <c:catAx>
        <c:axId val="5677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78112"/>
        <c:crosses val="autoZero"/>
        <c:auto val="1"/>
        <c:lblAlgn val="ctr"/>
        <c:lblOffset val="100"/>
        <c:noMultiLvlLbl val="0"/>
      </c:catAx>
      <c:valAx>
        <c:axId val="567781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77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</a:t>
            </a:r>
          </a:p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«оценка качества урока»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Лист4!$B$1</c:f>
              <c:strCache>
                <c:ptCount val="1"/>
                <c:pt idx="0">
                  <c:v> по разделу «оценка качества урока» 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Лист4!$B$2:$B$7</c:f>
              <c:numCache>
                <c:formatCode>0.0%</c:formatCode>
                <c:ptCount val="6"/>
                <c:pt idx="0">
                  <c:v>0.58299999999999996</c:v>
                </c:pt>
                <c:pt idx="1">
                  <c:v>0.16700000000000001</c:v>
                </c:pt>
                <c:pt idx="2">
                  <c:v>0.33300000000000002</c:v>
                </c:pt>
                <c:pt idx="3">
                  <c:v>0.5</c:v>
                </c:pt>
                <c:pt idx="4">
                  <c:v>0.16700000000000001</c:v>
                </c:pt>
                <c:pt idx="5">
                  <c:v>0.66700000000000004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B7A-4B04-9D1D-37D5297C1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034368"/>
        <c:axId val="115044352"/>
      </c:barChart>
      <c:lineChart>
        <c:grouping val="standard"/>
        <c:varyColors val="0"/>
        <c:ser>
          <c:idx val="1"/>
          <c:order val="1"/>
          <c:tx>
            <c:strRef>
              <c:f>Лист4!$C$1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1.9966334977455213E-2"/>
                  <c:y val="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B7A-4B04-9D1D-37D5297C1B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Лист4!$A$2:$A$7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Лист4!$C$2:$C$7</c:f>
              <c:numCache>
                <c:formatCode>0.0%</c:formatCode>
                <c:ptCount val="6"/>
                <c:pt idx="0">
                  <c:v>0.433</c:v>
                </c:pt>
                <c:pt idx="1">
                  <c:v>0.433</c:v>
                </c:pt>
                <c:pt idx="2">
                  <c:v>0.433</c:v>
                </c:pt>
                <c:pt idx="3">
                  <c:v>0.433</c:v>
                </c:pt>
                <c:pt idx="4">
                  <c:v>0.433</c:v>
                </c:pt>
                <c:pt idx="5">
                  <c:v>0.433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B7A-4B04-9D1D-37D5297C1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34368"/>
        <c:axId val="115044352"/>
      </c:lineChart>
      <c:catAx>
        <c:axId val="11503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44352"/>
        <c:crosses val="autoZero"/>
        <c:auto val="1"/>
        <c:lblAlgn val="ctr"/>
        <c:lblOffset val="100"/>
        <c:noMultiLvlLbl val="0"/>
      </c:catAx>
      <c:valAx>
        <c:axId val="1150443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3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представленных доказательств в РО на заявляемый уровень педагогического мастерства «учитель-исследователь» </a:t>
            </a:r>
          </a:p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0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(в целом по разделам)</a:t>
            </a:r>
            <a:endParaRPr lang="ru-RU" sz="18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174895577277857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Лист5!$B$1</c:f>
              <c:strCache>
                <c:ptCount val="1"/>
                <c:pt idx="0">
                  <c:v>качество в целом по уровню "Учитель-исследователь" 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Лист5!$B$2:$B$7</c:f>
              <c:numCache>
                <c:formatCode>0.0%</c:formatCode>
                <c:ptCount val="6"/>
                <c:pt idx="0">
                  <c:v>0.60399999999999998</c:v>
                </c:pt>
                <c:pt idx="1">
                  <c:v>0.16700000000000001</c:v>
                </c:pt>
                <c:pt idx="2">
                  <c:v>0.5</c:v>
                </c:pt>
                <c:pt idx="3">
                  <c:v>0.70899999999999996</c:v>
                </c:pt>
                <c:pt idx="4">
                  <c:v>0.25</c:v>
                </c:pt>
                <c:pt idx="5">
                  <c:v>0.625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20-419C-940E-08567A2C7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092096"/>
        <c:axId val="115106176"/>
      </c:barChart>
      <c:lineChart>
        <c:grouping val="standard"/>
        <c:varyColors val="0"/>
        <c:ser>
          <c:idx val="1"/>
          <c:order val="1"/>
          <c:tx>
            <c:strRef>
              <c:f>Лист5!$C$1</c:f>
              <c:strCache>
                <c:ptCount val="1"/>
                <c:pt idx="0">
                  <c:v>среднее значение 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2.08164590988731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D20-419C-940E-08567A2C76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Лист5!$A$2:$A$7</c:f>
              <c:strCache>
                <c:ptCount val="6"/>
                <c:pt idx="0">
                  <c:v>НИШ (МБ) г.Астана </c:v>
                </c:pt>
                <c:pt idx="1">
                  <c:v>НИШ ФМН Астана </c:v>
                </c:pt>
                <c:pt idx="2">
                  <c:v>НИШ ФМН г.Алматы </c:v>
                </c:pt>
                <c:pt idx="3">
                  <c:v>НИШ ХБН г.Алматы </c:v>
                </c:pt>
                <c:pt idx="4">
                  <c:v>НИШ ФМН г.Семей </c:v>
                </c:pt>
                <c:pt idx="5">
                  <c:v>НИШ ХБН г.Усть-Каменогорск </c:v>
                </c:pt>
              </c:strCache>
            </c:strRef>
          </c:cat>
          <c:val>
            <c:numRef>
              <c:f>Лист5!$C$2:$C$7</c:f>
              <c:numCache>
                <c:formatCode>0.0%</c:formatCode>
                <c:ptCount val="6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  <c:pt idx="3">
                  <c:v>0.5</c:v>
                </c:pt>
                <c:pt idx="4">
                  <c:v>0.5</c:v>
                </c:pt>
                <c:pt idx="5">
                  <c:v>0.5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D20-419C-940E-08567A2C76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092096"/>
        <c:axId val="115106176"/>
      </c:lineChart>
      <c:catAx>
        <c:axId val="115092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106176"/>
        <c:crosses val="autoZero"/>
        <c:auto val="1"/>
        <c:lblAlgn val="ctr"/>
        <c:lblOffset val="100"/>
        <c:noMultiLvlLbl val="0"/>
      </c:catAx>
      <c:valAx>
        <c:axId val="1151061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509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800">
                <a:solidFill>
                  <a:srgbClr val="002060"/>
                </a:solidFill>
              </a:defRPr>
            </a:pPr>
            <a:r>
              <a:rPr lang="ru-RU" sz="1800" dirty="0">
                <a:solidFill>
                  <a:srgbClr val="002060"/>
                </a:solidFill>
              </a:rPr>
              <a:t>Качество доказательств, представленных в разделе «планирование»</a:t>
            </a:r>
          </a:p>
        </c:rich>
      </c:tx>
      <c:layout>
        <c:manualLayout>
          <c:xMode val="edge"/>
          <c:yMode val="edge"/>
          <c:x val="0.1667251461988304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880991849702997E-2"/>
          <c:y val="0.14592390462990451"/>
          <c:w val="0.90989512824054886"/>
          <c:h val="0.50370883198770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представленных доказательств по разделу «планирование»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-4.2119813956450099E-3"/>
                  <c:y val="2.6597749872247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C6D-4BA6-9226-E55924AD2540}"/>
                </c:ext>
              </c:extLst>
            </c:dLbl>
            <c:dLbl>
              <c:idx val="5"/>
              <c:layout>
                <c:manualLayout>
                  <c:x val="6.3179720934675157E-3"/>
                  <c:y val="2.65977498722470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C6D-4BA6-9226-E55924AD2540}"/>
                </c:ext>
              </c:extLst>
            </c:dLbl>
            <c:dLbl>
              <c:idx val="8"/>
              <c:layout>
                <c:manualLayout>
                  <c:x val="0"/>
                  <c:y val="6.649437468061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6D-4BA6-9226-E55924AD2540}"/>
                </c:ext>
              </c:extLst>
            </c:dLbl>
            <c:dLbl>
              <c:idx val="12"/>
              <c:layout>
                <c:manualLayout>
                  <c:x val="-2.1059906978225821E-3"/>
                  <c:y val="6.981909341464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6D-4BA6-9226-E55924AD2540}"/>
                </c:ext>
              </c:extLst>
            </c:dLbl>
            <c:dLbl>
              <c:idx val="15"/>
              <c:layout>
                <c:manualLayout>
                  <c:x val="1.2635944186935031E-2"/>
                  <c:y val="6.64943746806174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6D-4BA6-9226-E55924AD2540}"/>
                </c:ext>
              </c:extLst>
            </c:dLbl>
            <c:dLbl>
              <c:idx val="17"/>
              <c:layout>
                <c:manualLayout>
                  <c:x val="6.3179720934675157E-3"/>
                  <c:y val="6.981909341464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C6D-4BA6-9226-E55924AD25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1">
                  <c:v>0.86699999999999999</c:v>
                </c:pt>
                <c:pt idx="2">
                  <c:v>0.73299999999999998</c:v>
                </c:pt>
                <c:pt idx="3">
                  <c:v>0.33300000000000002</c:v>
                </c:pt>
                <c:pt idx="4">
                  <c:v>0.6</c:v>
                </c:pt>
                <c:pt idx="5">
                  <c:v>0.6</c:v>
                </c:pt>
                <c:pt idx="6">
                  <c:v>0.73299999999999998</c:v>
                </c:pt>
                <c:pt idx="7">
                  <c:v>0.33300000000000002</c:v>
                </c:pt>
                <c:pt idx="8">
                  <c:v>1</c:v>
                </c:pt>
                <c:pt idx="9">
                  <c:v>0.86699999999999999</c:v>
                </c:pt>
                <c:pt idx="10">
                  <c:v>0.8</c:v>
                </c:pt>
                <c:pt idx="11">
                  <c:v>0.93300000000000005</c:v>
                </c:pt>
                <c:pt idx="12">
                  <c:v>0.66700000000000004</c:v>
                </c:pt>
                <c:pt idx="13">
                  <c:v>0.93300000000000005</c:v>
                </c:pt>
                <c:pt idx="14">
                  <c:v>1</c:v>
                </c:pt>
                <c:pt idx="15">
                  <c:v>1</c:v>
                </c:pt>
                <c:pt idx="16">
                  <c:v>0.46700000000000003</c:v>
                </c:pt>
                <c:pt idx="17">
                  <c:v>0.66700000000000004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6D-4BA6-9226-E55924AD2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43616"/>
        <c:axId val="139745152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C6D-4BA6-9226-E55924AD25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Лист1!$C$2:$C$19</c:f>
              <c:numCache>
                <c:formatCode>0.0%</c:formatCode>
                <c:ptCount val="18"/>
                <c:pt idx="1">
                  <c:v>0.73299999999999998</c:v>
                </c:pt>
                <c:pt idx="2">
                  <c:v>0.73299999999999998</c:v>
                </c:pt>
                <c:pt idx="3">
                  <c:v>0.73299999999999998</c:v>
                </c:pt>
                <c:pt idx="4">
                  <c:v>0.73299999999999998</c:v>
                </c:pt>
                <c:pt idx="5">
                  <c:v>0.73299999999999998</c:v>
                </c:pt>
                <c:pt idx="6">
                  <c:v>0.73299999999999998</c:v>
                </c:pt>
                <c:pt idx="7">
                  <c:v>0.73299999999999998</c:v>
                </c:pt>
                <c:pt idx="8">
                  <c:v>0.73299999999999998</c:v>
                </c:pt>
                <c:pt idx="9">
                  <c:v>0.73299999999999998</c:v>
                </c:pt>
                <c:pt idx="10">
                  <c:v>0.73299999999999998</c:v>
                </c:pt>
                <c:pt idx="11">
                  <c:v>0.73299999999999998</c:v>
                </c:pt>
                <c:pt idx="12">
                  <c:v>0.73299999999999998</c:v>
                </c:pt>
                <c:pt idx="13">
                  <c:v>0.73299999999999998</c:v>
                </c:pt>
                <c:pt idx="14">
                  <c:v>0.73299999999999998</c:v>
                </c:pt>
                <c:pt idx="15">
                  <c:v>0.73299999999999998</c:v>
                </c:pt>
                <c:pt idx="16">
                  <c:v>0.73299999999999998</c:v>
                </c:pt>
                <c:pt idx="17">
                  <c:v>0.73299999999999998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C6D-4BA6-9226-E55924AD25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43616"/>
        <c:axId val="139745152"/>
      </c:lineChart>
      <c:catAx>
        <c:axId val="1397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9745152"/>
        <c:crosses val="autoZero"/>
        <c:auto val="1"/>
        <c:lblAlgn val="ctr"/>
        <c:lblOffset val="100"/>
        <c:noMultiLvlLbl val="0"/>
      </c:catAx>
      <c:valAx>
        <c:axId val="13974515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13974361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vert="horz"/>
          <a:lstStyle/>
          <a:p>
            <a:pPr>
              <a:defRPr b="1">
                <a:solidFill>
                  <a:srgbClr val="C0000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27381858896633332"/>
          <c:y val="0.88737476020138895"/>
          <c:w val="0.39550090740008648"/>
          <c:h val="9.267692739442577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"преподавание"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3069426526304335E-2"/>
          <c:y val="0.18871514276191537"/>
          <c:w val="0.89533433360012149"/>
          <c:h val="0.51778633791647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качетсво представленных доказательств по разделу «преподавание»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10"/>
              <c:layout>
                <c:manualLayout>
                  <c:x val="4.0970889802298887E-4"/>
                  <c:y val="1.19732790106654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7FE-421D-99D1-2EBD0E3C2F02}"/>
                </c:ext>
              </c:extLst>
            </c:dLbl>
            <c:dLbl>
              <c:idx val="12"/>
              <c:layout>
                <c:manualLayout>
                  <c:x val="-3.7323032268073834E-3"/>
                  <c:y val="1.092803924563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7FE-421D-99D1-2EBD0E3C2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1">
                  <c:v>0.86699999999999999</c:v>
                </c:pt>
                <c:pt idx="2">
                  <c:v>0.8</c:v>
                </c:pt>
                <c:pt idx="3">
                  <c:v>0.33300000000000002</c:v>
                </c:pt>
                <c:pt idx="4">
                  <c:v>0.73299999999999998</c:v>
                </c:pt>
                <c:pt idx="5">
                  <c:v>0.6</c:v>
                </c:pt>
                <c:pt idx="6">
                  <c:v>0.73299999999999998</c:v>
                </c:pt>
                <c:pt idx="7">
                  <c:v>0.33300000000000002</c:v>
                </c:pt>
                <c:pt idx="8">
                  <c:v>0.86699999999999999</c:v>
                </c:pt>
                <c:pt idx="9">
                  <c:v>0.86699999999999999</c:v>
                </c:pt>
                <c:pt idx="10">
                  <c:v>0.66700000000000004</c:v>
                </c:pt>
                <c:pt idx="11">
                  <c:v>1</c:v>
                </c:pt>
                <c:pt idx="12">
                  <c:v>0.66700000000000004</c:v>
                </c:pt>
                <c:pt idx="13">
                  <c:v>1</c:v>
                </c:pt>
                <c:pt idx="14">
                  <c:v>0.83299999999999996</c:v>
                </c:pt>
                <c:pt idx="15">
                  <c:v>1</c:v>
                </c:pt>
                <c:pt idx="16">
                  <c:v>0.53300000000000003</c:v>
                </c:pt>
                <c:pt idx="17">
                  <c:v>0.53300000000000003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FE-421D-99D1-2EBD0E3C2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90208"/>
        <c:axId val="139791744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зачение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>
                <c:manualLayout>
                  <c:x val="0"/>
                  <c:y val="-1.216339946902451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accent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7FE-421D-99D1-2EBD0E3C2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Лист1!$C$2:$C$19</c:f>
              <c:numCache>
                <c:formatCode>0.0%</c:formatCode>
                <c:ptCount val="18"/>
                <c:pt idx="1">
                  <c:v>0.73299999999999998</c:v>
                </c:pt>
                <c:pt idx="2">
                  <c:v>0.73299999999999998</c:v>
                </c:pt>
                <c:pt idx="3">
                  <c:v>0.73299999999999998</c:v>
                </c:pt>
                <c:pt idx="4">
                  <c:v>0.73299999999999998</c:v>
                </c:pt>
                <c:pt idx="5">
                  <c:v>0.73299999999999998</c:v>
                </c:pt>
                <c:pt idx="6">
                  <c:v>0.73299999999999998</c:v>
                </c:pt>
                <c:pt idx="7">
                  <c:v>0.73299999999999998</c:v>
                </c:pt>
                <c:pt idx="8">
                  <c:v>0.73299999999999998</c:v>
                </c:pt>
                <c:pt idx="9">
                  <c:v>0.73299999999999998</c:v>
                </c:pt>
                <c:pt idx="10">
                  <c:v>0.73299999999999998</c:v>
                </c:pt>
                <c:pt idx="11">
                  <c:v>0.73299999999999998</c:v>
                </c:pt>
                <c:pt idx="12">
                  <c:v>0.73299999999999998</c:v>
                </c:pt>
                <c:pt idx="13">
                  <c:v>0.73299999999999998</c:v>
                </c:pt>
                <c:pt idx="14">
                  <c:v>0.73299999999999998</c:v>
                </c:pt>
                <c:pt idx="15">
                  <c:v>0.73299999999999998</c:v>
                </c:pt>
                <c:pt idx="16">
                  <c:v>0.73299999999999998</c:v>
                </c:pt>
                <c:pt idx="17">
                  <c:v>0.73299999999999998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FE-421D-99D1-2EBD0E3C2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790208"/>
        <c:axId val="139791744"/>
      </c:lineChart>
      <c:catAx>
        <c:axId val="13979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791744"/>
        <c:crosses val="autoZero"/>
        <c:auto val="1"/>
        <c:lblAlgn val="ctr"/>
        <c:lblOffset val="100"/>
        <c:noMultiLvlLbl val="0"/>
      </c:catAx>
      <c:valAx>
        <c:axId val="1397917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979020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0625803482152788E-2"/>
          <c:y val="0.94564444946730053"/>
          <c:w val="0.82020365084151647"/>
          <c:h val="5.4355550532699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</a:t>
            </a:r>
            <a:r>
              <a:rPr lang="ru-RU" sz="1800" b="1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в разделе </a:t>
            </a:r>
            <a:endParaRPr lang="ru-RU" sz="1800" b="1" baseline="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«оценивание»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7002764004537327"/>
          <c:y val="2.1203606103386867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002902455282746"/>
          <c:y val="0.14073175897122539"/>
          <c:w val="0.87527927452505272"/>
          <c:h val="0.46693813534607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доказательств, представленных в разделе   разделе «оценивание»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3"/>
              <c:layout>
                <c:manualLayout>
                  <c:x val="1.5727086749124483E-3"/>
                  <c:y val="3.072944152038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96C-4295-936E-EAF23F7B2E8A}"/>
                </c:ext>
              </c:extLst>
            </c:dLbl>
            <c:dLbl>
              <c:idx val="4"/>
              <c:layout>
                <c:manualLayout>
                  <c:x val="-1.572708674912506E-3"/>
                  <c:y val="3.21073266164870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60201802051704E-2"/>
                      <c:h val="4.12953248250194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B96C-4295-936E-EAF23F7B2E8A}"/>
                </c:ext>
              </c:extLst>
            </c:dLbl>
            <c:dLbl>
              <c:idx val="10"/>
              <c:layout>
                <c:manualLayout>
                  <c:x val="0"/>
                  <c:y val="3.08333796244861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96C-4295-936E-EAF23F7B2E8A}"/>
                </c:ext>
              </c:extLst>
            </c:dLbl>
            <c:dLbl>
              <c:idx val="12"/>
              <c:layout>
                <c:manualLayout>
                  <c:x val="1.7636627518190257E-3"/>
                  <c:y val="3.072944152038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B96C-4295-936E-EAF23F7B2E8A}"/>
                </c:ext>
              </c:extLst>
            </c:dLbl>
            <c:dLbl>
              <c:idx val="14"/>
              <c:layout>
                <c:manualLayout>
                  <c:x val="-6.8638207656987202E-3"/>
                  <c:y val="3.0729441520386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B96C-4295-936E-EAF23F7B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1">
                  <c:v>0.86699999999999999</c:v>
                </c:pt>
                <c:pt idx="2">
                  <c:v>0.8</c:v>
                </c:pt>
                <c:pt idx="3">
                  <c:v>0.66700000000000004</c:v>
                </c:pt>
                <c:pt idx="4">
                  <c:v>0.66700000000000004</c:v>
                </c:pt>
                <c:pt idx="5">
                  <c:v>0.6</c:v>
                </c:pt>
                <c:pt idx="6">
                  <c:v>0.8</c:v>
                </c:pt>
                <c:pt idx="7">
                  <c:v>0.33300000000000002</c:v>
                </c:pt>
                <c:pt idx="8">
                  <c:v>0.8</c:v>
                </c:pt>
                <c:pt idx="9">
                  <c:v>0.8</c:v>
                </c:pt>
                <c:pt idx="10">
                  <c:v>0.66700000000000004</c:v>
                </c:pt>
                <c:pt idx="11">
                  <c:v>0.93300000000000005</c:v>
                </c:pt>
                <c:pt idx="12">
                  <c:v>0.66700000000000004</c:v>
                </c:pt>
                <c:pt idx="13">
                  <c:v>0.93300000000000005</c:v>
                </c:pt>
                <c:pt idx="14">
                  <c:v>0.66700000000000004</c:v>
                </c:pt>
                <c:pt idx="15">
                  <c:v>1</c:v>
                </c:pt>
                <c:pt idx="16">
                  <c:v>0.53300000000000003</c:v>
                </c:pt>
                <c:pt idx="17">
                  <c:v>0.53300000000000003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6C-4295-936E-EAF23F7B2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460224"/>
        <c:axId val="5546176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96C-4295-936E-EAF23F7B2E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Лист1!$C$2:$C$19</c:f>
              <c:numCache>
                <c:formatCode>0.0%</c:formatCode>
                <c:ptCount val="18"/>
                <c:pt idx="1">
                  <c:v>0.73299999999999998</c:v>
                </c:pt>
                <c:pt idx="2">
                  <c:v>0.73299999999999998</c:v>
                </c:pt>
                <c:pt idx="3">
                  <c:v>0.73299999999999998</c:v>
                </c:pt>
                <c:pt idx="4">
                  <c:v>0.73299999999999998</c:v>
                </c:pt>
                <c:pt idx="5">
                  <c:v>0.73299999999999998</c:v>
                </c:pt>
                <c:pt idx="6">
                  <c:v>0.73299999999999998</c:v>
                </c:pt>
                <c:pt idx="7">
                  <c:v>0.73299999999999998</c:v>
                </c:pt>
                <c:pt idx="8">
                  <c:v>0.73299999999999998</c:v>
                </c:pt>
                <c:pt idx="9">
                  <c:v>0.73299999999999998</c:v>
                </c:pt>
                <c:pt idx="10">
                  <c:v>0.73299999999999998</c:v>
                </c:pt>
                <c:pt idx="11">
                  <c:v>0.73299999999999998</c:v>
                </c:pt>
                <c:pt idx="12">
                  <c:v>0.73299999999999998</c:v>
                </c:pt>
                <c:pt idx="13">
                  <c:v>0.73299999999999998</c:v>
                </c:pt>
                <c:pt idx="14">
                  <c:v>0.73299999999999998</c:v>
                </c:pt>
                <c:pt idx="15">
                  <c:v>0.73299999999999998</c:v>
                </c:pt>
                <c:pt idx="16">
                  <c:v>0.73299999999999998</c:v>
                </c:pt>
                <c:pt idx="17">
                  <c:v>0.73299999999999998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96C-4295-936E-EAF23F7B2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460224"/>
        <c:axId val="55461760"/>
      </c:lineChart>
      <c:catAx>
        <c:axId val="5546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61760"/>
        <c:crosses val="autoZero"/>
        <c:auto val="1"/>
        <c:lblAlgn val="ctr"/>
        <c:lblOffset val="100"/>
        <c:noMultiLvlLbl val="0"/>
      </c:catAx>
      <c:valAx>
        <c:axId val="5546176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46022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</a:t>
            </a:r>
            <a:r>
              <a:rPr lang="ru-RU" sz="1800" b="1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в </a:t>
            </a: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разделе</a:t>
            </a:r>
          </a:p>
          <a:p>
            <a:pPr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baseline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"оценка качества урока"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5443637575622909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1616840553069859E-2"/>
          <c:y val="0.15094509272980969"/>
          <c:w val="0.88914287301410955"/>
          <c:h val="0.483537375319879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качество представленных доказательств в  разделе «оценка качества урока»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-1.6033572027350496E-3"/>
                  <c:y val="2.286268603899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556-4D1A-BB5B-2A74A9066688}"/>
                </c:ext>
              </c:extLst>
            </c:dLbl>
            <c:dLbl>
              <c:idx val="3"/>
              <c:layout>
                <c:manualLayout>
                  <c:x val="1.6033572027350496E-3"/>
                  <c:y val="2.2862686038999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556-4D1A-BB5B-2A74A9066688}"/>
                </c:ext>
              </c:extLst>
            </c:dLbl>
            <c:dLbl>
              <c:idx val="10"/>
              <c:layout>
                <c:manualLayout>
                  <c:x val="1.6033572027350496E-3"/>
                  <c:y val="1.95965880334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556-4D1A-BB5B-2A74A9066688}"/>
                </c:ext>
              </c:extLst>
            </c:dLbl>
            <c:dLbl>
              <c:idx val="12"/>
              <c:layout>
                <c:manualLayout>
                  <c:x val="1.6033572027350496E-3"/>
                  <c:y val="1.95965880334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556-4D1A-BB5B-2A74A9066688}"/>
                </c:ext>
              </c:extLst>
            </c:dLbl>
            <c:dLbl>
              <c:idx val="14"/>
              <c:layout>
                <c:manualLayout>
                  <c:x val="-4.8100716082052665E-3"/>
                  <c:y val="1.9596588033428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556-4D1A-BB5B-2A74A90666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1">
                  <c:v>0.8</c:v>
                </c:pt>
                <c:pt idx="2">
                  <c:v>0.66700000000000004</c:v>
                </c:pt>
                <c:pt idx="3">
                  <c:v>0.66700000000000004</c:v>
                </c:pt>
                <c:pt idx="4">
                  <c:v>0.73299999999999998</c:v>
                </c:pt>
                <c:pt idx="5">
                  <c:v>0.6</c:v>
                </c:pt>
                <c:pt idx="6">
                  <c:v>0.8</c:v>
                </c:pt>
                <c:pt idx="7">
                  <c:v>0.33300000000000002</c:v>
                </c:pt>
                <c:pt idx="8">
                  <c:v>0.6</c:v>
                </c:pt>
                <c:pt idx="9">
                  <c:v>0.8</c:v>
                </c:pt>
                <c:pt idx="10">
                  <c:v>0.66700000000000004</c:v>
                </c:pt>
                <c:pt idx="11">
                  <c:v>0.93300000000000005</c:v>
                </c:pt>
                <c:pt idx="12">
                  <c:v>0.66700000000000004</c:v>
                </c:pt>
                <c:pt idx="13">
                  <c:v>0.83299999999999996</c:v>
                </c:pt>
                <c:pt idx="14">
                  <c:v>0.66700000000000004</c:v>
                </c:pt>
                <c:pt idx="15">
                  <c:v>1</c:v>
                </c:pt>
                <c:pt idx="16">
                  <c:v>0.46700000000000003</c:v>
                </c:pt>
                <c:pt idx="17">
                  <c:v>0.53300000000000003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56-4D1A-BB5B-2A74A9066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40736"/>
        <c:axId val="555548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Лист1!$C$2:$C$19</c:f>
              <c:numCache>
                <c:formatCode>0.0%</c:formatCode>
                <c:ptCount val="18"/>
                <c:pt idx="1">
                  <c:v>0.73299999999999998</c:v>
                </c:pt>
                <c:pt idx="2">
                  <c:v>0.73299999999999998</c:v>
                </c:pt>
                <c:pt idx="3">
                  <c:v>0.73299999999999998</c:v>
                </c:pt>
                <c:pt idx="4">
                  <c:v>0.73299999999999998</c:v>
                </c:pt>
                <c:pt idx="5">
                  <c:v>0.73299999999999998</c:v>
                </c:pt>
                <c:pt idx="6">
                  <c:v>0.73299999999999998</c:v>
                </c:pt>
                <c:pt idx="7">
                  <c:v>0.73299999999999998</c:v>
                </c:pt>
                <c:pt idx="8">
                  <c:v>0.73299999999999998</c:v>
                </c:pt>
                <c:pt idx="9">
                  <c:v>0.73299999999999998</c:v>
                </c:pt>
                <c:pt idx="10">
                  <c:v>0.73299999999999998</c:v>
                </c:pt>
                <c:pt idx="11">
                  <c:v>0.73299999999999998</c:v>
                </c:pt>
                <c:pt idx="12">
                  <c:v>0.73299999999999998</c:v>
                </c:pt>
                <c:pt idx="13">
                  <c:v>0.73299999999999998</c:v>
                </c:pt>
                <c:pt idx="14">
                  <c:v>0.73299999999999998</c:v>
                </c:pt>
                <c:pt idx="15">
                  <c:v>0.73299999999999998</c:v>
                </c:pt>
                <c:pt idx="16">
                  <c:v>0.73299999999999998</c:v>
                </c:pt>
                <c:pt idx="17">
                  <c:v>0.73299999999999998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556-4D1A-BB5B-2A74A90666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540736"/>
        <c:axId val="55554816"/>
      </c:lineChart>
      <c:catAx>
        <c:axId val="5554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54816"/>
        <c:crosses val="autoZero"/>
        <c:auto val="1"/>
        <c:lblAlgn val="ctr"/>
        <c:lblOffset val="100"/>
        <c:noMultiLvlLbl val="0"/>
      </c:catAx>
      <c:valAx>
        <c:axId val="555548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54073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Качество доказательств РО на заявляемый уровень </a:t>
            </a:r>
          </a:p>
          <a:p>
            <a:pPr algn="ctr"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педагогического мастерства «Учитель» </a:t>
            </a:r>
          </a:p>
          <a:p>
            <a:pPr algn="ctr">
              <a:defRPr sz="1800" b="1" i="0" u="none" strike="noStrike" kern="1200" spc="0" baseline="0">
                <a:solidFill>
                  <a:srgbClr val="002060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r>
              <a:rPr lang="ru-RU" sz="1800" b="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(по разделам РО в целом)</a:t>
            </a:r>
            <a:endParaRPr lang="ru-RU" sz="1800" b="0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7074483088886852"/>
          <c:y val="1.2339163961205956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07306061067671"/>
          <c:y val="0.17816075991556493"/>
          <c:w val="0.85631071856213503"/>
          <c:h val="0.49694087809687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в целом по уровню "Учитель" </c:v>
                </c:pt>
              </c:strCache>
            </c:strRef>
          </c:tx>
          <c:spPr>
            <a:solidFill>
              <a:srgbClr val="0066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4"/>
              <c:layout>
                <c:manualLayout>
                  <c:x val="-1.8182401268129428E-3"/>
                  <c:y val="2.2046161537606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C5D-408C-A14F-D81D17916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Лист1!$B$2:$B$19</c:f>
              <c:numCache>
                <c:formatCode>0.0%</c:formatCode>
                <c:ptCount val="18"/>
                <c:pt idx="1">
                  <c:v>0.85</c:v>
                </c:pt>
                <c:pt idx="2">
                  <c:v>0.75</c:v>
                </c:pt>
                <c:pt idx="3">
                  <c:v>0.5</c:v>
                </c:pt>
                <c:pt idx="4">
                  <c:v>0.68300000000000005</c:v>
                </c:pt>
                <c:pt idx="5">
                  <c:v>0.6</c:v>
                </c:pt>
                <c:pt idx="6">
                  <c:v>0.76700000000000002</c:v>
                </c:pt>
                <c:pt idx="7">
                  <c:v>0.33300000000000002</c:v>
                </c:pt>
                <c:pt idx="8">
                  <c:v>0.81699999999999995</c:v>
                </c:pt>
                <c:pt idx="9">
                  <c:v>0.81699999999999995</c:v>
                </c:pt>
                <c:pt idx="10">
                  <c:v>0.7</c:v>
                </c:pt>
                <c:pt idx="11">
                  <c:v>0.95</c:v>
                </c:pt>
                <c:pt idx="12">
                  <c:v>0.66700000000000004</c:v>
                </c:pt>
                <c:pt idx="13">
                  <c:v>0.91700000000000004</c:v>
                </c:pt>
                <c:pt idx="14">
                  <c:v>0.8</c:v>
                </c:pt>
                <c:pt idx="15">
                  <c:v>1</c:v>
                </c:pt>
                <c:pt idx="16">
                  <c:v>0.5</c:v>
                </c:pt>
                <c:pt idx="17">
                  <c:v>0.58299999999999996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5D-408C-A14F-D81D17916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194944"/>
        <c:axId val="54196480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7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C5D-408C-A14F-D81D17916F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г.Костанай</c:v>
                </c:pt>
                <c:pt idx="10">
                  <c:v>НИШ ХБН г.Павлодар</c:v>
                </c:pt>
                <c:pt idx="11">
                  <c:v>НИШ ФМН г.Семей</c:v>
                </c:pt>
                <c:pt idx="12">
                  <c:v>НИШ ФМН г.Талдыкорган</c:v>
                </c:pt>
                <c:pt idx="13">
                  <c:v>НИШ ФМН г.Тараз</c:v>
                </c:pt>
                <c:pt idx="14">
                  <c:v>НИШ ФМН г.Уральск</c:v>
                </c:pt>
                <c:pt idx="15">
                  <c:v>НИШ ХБН г.Усть-Каменогорск</c:v>
                </c:pt>
                <c:pt idx="16">
                  <c:v>НИШ ФМН г. Шымкент</c:v>
                </c:pt>
                <c:pt idx="17">
                  <c:v>НИШ ХБН г. Шымкент</c:v>
                </c:pt>
              </c:strCache>
            </c:strRef>
          </c:cat>
          <c:val>
            <c:numRef>
              <c:f>Лист1!$C$2:$C$19</c:f>
              <c:numCache>
                <c:formatCode>0.0%</c:formatCode>
                <c:ptCount val="18"/>
                <c:pt idx="1">
                  <c:v>0.73299999999999998</c:v>
                </c:pt>
                <c:pt idx="2">
                  <c:v>0.73299999999999998</c:v>
                </c:pt>
                <c:pt idx="3">
                  <c:v>0.73299999999999998</c:v>
                </c:pt>
                <c:pt idx="4">
                  <c:v>0.73299999999999998</c:v>
                </c:pt>
                <c:pt idx="5">
                  <c:v>0.73299999999999998</c:v>
                </c:pt>
                <c:pt idx="6">
                  <c:v>0.73299999999999998</c:v>
                </c:pt>
                <c:pt idx="7">
                  <c:v>0.73299999999999998</c:v>
                </c:pt>
                <c:pt idx="8">
                  <c:v>0.73299999999999998</c:v>
                </c:pt>
                <c:pt idx="9">
                  <c:v>0.73299999999999998</c:v>
                </c:pt>
                <c:pt idx="10">
                  <c:v>0.73299999999999998</c:v>
                </c:pt>
                <c:pt idx="11">
                  <c:v>0.73299999999999998</c:v>
                </c:pt>
                <c:pt idx="12">
                  <c:v>0.73299999999999998</c:v>
                </c:pt>
                <c:pt idx="13">
                  <c:v>0.73299999999999998</c:v>
                </c:pt>
                <c:pt idx="14">
                  <c:v>0.73299999999999998</c:v>
                </c:pt>
                <c:pt idx="15">
                  <c:v>0.73299999999999998</c:v>
                </c:pt>
                <c:pt idx="16">
                  <c:v>0.73299999999999998</c:v>
                </c:pt>
                <c:pt idx="17">
                  <c:v>0.73299999999999998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C5D-408C-A14F-D81D17916F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194944"/>
        <c:axId val="54196480"/>
      </c:lineChart>
      <c:catAx>
        <c:axId val="5419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96480"/>
        <c:crosses val="autoZero"/>
        <c:auto val="1"/>
        <c:lblAlgn val="ctr"/>
        <c:lblOffset val="100"/>
        <c:noMultiLvlLbl val="0"/>
      </c:catAx>
      <c:valAx>
        <c:axId val="541964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194944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2017 г.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083930068376241E-3"/>
                  <c:y val="8.201503571873913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1B8-4551-90BA-8968176ACF3C}"/>
                </c:ext>
              </c:extLst>
            </c:dLbl>
            <c:dLbl>
              <c:idx val="1"/>
              <c:layout>
                <c:manualLayout>
                  <c:x val="-7.3486356204698728E-17"/>
                  <c:y val="1.91682650530387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1B8-4551-90BA-8968176AC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набрали необходимое количество баллов </c:v>
                </c:pt>
                <c:pt idx="1">
                  <c:v>не набрали необходимое количество баллов</c:v>
                </c:pt>
                <c:pt idx="2">
                  <c:v>обнаружены заимствования</c:v>
                </c:pt>
              </c:strCache>
            </c:strRef>
          </c:cat>
          <c:val>
            <c:numRef>
              <c:f>Лист1!$B$2:$D$2</c:f>
              <c:numCache>
                <c:formatCode>0.0%</c:formatCode>
                <c:ptCount val="3"/>
                <c:pt idx="0">
                  <c:v>0.53200000000000003</c:v>
                </c:pt>
                <c:pt idx="1">
                  <c:v>0.44800000000000001</c:v>
                </c:pt>
                <c:pt idx="2">
                  <c:v>0.02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B8-4551-90BA-8968176ACF3C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2018 г.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0083930068376241E-3"/>
                  <c:y val="1.44861806384440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1B8-4551-90BA-8968176ACF3C}"/>
                </c:ext>
              </c:extLst>
            </c:dLbl>
            <c:dLbl>
              <c:idx val="1"/>
              <c:layout>
                <c:manualLayout>
                  <c:x val="2.0041965034187387E-3"/>
                  <c:y val="-1.22551202798122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1B8-4551-90BA-8968176ACF3C}"/>
                </c:ext>
              </c:extLst>
            </c:dLbl>
            <c:dLbl>
              <c:idx val="2"/>
              <c:layout>
                <c:manualLayout>
                  <c:x val="-2.0041965034189591E-3"/>
                  <c:y val="4.89314069560971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1B8-4551-90BA-8968176ACF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Лист1!$B$1:$D$1</c:f>
              <c:strCache>
                <c:ptCount val="3"/>
                <c:pt idx="0">
                  <c:v>набрали необходимое количество баллов </c:v>
                </c:pt>
                <c:pt idx="1">
                  <c:v>не набрали необходимое количество баллов</c:v>
                </c:pt>
                <c:pt idx="2">
                  <c:v>обнаружены заимствования</c:v>
                </c:pt>
              </c:strCache>
            </c:strRef>
          </c:cat>
          <c:val>
            <c:numRef>
              <c:f>Лист1!$B$3:$D$3</c:f>
              <c:numCache>
                <c:formatCode>0.0%</c:formatCode>
                <c:ptCount val="3"/>
                <c:pt idx="0">
                  <c:v>0.57199999999999995</c:v>
                </c:pt>
                <c:pt idx="1">
                  <c:v>0.38500000000000001</c:v>
                </c:pt>
                <c:pt idx="2">
                  <c:v>4.2999999999999997E-2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B8-4551-90BA-8968176ACF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263808"/>
        <c:axId val="54265344"/>
      </c:barChart>
      <c:catAx>
        <c:axId val="5426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65344"/>
        <c:crosses val="autoZero"/>
        <c:auto val="1"/>
        <c:lblAlgn val="ctr"/>
        <c:lblOffset val="100"/>
        <c:noMultiLvlLbl val="0"/>
      </c:catAx>
      <c:valAx>
        <c:axId val="5426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26380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002060"/>
                </a:solidFill>
                <a:latin typeface="Arial Narrow" panose="020B0606020202030204" pitchFamily="34" charset="0"/>
              </a:rPr>
              <a:t>Качество</a:t>
            </a:r>
            <a:r>
              <a:rPr lang="ru-RU" sz="1800" b="1" baseline="0" dirty="0">
                <a:solidFill>
                  <a:srgbClr val="002060"/>
                </a:solidFill>
                <a:latin typeface="Arial Narrow" panose="020B0606020202030204" pitchFamily="34" charset="0"/>
              </a:rPr>
              <a:t> доказательств, представленных в разделе "планирование"</a:t>
            </a:r>
            <a:endParaRPr lang="ru-RU" sz="18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8596225347180466E-2"/>
          <c:y val="0.13442225555185228"/>
          <c:w val="0.93129609878655784"/>
          <c:h val="0.619755980501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разделу «планирование»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2"/>
              <c:layout>
                <c:manualLayout>
                  <c:x val="-3.1721660661406617E-3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488842780081344E-7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1721660661406617E-3"/>
                  <c:y val="3.91931760668567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860830330703308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1.5860830330703308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4.7582490992109927E-3"/>
                  <c:y val="1.1757952820057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г.Кокшетау</c:v>
                </c:pt>
                <c:pt idx="10">
                  <c:v>НИШ ФМН г.Костанай</c:v>
                </c:pt>
                <c:pt idx="11">
                  <c:v>НИШ ХБН г.Кызылорда</c:v>
                </c:pt>
                <c:pt idx="12">
                  <c:v>НИШ ХБН г.Павлодар</c:v>
                </c:pt>
                <c:pt idx="13">
                  <c:v>НИШ ХБН г.Петропавловск</c:v>
                </c:pt>
                <c:pt idx="14">
                  <c:v>НИШ ФМН г.Семей</c:v>
                </c:pt>
                <c:pt idx="15">
                  <c:v>НИШ ФМН г.Талдыкорган</c:v>
                </c:pt>
                <c:pt idx="16">
                  <c:v>НИШ ФМН г.Тараз</c:v>
                </c:pt>
                <c:pt idx="17">
                  <c:v>НИШ ФМН г.Уральск</c:v>
                </c:pt>
                <c:pt idx="18">
                  <c:v>НИШ ХБН г.Усть-Каменогорск</c:v>
                </c:pt>
                <c:pt idx="19">
                  <c:v>НИШ ФМН г. Шымкент</c:v>
                </c:pt>
                <c:pt idx="20">
                  <c:v>НИШ ХБН г. Шымкент</c:v>
                </c:pt>
                <c:pt idx="21">
                  <c:v>МШ г.Астана</c:v>
                </c:pt>
              </c:strCache>
            </c:strRef>
          </c:cat>
          <c:val>
            <c:numRef>
              <c:f>Лист1!$B$2:$B$23</c:f>
              <c:numCache>
                <c:formatCode>0.0%</c:formatCode>
                <c:ptCount val="22"/>
                <c:pt idx="1">
                  <c:v>0.93300000000000005</c:v>
                </c:pt>
                <c:pt idx="2">
                  <c:v>0.7</c:v>
                </c:pt>
                <c:pt idx="3">
                  <c:v>0.73299999999999998</c:v>
                </c:pt>
                <c:pt idx="4">
                  <c:v>0.7</c:v>
                </c:pt>
                <c:pt idx="5">
                  <c:v>0.9</c:v>
                </c:pt>
                <c:pt idx="6">
                  <c:v>0.73299999999999998</c:v>
                </c:pt>
                <c:pt idx="7">
                  <c:v>0.6</c:v>
                </c:pt>
                <c:pt idx="8">
                  <c:v>0.83299999999999996</c:v>
                </c:pt>
                <c:pt idx="9">
                  <c:v>0.93300000000000005</c:v>
                </c:pt>
                <c:pt idx="10">
                  <c:v>0.86699999999999999</c:v>
                </c:pt>
                <c:pt idx="11">
                  <c:v>0.8</c:v>
                </c:pt>
                <c:pt idx="12">
                  <c:v>0.8</c:v>
                </c:pt>
                <c:pt idx="13">
                  <c:v>0.8</c:v>
                </c:pt>
                <c:pt idx="14">
                  <c:v>1</c:v>
                </c:pt>
                <c:pt idx="15">
                  <c:v>0.76700000000000002</c:v>
                </c:pt>
                <c:pt idx="16">
                  <c:v>0.73299999999999998</c:v>
                </c:pt>
                <c:pt idx="17">
                  <c:v>0.73299999999999998</c:v>
                </c:pt>
                <c:pt idx="18">
                  <c:v>0.86699999999999999</c:v>
                </c:pt>
                <c:pt idx="19">
                  <c:v>0.76700000000000002</c:v>
                </c:pt>
                <c:pt idx="20">
                  <c:v>0.83299999999999996</c:v>
                </c:pt>
                <c:pt idx="21">
                  <c:v>0.63300000000000001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A6-4732-90F8-8FD5976A3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39072"/>
        <c:axId val="54340608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среднее значение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1"/>
              <c:layout>
                <c:manualLayout>
                  <c:x val="0"/>
                  <c:y val="-1.95965880334283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0A6-4732-90F8-8FD5976A3F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Лист1!$A$2:$A$23</c:f>
              <c:strCache>
                <c:ptCount val="22"/>
                <c:pt idx="1">
                  <c:v>НИШ (МБ) г.Астана</c:v>
                </c:pt>
                <c:pt idx="2">
                  <c:v>НИШ ФМН Астана</c:v>
                </c:pt>
                <c:pt idx="3">
                  <c:v>НИШ ФМН г.Алматы</c:v>
                </c:pt>
                <c:pt idx="4">
                  <c:v>НИШ ХБН г.Алматы</c:v>
                </c:pt>
                <c:pt idx="5">
                  <c:v>НИШ ХБН г.Актау</c:v>
                </c:pt>
                <c:pt idx="6">
                  <c:v>НИШ г.Актобе</c:v>
                </c:pt>
                <c:pt idx="7">
                  <c:v>НИШ ХБН г.Атырау</c:v>
                </c:pt>
                <c:pt idx="8">
                  <c:v>НИШ ХБН г.Караганда</c:v>
                </c:pt>
                <c:pt idx="9">
                  <c:v>НИШ ФМН г.Кокшетау</c:v>
                </c:pt>
                <c:pt idx="10">
                  <c:v>НИШ ФМН г.Костанай</c:v>
                </c:pt>
                <c:pt idx="11">
                  <c:v>НИШ ХБН г.Кызылорда</c:v>
                </c:pt>
                <c:pt idx="12">
                  <c:v>НИШ ХБН г.Павлодар</c:v>
                </c:pt>
                <c:pt idx="13">
                  <c:v>НИШ ХБН г.Петропавловск</c:v>
                </c:pt>
                <c:pt idx="14">
                  <c:v>НИШ ФМН г.Семей</c:v>
                </c:pt>
                <c:pt idx="15">
                  <c:v>НИШ ФМН г.Талдыкорган</c:v>
                </c:pt>
                <c:pt idx="16">
                  <c:v>НИШ ФМН г.Тараз</c:v>
                </c:pt>
                <c:pt idx="17">
                  <c:v>НИШ ФМН г.Уральск</c:v>
                </c:pt>
                <c:pt idx="18">
                  <c:v>НИШ ХБН г.Усть-Каменогорск</c:v>
                </c:pt>
                <c:pt idx="19">
                  <c:v>НИШ ФМН г. Шымкент</c:v>
                </c:pt>
                <c:pt idx="20">
                  <c:v>НИШ ХБН г. Шымкент</c:v>
                </c:pt>
                <c:pt idx="21">
                  <c:v>МШ г.Астана</c:v>
                </c:pt>
              </c:strCache>
            </c:strRef>
          </c:cat>
          <c:val>
            <c:numRef>
              <c:f>Лист1!$C$2:$C$23</c:f>
              <c:numCache>
                <c:formatCode>0.0%</c:formatCode>
                <c:ptCount val="22"/>
                <c:pt idx="1">
                  <c:v>0.76700000000000002</c:v>
                </c:pt>
                <c:pt idx="2">
                  <c:v>0.76700000000000002</c:v>
                </c:pt>
                <c:pt idx="3">
                  <c:v>0.76700000000000002</c:v>
                </c:pt>
                <c:pt idx="4">
                  <c:v>0.76700000000000002</c:v>
                </c:pt>
                <c:pt idx="5">
                  <c:v>0.76700000000000002</c:v>
                </c:pt>
                <c:pt idx="6">
                  <c:v>0.76700000000000002</c:v>
                </c:pt>
                <c:pt idx="7">
                  <c:v>0.76700000000000002</c:v>
                </c:pt>
                <c:pt idx="8">
                  <c:v>0.76700000000000002</c:v>
                </c:pt>
                <c:pt idx="9">
                  <c:v>0.76700000000000002</c:v>
                </c:pt>
                <c:pt idx="10">
                  <c:v>0.76700000000000002</c:v>
                </c:pt>
                <c:pt idx="11">
                  <c:v>0.76700000000000002</c:v>
                </c:pt>
                <c:pt idx="12">
                  <c:v>0.76700000000000002</c:v>
                </c:pt>
                <c:pt idx="13">
                  <c:v>0.76700000000000002</c:v>
                </c:pt>
                <c:pt idx="14">
                  <c:v>0.76700000000000002</c:v>
                </c:pt>
                <c:pt idx="15">
                  <c:v>0.76700000000000002</c:v>
                </c:pt>
                <c:pt idx="16">
                  <c:v>0.76700000000000002</c:v>
                </c:pt>
                <c:pt idx="17">
                  <c:v>0.76700000000000002</c:v>
                </c:pt>
                <c:pt idx="18">
                  <c:v>0.76700000000000002</c:v>
                </c:pt>
                <c:pt idx="19">
                  <c:v>0.76700000000000002</c:v>
                </c:pt>
                <c:pt idx="20">
                  <c:v>0.76700000000000002</c:v>
                </c:pt>
                <c:pt idx="21">
                  <c:v>0.76700000000000002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0A6-4732-90F8-8FD5976A3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339072"/>
        <c:axId val="54340608"/>
      </c:lineChart>
      <c:catAx>
        <c:axId val="5433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40608"/>
        <c:crosses val="autoZero"/>
        <c:auto val="1"/>
        <c:lblAlgn val="ctr"/>
        <c:lblOffset val="100"/>
        <c:noMultiLvlLbl val="0"/>
      </c:catAx>
      <c:valAx>
        <c:axId val="5434060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433907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41831663773377303"/>
          <c:y val="0.95595129431636172"/>
          <c:w val="0.22092525589951079"/>
          <c:h val="4.4048705683638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6D33A-3C23-49FE-9585-84DD2EE1416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01E98F-C8A8-4779-9905-2F9DF249537A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Тренинг по наблюдению урока, корректировка листов наблюдения урока.</a:t>
          </a:r>
        </a:p>
        <a:p>
          <a:r>
            <a:rPr lang="kk-KZ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Ознакомление с графиком наблюдения уроков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CFB9E30-38F3-4328-8BA8-0B8D34F15C5E}" type="parTrans" cxnId="{1077461E-86BC-4196-A602-8635A4D4A3F1}">
      <dgm:prSet/>
      <dgm:spPr/>
      <dgm:t>
        <a:bodyPr/>
        <a:lstStyle/>
        <a:p>
          <a:endParaRPr lang="ru-RU"/>
        </a:p>
      </dgm:t>
    </dgm:pt>
    <dgm:pt modelId="{2C9EA14B-CE19-49C6-8F12-42F9F88B2CE3}" type="sibTrans" cxnId="{1077461E-86BC-4196-A602-8635A4D4A3F1}">
      <dgm:prSet/>
      <dgm:spPr/>
      <dgm:t>
        <a:bodyPr/>
        <a:lstStyle/>
        <a:p>
          <a:endParaRPr lang="ru-RU"/>
        </a:p>
      </dgm:t>
    </dgm:pt>
    <dgm:pt modelId="{E5D7F626-63D7-43F1-BE82-0038AB55F50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kk-KZ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Тренинг </a:t>
          </a:r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«Три стадии управления наблюдением: подготовка, наблюдение, обратная связь» 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77D87698-1DE2-4C81-8941-946598A8CDEE}" type="parTrans" cxnId="{D30E4FF2-5A0B-490F-887B-B364D5AB450F}">
      <dgm:prSet/>
      <dgm:spPr/>
      <dgm:t>
        <a:bodyPr/>
        <a:lstStyle/>
        <a:p>
          <a:endParaRPr lang="ru-RU"/>
        </a:p>
      </dgm:t>
    </dgm:pt>
    <dgm:pt modelId="{82ADAE9F-F82F-429A-A235-33564D9606B9}" type="sibTrans" cxnId="{D30E4FF2-5A0B-490F-887B-B364D5AB450F}">
      <dgm:prSet/>
      <dgm:spPr/>
      <dgm:t>
        <a:bodyPr/>
        <a:lstStyle/>
        <a:p>
          <a:endParaRPr lang="ru-RU"/>
        </a:p>
      </dgm:t>
    </dgm:pt>
    <dgm:pt modelId="{099FA2F8-DC00-4EED-BCE7-896CA09B0357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Мастер-класс по написанию </a:t>
          </a:r>
          <a:r>
            <a:rPr lang="ru-RU" sz="1200" b="1" dirty="0" err="1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формативного</a:t>
          </a:r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 отзыва к РО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66226BFF-E703-4641-B56C-BC4D194375F9}" type="parTrans" cxnId="{98151E9D-FDF5-46A8-95BA-066B202DC736}">
      <dgm:prSet/>
      <dgm:spPr/>
      <dgm:t>
        <a:bodyPr/>
        <a:lstStyle/>
        <a:p>
          <a:endParaRPr lang="ru-RU"/>
        </a:p>
      </dgm:t>
    </dgm:pt>
    <dgm:pt modelId="{CE016FEE-0FD3-41C2-BDF8-41DC5383D270}" type="sibTrans" cxnId="{98151E9D-FDF5-46A8-95BA-066B202DC736}">
      <dgm:prSet/>
      <dgm:spPr/>
      <dgm:t>
        <a:bodyPr/>
        <a:lstStyle/>
        <a:p>
          <a:endParaRPr lang="ru-RU"/>
        </a:p>
      </dgm:t>
    </dgm:pt>
    <dgm:pt modelId="{034D77CD-202B-45C6-816A-2C385A772E6B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«Принципы эффективной обратной связи» 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C3CAE70E-842C-4471-A0D7-98026BEF5FFF}" type="parTrans" cxnId="{6F612D65-9C12-4BC0-B1B5-4F1858A89FE9}">
      <dgm:prSet/>
      <dgm:spPr/>
      <dgm:t>
        <a:bodyPr/>
        <a:lstStyle/>
        <a:p>
          <a:endParaRPr lang="ru-RU"/>
        </a:p>
      </dgm:t>
    </dgm:pt>
    <dgm:pt modelId="{A5DCF0C0-353D-4F71-A3D6-2E28CB3AA45D}" type="sibTrans" cxnId="{6F612D65-9C12-4BC0-B1B5-4F1858A89FE9}">
      <dgm:prSet/>
      <dgm:spPr/>
      <dgm:t>
        <a:bodyPr/>
        <a:lstStyle/>
        <a:p>
          <a:endParaRPr lang="ru-RU"/>
        </a:p>
      </dgm:t>
    </dgm:pt>
    <dgm:pt modelId="{6C4945A7-4E59-42FC-9614-E9C7C1E55FB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«Требования к рефлексивному отчету по уроку» совместно с тренерами регионального ЦПМ</a:t>
          </a:r>
          <a:endParaRPr lang="ru-RU" sz="1200" b="1" dirty="0">
            <a:solidFill>
              <a:schemeClr val="tx1"/>
            </a:solidFill>
            <a:latin typeface="Arial Narrow" pitchFamily="34" charset="0"/>
          </a:endParaRPr>
        </a:p>
      </dgm:t>
    </dgm:pt>
    <dgm:pt modelId="{000B5AE2-35A1-426D-B823-FF2F2FF9A466}" type="parTrans" cxnId="{C544AC5F-DC5E-4DE0-8EEC-BA352DDBC6AA}">
      <dgm:prSet/>
      <dgm:spPr/>
      <dgm:t>
        <a:bodyPr/>
        <a:lstStyle/>
        <a:p>
          <a:endParaRPr lang="ru-RU"/>
        </a:p>
      </dgm:t>
    </dgm:pt>
    <dgm:pt modelId="{C80DC138-B0F7-465E-B5D1-B6F4DCA5EBE6}" type="sibTrans" cxnId="{C544AC5F-DC5E-4DE0-8EEC-BA352DDBC6AA}">
      <dgm:prSet/>
      <dgm:spPr/>
      <dgm:t>
        <a:bodyPr/>
        <a:lstStyle/>
        <a:p>
          <a:endParaRPr lang="ru-RU"/>
        </a:p>
      </dgm:t>
    </dgm:pt>
    <dgm:pt modelId="{68C9FAB7-1AE9-47ED-9680-978F0C93EDAF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«Выводы и рекомендации о продвижении учителя по достижению</a:t>
          </a:r>
          <a:r>
            <a:rPr lang="ru-RU" sz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» </a:t>
          </a:r>
          <a:endParaRPr lang="ru-RU" sz="1200" dirty="0">
            <a:solidFill>
              <a:schemeClr val="tx1"/>
            </a:solidFill>
            <a:latin typeface="Arial Narrow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2C1385-19D0-4916-A79C-1BB1714DA87B}" type="parTrans" cxnId="{CB9442DA-9005-4BE0-B62A-A07471FC03CE}">
      <dgm:prSet/>
      <dgm:spPr/>
      <dgm:t>
        <a:bodyPr/>
        <a:lstStyle/>
        <a:p>
          <a:endParaRPr lang="ru-RU"/>
        </a:p>
      </dgm:t>
    </dgm:pt>
    <dgm:pt modelId="{FF35C3A1-DD95-4177-B1AE-0D98403D8FC9}" type="sibTrans" cxnId="{CB9442DA-9005-4BE0-B62A-A07471FC03CE}">
      <dgm:prSet/>
      <dgm:spPr/>
      <dgm:t>
        <a:bodyPr/>
        <a:lstStyle/>
        <a:p>
          <a:endParaRPr lang="ru-RU"/>
        </a:p>
      </dgm:t>
    </dgm:pt>
    <dgm:pt modelId="{2945BC8C-65B3-42CE-A7D6-CB4474D756A4}" type="pres">
      <dgm:prSet presAssocID="{2176D33A-3C23-49FE-9585-84DD2EE141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617D3-2D86-4286-87A9-CA89BEBCC9E9}" type="pres">
      <dgm:prSet presAssocID="{ED01E98F-C8A8-4779-9905-2F9DF249537A}" presName="node" presStyleLbl="node1" presStyleIdx="0" presStyleCnt="6" custScaleX="143250" custScaleY="1249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45C1E0-CE09-40B9-90BC-80427F3590BC}" type="pres">
      <dgm:prSet presAssocID="{ED01E98F-C8A8-4779-9905-2F9DF249537A}" presName="spNode" presStyleCnt="0"/>
      <dgm:spPr/>
    </dgm:pt>
    <dgm:pt modelId="{8B54A5D4-6BC6-4231-9151-BAF57C8BA59D}" type="pres">
      <dgm:prSet presAssocID="{2C9EA14B-CE19-49C6-8F12-42F9F88B2CE3}" presName="sibTrans" presStyleLbl="sibTrans1D1" presStyleIdx="0" presStyleCnt="6"/>
      <dgm:spPr/>
      <dgm:t>
        <a:bodyPr/>
        <a:lstStyle/>
        <a:p>
          <a:endParaRPr lang="ru-RU"/>
        </a:p>
      </dgm:t>
    </dgm:pt>
    <dgm:pt modelId="{44469021-5299-47C8-9746-7DAAD8CCA1D7}" type="pres">
      <dgm:prSet presAssocID="{E5D7F626-63D7-43F1-BE82-0038AB55F500}" presName="node" presStyleLbl="node1" presStyleIdx="1" presStyleCnt="6" custScaleX="137507" custScaleY="1232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4A8C3-3E54-438F-9732-24FBD08670B3}" type="pres">
      <dgm:prSet presAssocID="{E5D7F626-63D7-43F1-BE82-0038AB55F500}" presName="spNode" presStyleCnt="0"/>
      <dgm:spPr/>
    </dgm:pt>
    <dgm:pt modelId="{A4E92327-5B1B-4F1D-8DA2-FD46E9FF7BB3}" type="pres">
      <dgm:prSet presAssocID="{82ADAE9F-F82F-429A-A235-33564D9606B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8200F7AC-7F15-4D1F-AAA7-403ADC03C462}" type="pres">
      <dgm:prSet presAssocID="{68C9FAB7-1AE9-47ED-9680-978F0C93EDAF}" presName="node" presStyleLbl="node1" presStyleIdx="2" presStyleCnt="6" custScaleX="138418" custScaleY="1306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A3D7C6-3E55-4232-A90C-9C3F76CDF8B5}" type="pres">
      <dgm:prSet presAssocID="{68C9FAB7-1AE9-47ED-9680-978F0C93EDAF}" presName="spNode" presStyleCnt="0"/>
      <dgm:spPr/>
    </dgm:pt>
    <dgm:pt modelId="{C0B42D6E-424A-42F1-9ACF-9A09041DA7C5}" type="pres">
      <dgm:prSet presAssocID="{FF35C3A1-DD95-4177-B1AE-0D98403D8FC9}" presName="sibTrans" presStyleLbl="sibTrans1D1" presStyleIdx="2" presStyleCnt="6"/>
      <dgm:spPr/>
      <dgm:t>
        <a:bodyPr/>
        <a:lstStyle/>
        <a:p>
          <a:endParaRPr lang="ru-RU"/>
        </a:p>
      </dgm:t>
    </dgm:pt>
    <dgm:pt modelId="{CE1C1488-FDFE-4588-A0DB-392B200F589C}" type="pres">
      <dgm:prSet presAssocID="{099FA2F8-DC00-4EED-BCE7-896CA09B0357}" presName="node" presStyleLbl="node1" presStyleIdx="3" presStyleCnt="6" custScaleX="134158" custScaleY="87586" custRadScaleRad="96704" custRadScaleInc="-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5780B2-B6FB-47DC-8F22-59F6452C98DF}" type="pres">
      <dgm:prSet presAssocID="{099FA2F8-DC00-4EED-BCE7-896CA09B0357}" presName="spNode" presStyleCnt="0"/>
      <dgm:spPr/>
    </dgm:pt>
    <dgm:pt modelId="{4C894DDC-80D8-4A2A-AC05-758FE85380C7}" type="pres">
      <dgm:prSet presAssocID="{CE016FEE-0FD3-41C2-BDF8-41DC5383D270}" presName="sibTrans" presStyleLbl="sibTrans1D1" presStyleIdx="3" presStyleCnt="6"/>
      <dgm:spPr/>
      <dgm:t>
        <a:bodyPr/>
        <a:lstStyle/>
        <a:p>
          <a:endParaRPr lang="ru-RU"/>
        </a:p>
      </dgm:t>
    </dgm:pt>
    <dgm:pt modelId="{BC9CF072-B0CF-44CC-99D5-0421A219E7C1}" type="pres">
      <dgm:prSet presAssocID="{034D77CD-202B-45C6-816A-2C385A772E6B}" presName="node" presStyleLbl="node1" presStyleIdx="4" presStyleCnt="6" custScaleX="152798" custScaleY="117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57035-38B7-4D32-AFA2-BE677C3BCB83}" type="pres">
      <dgm:prSet presAssocID="{034D77CD-202B-45C6-816A-2C385A772E6B}" presName="spNode" presStyleCnt="0"/>
      <dgm:spPr/>
    </dgm:pt>
    <dgm:pt modelId="{F0AB6471-BD05-408F-8AC6-4929131122D7}" type="pres">
      <dgm:prSet presAssocID="{A5DCF0C0-353D-4F71-A3D6-2E28CB3AA45D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B6283B3-F056-4F72-8CE0-AF1D9427AEE5}" type="pres">
      <dgm:prSet presAssocID="{6C4945A7-4E59-42FC-9614-E9C7C1E55FBE}" presName="node" presStyleLbl="node1" presStyleIdx="5" presStyleCnt="6" custScaleX="137279" custScaleY="108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F1812-FBD8-43B1-A253-3AAB7593B562}" type="pres">
      <dgm:prSet presAssocID="{6C4945A7-4E59-42FC-9614-E9C7C1E55FBE}" presName="spNode" presStyleCnt="0"/>
      <dgm:spPr/>
    </dgm:pt>
    <dgm:pt modelId="{E3059B88-AC38-4B5F-ADA1-1939B0F59E97}" type="pres">
      <dgm:prSet presAssocID="{C80DC138-B0F7-465E-B5D1-B6F4DCA5EBE6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CE6D61C-DFD3-4157-882D-C901215E8813}" type="presOf" srcId="{034D77CD-202B-45C6-816A-2C385A772E6B}" destId="{BC9CF072-B0CF-44CC-99D5-0421A219E7C1}" srcOrd="0" destOrd="0" presId="urn:microsoft.com/office/officeart/2005/8/layout/cycle5"/>
    <dgm:cxn modelId="{D16ED214-463F-4E73-B1EC-D12C6C167A2B}" type="presOf" srcId="{2176D33A-3C23-49FE-9585-84DD2EE14168}" destId="{2945BC8C-65B3-42CE-A7D6-CB4474D756A4}" srcOrd="0" destOrd="0" presId="urn:microsoft.com/office/officeart/2005/8/layout/cycle5"/>
    <dgm:cxn modelId="{3712781B-7D86-4BD7-9E58-E4DC2ED6E1D2}" type="presOf" srcId="{A5DCF0C0-353D-4F71-A3D6-2E28CB3AA45D}" destId="{F0AB6471-BD05-408F-8AC6-4929131122D7}" srcOrd="0" destOrd="0" presId="urn:microsoft.com/office/officeart/2005/8/layout/cycle5"/>
    <dgm:cxn modelId="{3E28073A-124A-41A7-ACF2-2B4F5F3E86EC}" type="presOf" srcId="{2C9EA14B-CE19-49C6-8F12-42F9F88B2CE3}" destId="{8B54A5D4-6BC6-4231-9151-BAF57C8BA59D}" srcOrd="0" destOrd="0" presId="urn:microsoft.com/office/officeart/2005/8/layout/cycle5"/>
    <dgm:cxn modelId="{98151E9D-FDF5-46A8-95BA-066B202DC736}" srcId="{2176D33A-3C23-49FE-9585-84DD2EE14168}" destId="{099FA2F8-DC00-4EED-BCE7-896CA09B0357}" srcOrd="3" destOrd="0" parTransId="{66226BFF-E703-4641-B56C-BC4D194375F9}" sibTransId="{CE016FEE-0FD3-41C2-BDF8-41DC5383D270}"/>
    <dgm:cxn modelId="{D30E4FF2-5A0B-490F-887B-B364D5AB450F}" srcId="{2176D33A-3C23-49FE-9585-84DD2EE14168}" destId="{E5D7F626-63D7-43F1-BE82-0038AB55F500}" srcOrd="1" destOrd="0" parTransId="{77D87698-1DE2-4C81-8941-946598A8CDEE}" sibTransId="{82ADAE9F-F82F-429A-A235-33564D9606B9}"/>
    <dgm:cxn modelId="{D34B1AB6-F425-4257-902F-A6D1F33A938B}" type="presOf" srcId="{82ADAE9F-F82F-429A-A235-33564D9606B9}" destId="{A4E92327-5B1B-4F1D-8DA2-FD46E9FF7BB3}" srcOrd="0" destOrd="0" presId="urn:microsoft.com/office/officeart/2005/8/layout/cycle5"/>
    <dgm:cxn modelId="{1077461E-86BC-4196-A602-8635A4D4A3F1}" srcId="{2176D33A-3C23-49FE-9585-84DD2EE14168}" destId="{ED01E98F-C8A8-4779-9905-2F9DF249537A}" srcOrd="0" destOrd="0" parTransId="{0CFB9E30-38F3-4328-8BA8-0B8D34F15C5E}" sibTransId="{2C9EA14B-CE19-49C6-8F12-42F9F88B2CE3}"/>
    <dgm:cxn modelId="{E3898287-CDEC-4F05-A16D-7C2F2DF99948}" type="presOf" srcId="{FF35C3A1-DD95-4177-B1AE-0D98403D8FC9}" destId="{C0B42D6E-424A-42F1-9ACF-9A09041DA7C5}" srcOrd="0" destOrd="0" presId="urn:microsoft.com/office/officeart/2005/8/layout/cycle5"/>
    <dgm:cxn modelId="{C1FCAB3C-40F0-4839-B56A-0F97F7CBF403}" type="presOf" srcId="{6C4945A7-4E59-42FC-9614-E9C7C1E55FBE}" destId="{4B6283B3-F056-4F72-8CE0-AF1D9427AEE5}" srcOrd="0" destOrd="0" presId="urn:microsoft.com/office/officeart/2005/8/layout/cycle5"/>
    <dgm:cxn modelId="{0E9CBBBA-87D8-4EFC-B758-84B06976DED1}" type="presOf" srcId="{CE016FEE-0FD3-41C2-BDF8-41DC5383D270}" destId="{4C894DDC-80D8-4A2A-AC05-758FE85380C7}" srcOrd="0" destOrd="0" presId="urn:microsoft.com/office/officeart/2005/8/layout/cycle5"/>
    <dgm:cxn modelId="{3CA66298-3CE1-409B-921B-FBA844193148}" type="presOf" srcId="{E5D7F626-63D7-43F1-BE82-0038AB55F500}" destId="{44469021-5299-47C8-9746-7DAAD8CCA1D7}" srcOrd="0" destOrd="0" presId="urn:microsoft.com/office/officeart/2005/8/layout/cycle5"/>
    <dgm:cxn modelId="{0F24C01E-76CA-401A-AE6E-3C74F6FB4C25}" type="presOf" srcId="{ED01E98F-C8A8-4779-9905-2F9DF249537A}" destId="{F13617D3-2D86-4286-87A9-CA89BEBCC9E9}" srcOrd="0" destOrd="0" presId="urn:microsoft.com/office/officeart/2005/8/layout/cycle5"/>
    <dgm:cxn modelId="{01FE5947-D385-4427-A0C2-43D4EA023826}" type="presOf" srcId="{C80DC138-B0F7-465E-B5D1-B6F4DCA5EBE6}" destId="{E3059B88-AC38-4B5F-ADA1-1939B0F59E97}" srcOrd="0" destOrd="0" presId="urn:microsoft.com/office/officeart/2005/8/layout/cycle5"/>
    <dgm:cxn modelId="{3A9B0657-68C1-4966-A40C-282D80CA306D}" type="presOf" srcId="{68C9FAB7-1AE9-47ED-9680-978F0C93EDAF}" destId="{8200F7AC-7F15-4D1F-AAA7-403ADC03C462}" srcOrd="0" destOrd="0" presId="urn:microsoft.com/office/officeart/2005/8/layout/cycle5"/>
    <dgm:cxn modelId="{6F612D65-9C12-4BC0-B1B5-4F1858A89FE9}" srcId="{2176D33A-3C23-49FE-9585-84DD2EE14168}" destId="{034D77CD-202B-45C6-816A-2C385A772E6B}" srcOrd="4" destOrd="0" parTransId="{C3CAE70E-842C-4471-A0D7-98026BEF5FFF}" sibTransId="{A5DCF0C0-353D-4F71-A3D6-2E28CB3AA45D}"/>
    <dgm:cxn modelId="{C544AC5F-DC5E-4DE0-8EEC-BA352DDBC6AA}" srcId="{2176D33A-3C23-49FE-9585-84DD2EE14168}" destId="{6C4945A7-4E59-42FC-9614-E9C7C1E55FBE}" srcOrd="5" destOrd="0" parTransId="{000B5AE2-35A1-426D-B823-FF2F2FF9A466}" sibTransId="{C80DC138-B0F7-465E-B5D1-B6F4DCA5EBE6}"/>
    <dgm:cxn modelId="{C17005DE-544A-4B2C-862C-0821B32CEF38}" type="presOf" srcId="{099FA2F8-DC00-4EED-BCE7-896CA09B0357}" destId="{CE1C1488-FDFE-4588-A0DB-392B200F589C}" srcOrd="0" destOrd="0" presId="urn:microsoft.com/office/officeart/2005/8/layout/cycle5"/>
    <dgm:cxn modelId="{CB9442DA-9005-4BE0-B62A-A07471FC03CE}" srcId="{2176D33A-3C23-49FE-9585-84DD2EE14168}" destId="{68C9FAB7-1AE9-47ED-9680-978F0C93EDAF}" srcOrd="2" destOrd="0" parTransId="{812C1385-19D0-4916-A79C-1BB1714DA87B}" sibTransId="{FF35C3A1-DD95-4177-B1AE-0D98403D8FC9}"/>
    <dgm:cxn modelId="{DC13B2AD-E45A-4587-B0C1-33765B76EC83}" type="presParOf" srcId="{2945BC8C-65B3-42CE-A7D6-CB4474D756A4}" destId="{F13617D3-2D86-4286-87A9-CA89BEBCC9E9}" srcOrd="0" destOrd="0" presId="urn:microsoft.com/office/officeart/2005/8/layout/cycle5"/>
    <dgm:cxn modelId="{1D5C7E0B-3996-4FDF-9530-DB19EBE2AF79}" type="presParOf" srcId="{2945BC8C-65B3-42CE-A7D6-CB4474D756A4}" destId="{0945C1E0-CE09-40B9-90BC-80427F3590BC}" srcOrd="1" destOrd="0" presId="urn:microsoft.com/office/officeart/2005/8/layout/cycle5"/>
    <dgm:cxn modelId="{A07B25DC-3BF4-4343-BF1F-486F41B57CFD}" type="presParOf" srcId="{2945BC8C-65B3-42CE-A7D6-CB4474D756A4}" destId="{8B54A5D4-6BC6-4231-9151-BAF57C8BA59D}" srcOrd="2" destOrd="0" presId="urn:microsoft.com/office/officeart/2005/8/layout/cycle5"/>
    <dgm:cxn modelId="{B5318E97-D60B-4DF8-A085-A8C754F8852E}" type="presParOf" srcId="{2945BC8C-65B3-42CE-A7D6-CB4474D756A4}" destId="{44469021-5299-47C8-9746-7DAAD8CCA1D7}" srcOrd="3" destOrd="0" presId="urn:microsoft.com/office/officeart/2005/8/layout/cycle5"/>
    <dgm:cxn modelId="{BF62FA48-51EC-4418-80D2-FF6523412BA0}" type="presParOf" srcId="{2945BC8C-65B3-42CE-A7D6-CB4474D756A4}" destId="{07D4A8C3-3E54-438F-9732-24FBD08670B3}" srcOrd="4" destOrd="0" presId="urn:microsoft.com/office/officeart/2005/8/layout/cycle5"/>
    <dgm:cxn modelId="{565FE1D2-C887-4CC9-BCB4-3163974908DC}" type="presParOf" srcId="{2945BC8C-65B3-42CE-A7D6-CB4474D756A4}" destId="{A4E92327-5B1B-4F1D-8DA2-FD46E9FF7BB3}" srcOrd="5" destOrd="0" presId="urn:microsoft.com/office/officeart/2005/8/layout/cycle5"/>
    <dgm:cxn modelId="{7E687048-CFE2-4DEC-9E1D-9BCE46941DD6}" type="presParOf" srcId="{2945BC8C-65B3-42CE-A7D6-CB4474D756A4}" destId="{8200F7AC-7F15-4D1F-AAA7-403ADC03C462}" srcOrd="6" destOrd="0" presId="urn:microsoft.com/office/officeart/2005/8/layout/cycle5"/>
    <dgm:cxn modelId="{96012018-E5E6-4DD0-BCC3-6808794C75BA}" type="presParOf" srcId="{2945BC8C-65B3-42CE-A7D6-CB4474D756A4}" destId="{90A3D7C6-3E55-4232-A90C-9C3F76CDF8B5}" srcOrd="7" destOrd="0" presId="urn:microsoft.com/office/officeart/2005/8/layout/cycle5"/>
    <dgm:cxn modelId="{9F5FCD85-6184-48DA-B2FB-CF4F1C82D70B}" type="presParOf" srcId="{2945BC8C-65B3-42CE-A7D6-CB4474D756A4}" destId="{C0B42D6E-424A-42F1-9ACF-9A09041DA7C5}" srcOrd="8" destOrd="0" presId="urn:microsoft.com/office/officeart/2005/8/layout/cycle5"/>
    <dgm:cxn modelId="{E9EF58A2-1C54-4A15-B42A-C28395A7A950}" type="presParOf" srcId="{2945BC8C-65B3-42CE-A7D6-CB4474D756A4}" destId="{CE1C1488-FDFE-4588-A0DB-392B200F589C}" srcOrd="9" destOrd="0" presId="urn:microsoft.com/office/officeart/2005/8/layout/cycle5"/>
    <dgm:cxn modelId="{2BF8FFF1-E55B-4DE6-94EC-C27DA73E9DA9}" type="presParOf" srcId="{2945BC8C-65B3-42CE-A7D6-CB4474D756A4}" destId="{875780B2-B6FB-47DC-8F22-59F6452C98DF}" srcOrd="10" destOrd="0" presId="urn:microsoft.com/office/officeart/2005/8/layout/cycle5"/>
    <dgm:cxn modelId="{25E4B28C-65BA-4FC0-B94B-4DB0823ED086}" type="presParOf" srcId="{2945BC8C-65B3-42CE-A7D6-CB4474D756A4}" destId="{4C894DDC-80D8-4A2A-AC05-758FE85380C7}" srcOrd="11" destOrd="0" presId="urn:microsoft.com/office/officeart/2005/8/layout/cycle5"/>
    <dgm:cxn modelId="{0102C1CB-BA31-4C15-AD6C-A03AEF637EDF}" type="presParOf" srcId="{2945BC8C-65B3-42CE-A7D6-CB4474D756A4}" destId="{BC9CF072-B0CF-44CC-99D5-0421A219E7C1}" srcOrd="12" destOrd="0" presId="urn:microsoft.com/office/officeart/2005/8/layout/cycle5"/>
    <dgm:cxn modelId="{2D420EAC-582E-4CE9-978A-2E09A36E9ACB}" type="presParOf" srcId="{2945BC8C-65B3-42CE-A7D6-CB4474D756A4}" destId="{67557035-38B7-4D32-AFA2-BE677C3BCB83}" srcOrd="13" destOrd="0" presId="urn:microsoft.com/office/officeart/2005/8/layout/cycle5"/>
    <dgm:cxn modelId="{27CDA81A-1E30-49F3-97B9-686D87BFBCBF}" type="presParOf" srcId="{2945BC8C-65B3-42CE-A7D6-CB4474D756A4}" destId="{F0AB6471-BD05-408F-8AC6-4929131122D7}" srcOrd="14" destOrd="0" presId="urn:microsoft.com/office/officeart/2005/8/layout/cycle5"/>
    <dgm:cxn modelId="{1E943FCF-CA1B-42E0-B0BD-59CFFC19BC98}" type="presParOf" srcId="{2945BC8C-65B3-42CE-A7D6-CB4474D756A4}" destId="{4B6283B3-F056-4F72-8CE0-AF1D9427AEE5}" srcOrd="15" destOrd="0" presId="urn:microsoft.com/office/officeart/2005/8/layout/cycle5"/>
    <dgm:cxn modelId="{6B04A876-4E12-4C38-B06D-744D57EAA560}" type="presParOf" srcId="{2945BC8C-65B3-42CE-A7D6-CB4474D756A4}" destId="{A42F1812-FBD8-43B1-A253-3AAB7593B562}" srcOrd="16" destOrd="0" presId="urn:microsoft.com/office/officeart/2005/8/layout/cycle5"/>
    <dgm:cxn modelId="{3C6808AA-0B92-4D39-B427-666B34031004}" type="presParOf" srcId="{2945BC8C-65B3-42CE-A7D6-CB4474D756A4}" destId="{E3059B88-AC38-4B5F-ADA1-1939B0F59E9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CCEE84-0B7C-4F31-B832-113967A7B74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7B20E-9D81-4E2E-B04A-8B5AEF9B593C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Единый методический день» каждую субботу </a:t>
          </a:r>
          <a:r>
            <a:rPr lang="ru-RU" sz="1200" dirty="0" err="1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Внутришкольные</a:t>
          </a:r>
          <a:r>
            <a:rPr lang="ru-RU" sz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 курсы</a:t>
          </a:r>
          <a:endParaRPr lang="ru-RU" sz="1200" dirty="0">
            <a:solidFill>
              <a:srgbClr val="002060"/>
            </a:solidFill>
            <a:latin typeface="Arial Narrow" pitchFamily="34" charset="0"/>
          </a:endParaRPr>
        </a:p>
      </dgm:t>
    </dgm:pt>
    <dgm:pt modelId="{8E32152F-23AB-42E2-9F07-0C5D01022B88}" type="parTrans" cxnId="{A1CE7CBD-9F47-4A5D-84C5-8FE8BF019CAB}">
      <dgm:prSet/>
      <dgm:spPr/>
      <dgm:t>
        <a:bodyPr/>
        <a:lstStyle/>
        <a:p>
          <a:endParaRPr lang="ru-RU"/>
        </a:p>
      </dgm:t>
    </dgm:pt>
    <dgm:pt modelId="{7DA31118-6DE8-4E9A-81A7-BE06B08BCCFE}" type="sibTrans" cxnId="{A1CE7CBD-9F47-4A5D-84C5-8FE8BF019CAB}">
      <dgm:prSet/>
      <dgm:spPr/>
      <dgm:t>
        <a:bodyPr/>
        <a:lstStyle/>
        <a:p>
          <a:endParaRPr lang="ru-RU"/>
        </a:p>
      </dgm:t>
    </dgm:pt>
    <dgm:pt modelId="{3AB86A24-42A8-471F-9530-9C6FEA0E1C45}">
      <dgm:prSet phldrT="[Текст]"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Поддержка одаренных и талантливых детей (CTY)</a:t>
          </a:r>
          <a:endParaRPr lang="ru-RU" sz="1200" b="1" i="0" dirty="0">
            <a:latin typeface="Arial Narrow" pitchFamily="34" charset="0"/>
          </a:endParaRPr>
        </a:p>
      </dgm:t>
    </dgm:pt>
    <dgm:pt modelId="{28F63F42-36ED-4EA4-8DD0-280D8918E3BB}" type="parTrans" cxnId="{C4391671-19B0-43D7-A933-06276D60A5CF}">
      <dgm:prSet/>
      <dgm:spPr/>
      <dgm:t>
        <a:bodyPr/>
        <a:lstStyle/>
        <a:p>
          <a:endParaRPr lang="ru-RU"/>
        </a:p>
      </dgm:t>
    </dgm:pt>
    <dgm:pt modelId="{9F7C7C3A-E637-4294-AA67-B22F6EEEF62B}" type="sibTrans" cxnId="{C4391671-19B0-43D7-A933-06276D60A5CF}">
      <dgm:prSet/>
      <dgm:spPr/>
      <dgm:t>
        <a:bodyPr/>
        <a:lstStyle/>
        <a:p>
          <a:endParaRPr lang="ru-RU"/>
        </a:p>
      </dgm:t>
    </dgm:pt>
    <dgm:pt modelId="{F16822DE-A25E-4777-A28C-5B17B6ECA40D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Проведение ежегодного конкурса открытых уроков по номинациям</a:t>
          </a:r>
          <a:endParaRPr lang="ru-RU" sz="1200" dirty="0">
            <a:solidFill>
              <a:srgbClr val="002060"/>
            </a:solidFill>
            <a:latin typeface="Arial Narrow" pitchFamily="34" charset="0"/>
          </a:endParaRPr>
        </a:p>
      </dgm:t>
    </dgm:pt>
    <dgm:pt modelId="{1810BB19-8880-4868-9AC1-BAA81110EF05}" type="parTrans" cxnId="{399AD9E7-FDE4-494C-82AD-B5075FA0642B}">
      <dgm:prSet/>
      <dgm:spPr/>
      <dgm:t>
        <a:bodyPr/>
        <a:lstStyle/>
        <a:p>
          <a:endParaRPr lang="ru-RU"/>
        </a:p>
      </dgm:t>
    </dgm:pt>
    <dgm:pt modelId="{8DA7D824-850C-4713-BFA7-A15E092D0802}" type="sibTrans" cxnId="{399AD9E7-FDE4-494C-82AD-B5075FA0642B}">
      <dgm:prSet/>
      <dgm:spPr/>
      <dgm:t>
        <a:bodyPr/>
        <a:lstStyle/>
        <a:p>
          <a:endParaRPr lang="ru-RU"/>
        </a:p>
      </dgm:t>
    </dgm:pt>
    <dgm:pt modelId="{31202BE2-F43B-4E27-8AEC-D527709CFBF2}">
      <dgm:prSet phldrT="[Текст]"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урок по применению дифференцированного обучения»</a:t>
          </a:r>
          <a:endParaRPr lang="ru-RU" sz="1200" b="1" i="0" dirty="0">
            <a:latin typeface="Arial Narrow" pitchFamily="34" charset="0"/>
          </a:endParaRPr>
        </a:p>
      </dgm:t>
    </dgm:pt>
    <dgm:pt modelId="{A6E6BED4-B7B5-448C-95BF-5C0C98289C4F}" type="parTrans" cxnId="{565CAF50-F1A4-4361-86F2-C97E84D91D03}">
      <dgm:prSet/>
      <dgm:spPr/>
      <dgm:t>
        <a:bodyPr/>
        <a:lstStyle/>
        <a:p>
          <a:endParaRPr lang="ru-RU"/>
        </a:p>
      </dgm:t>
    </dgm:pt>
    <dgm:pt modelId="{D74B30F7-D7CB-4D8F-A4D0-6EECF8099DD0}" type="sibTrans" cxnId="{565CAF50-F1A4-4361-86F2-C97E84D91D03}">
      <dgm:prSet/>
      <dgm:spPr/>
      <dgm:t>
        <a:bodyPr/>
        <a:lstStyle/>
        <a:p>
          <a:endParaRPr lang="ru-RU"/>
        </a:p>
      </dgm:t>
    </dgm:pt>
    <dgm:pt modelId="{6E9BAFAA-C036-4754-9232-519FCBAECE5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200" b="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Проведение областной научно-практической конференции</a:t>
          </a:r>
        </a:p>
        <a:p>
          <a:r>
            <a:rPr lang="kk-KZ" sz="1200" b="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«Исследовательская деятельность в практике педагога: проблемы и пути решения» </a:t>
          </a:r>
          <a:endParaRPr lang="ru-RU" sz="1200" b="0" dirty="0">
            <a:solidFill>
              <a:srgbClr val="002060"/>
            </a:solidFill>
            <a:latin typeface="Arial Narrow" pitchFamily="34" charset="0"/>
            <a:cs typeface="Times New Roman" panose="02020603050405020304" pitchFamily="18" charset="0"/>
          </a:endParaRPr>
        </a:p>
      </dgm:t>
    </dgm:pt>
    <dgm:pt modelId="{3C80AFAF-862A-4919-B89F-1CC762CBF134}" type="parTrans" cxnId="{EC99CB83-3FDD-4E6F-907B-86C04AD0BBAE}">
      <dgm:prSet/>
      <dgm:spPr/>
      <dgm:t>
        <a:bodyPr/>
        <a:lstStyle/>
        <a:p>
          <a:endParaRPr lang="ru-RU"/>
        </a:p>
      </dgm:t>
    </dgm:pt>
    <dgm:pt modelId="{4812C2D5-744C-4D56-898C-3836728DC790}" type="sibTrans" cxnId="{EC99CB83-3FDD-4E6F-907B-86C04AD0BBAE}">
      <dgm:prSet/>
      <dgm:spPr/>
      <dgm:t>
        <a:bodyPr/>
        <a:lstStyle/>
        <a:p>
          <a:endParaRPr lang="ru-RU"/>
        </a:p>
      </dgm:t>
    </dgm:pt>
    <dgm:pt modelId="{8D382BFC-7447-4DC2-A9C3-9ECE5DCE414C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</a:t>
          </a:r>
          <a:r>
            <a:rPr lang="kk-KZ" sz="1200" b="1" dirty="0" smtClean="0">
              <a:latin typeface="Arial Narrow" pitchFamily="34" charset="0"/>
              <a:cs typeface="Times New Roman" panose="02020603050405020304" pitchFamily="18" charset="0"/>
            </a:rPr>
            <a:t>Аспекты и инструменты исследования в действии и исследования урока»</a:t>
          </a:r>
          <a:endParaRPr lang="ru-RU" sz="1200" b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DB70C89F-4BA7-4160-816F-57AA1EB6FB60}" type="parTrans" cxnId="{85335649-F52A-4B4B-926E-D62126A5361D}">
      <dgm:prSet/>
      <dgm:spPr/>
      <dgm:t>
        <a:bodyPr/>
        <a:lstStyle/>
        <a:p>
          <a:endParaRPr lang="ru-RU"/>
        </a:p>
      </dgm:t>
    </dgm:pt>
    <dgm:pt modelId="{7E9C0663-187C-49A2-A6FA-CDA6C2D878B7}" type="sibTrans" cxnId="{85335649-F52A-4B4B-926E-D62126A5361D}">
      <dgm:prSet/>
      <dgm:spPr/>
      <dgm:t>
        <a:bodyPr/>
        <a:lstStyle/>
        <a:p>
          <a:endParaRPr lang="ru-RU"/>
        </a:p>
      </dgm:t>
    </dgm:pt>
    <dgm:pt modelId="{7105449D-84D5-42E8-834E-9FE6AF2954D7}">
      <dgm:prSet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урок по применению командного обучения»</a:t>
          </a:r>
          <a:endParaRPr lang="ru-RU" sz="1200" b="1" i="0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70A7A4B9-BA27-4703-B668-927EBD84E184}" type="parTrans" cxnId="{C95682F7-7382-4813-BE2B-AEABB5BAFD19}">
      <dgm:prSet/>
      <dgm:spPr/>
      <dgm:t>
        <a:bodyPr/>
        <a:lstStyle/>
        <a:p>
          <a:endParaRPr lang="ru-RU"/>
        </a:p>
      </dgm:t>
    </dgm:pt>
    <dgm:pt modelId="{67F68EF5-8797-450F-92C5-9A31B2F706A1}" type="sibTrans" cxnId="{C95682F7-7382-4813-BE2B-AEABB5BAFD19}">
      <dgm:prSet/>
      <dgm:spPr/>
      <dgm:t>
        <a:bodyPr/>
        <a:lstStyle/>
        <a:p>
          <a:endParaRPr lang="ru-RU"/>
        </a:p>
      </dgm:t>
    </dgm:pt>
    <dgm:pt modelId="{1F99C216-19ED-4413-8D97-EB289201B1A7}">
      <dgm:prSet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урок профилирующих предметов на английском языке»</a:t>
          </a:r>
          <a:endParaRPr lang="ru-RU" sz="1200" b="1" i="0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7B1D8A63-8A89-465B-88EC-08DF8B012798}" type="parTrans" cxnId="{61A83A9D-45B9-401E-8AF7-6B21D001E160}">
      <dgm:prSet/>
      <dgm:spPr/>
      <dgm:t>
        <a:bodyPr/>
        <a:lstStyle/>
        <a:p>
          <a:endParaRPr lang="ru-RU"/>
        </a:p>
      </dgm:t>
    </dgm:pt>
    <dgm:pt modelId="{5452A5D3-9AFF-417C-8F6A-CB38EA996BDF}" type="sibTrans" cxnId="{61A83A9D-45B9-401E-8AF7-6B21D001E160}">
      <dgm:prSet/>
      <dgm:spPr/>
      <dgm:t>
        <a:bodyPr/>
        <a:lstStyle/>
        <a:p>
          <a:endParaRPr lang="ru-RU"/>
        </a:p>
      </dgm:t>
    </dgm:pt>
    <dgm:pt modelId="{7D6808B6-EEF2-40F6-93F0-219136AE4881}">
      <dgm:prSet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</a:t>
          </a:r>
          <a:r>
            <a:rPr lang="ru-RU" sz="1200" b="1" i="0" dirty="0" err="1" smtClean="0">
              <a:latin typeface="Arial Narrow" pitchFamily="34" charset="0"/>
              <a:cs typeface="Times New Roman" panose="02020603050405020304" pitchFamily="18" charset="0"/>
            </a:rPr>
            <a:t>исследовательско</a:t>
          </a:r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-практический урок»</a:t>
          </a:r>
          <a:endParaRPr lang="ru-RU" sz="1200" b="1" i="0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790E900C-2A0E-47BA-9403-B3E5BBC37FAD}" type="parTrans" cxnId="{AAE655F0-680F-4543-8119-51B288DE275C}">
      <dgm:prSet/>
      <dgm:spPr/>
      <dgm:t>
        <a:bodyPr/>
        <a:lstStyle/>
        <a:p>
          <a:endParaRPr lang="ru-RU"/>
        </a:p>
      </dgm:t>
    </dgm:pt>
    <dgm:pt modelId="{CBA242CB-37A3-4D12-B819-9D7268BA9222}" type="sibTrans" cxnId="{AAE655F0-680F-4543-8119-51B288DE275C}">
      <dgm:prSet/>
      <dgm:spPr/>
      <dgm:t>
        <a:bodyPr/>
        <a:lstStyle/>
        <a:p>
          <a:endParaRPr lang="ru-RU"/>
        </a:p>
      </dgm:t>
    </dgm:pt>
    <dgm:pt modelId="{9B685C19-A4AA-452C-A41C-C7D4CF20B0C8}">
      <dgm:prSet custT="1"/>
      <dgm:spPr/>
      <dgm:t>
        <a:bodyPr/>
        <a:lstStyle/>
        <a:p>
          <a:r>
            <a:rPr lang="ru-RU" sz="1200" b="1" i="0" dirty="0" smtClean="0">
              <a:latin typeface="Arial Narrow" pitchFamily="34" charset="0"/>
              <a:cs typeface="Times New Roman" panose="02020603050405020304" pitchFamily="18" charset="0"/>
            </a:rPr>
            <a:t>«Лучший урок с использованием цифровых образовательных ресурсов</a:t>
          </a:r>
          <a:r>
            <a:rPr lang="ru-RU" sz="12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2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E8978F-BA6D-41CE-94B9-1A9F3374FC32}" type="parTrans" cxnId="{E9848680-722C-4B83-A6A0-8A0F561229FC}">
      <dgm:prSet/>
      <dgm:spPr/>
      <dgm:t>
        <a:bodyPr/>
        <a:lstStyle/>
        <a:p>
          <a:endParaRPr lang="ru-RU"/>
        </a:p>
      </dgm:t>
    </dgm:pt>
    <dgm:pt modelId="{8A6F837F-6296-4970-8A33-E17B268FABDE}" type="sibTrans" cxnId="{E9848680-722C-4B83-A6A0-8A0F561229FC}">
      <dgm:prSet/>
      <dgm:spPr/>
      <dgm:t>
        <a:bodyPr/>
        <a:lstStyle/>
        <a:p>
          <a:endParaRPr lang="ru-RU"/>
        </a:p>
      </dgm:t>
    </dgm:pt>
    <dgm:pt modelId="{3E7E530F-3C54-4941-A4D5-D5AD96AA7036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Школа молодого учителя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12DB386C-65EC-4B29-9EAC-31299461E712}" type="parTrans" cxnId="{01AB71DC-0EA3-4E75-8CF4-7DAE6FEF698A}">
      <dgm:prSet/>
      <dgm:spPr/>
      <dgm:t>
        <a:bodyPr/>
        <a:lstStyle/>
        <a:p>
          <a:endParaRPr lang="ru-RU"/>
        </a:p>
      </dgm:t>
    </dgm:pt>
    <dgm:pt modelId="{841532AE-3F05-4F69-8736-471F02937D7F}" type="sibTrans" cxnId="{01AB71DC-0EA3-4E75-8CF4-7DAE6FEF698A}">
      <dgm:prSet/>
      <dgm:spPr/>
      <dgm:t>
        <a:bodyPr/>
        <a:lstStyle/>
        <a:p>
          <a:endParaRPr lang="ru-RU"/>
        </a:p>
      </dgm:t>
    </dgm:pt>
    <dgm:pt modelId="{4E38D4ED-4EBD-4E79-B4E9-0D0DE8CBFCD7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ТРИЗ-педагогика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3CCC15BE-7E82-4E3F-AF0B-55E3FDE9AFF5}" type="parTrans" cxnId="{16B9F27A-EE10-4B42-ADA5-7ADD60BDC025}">
      <dgm:prSet/>
      <dgm:spPr/>
      <dgm:t>
        <a:bodyPr/>
        <a:lstStyle/>
        <a:p>
          <a:endParaRPr lang="ru-RU"/>
        </a:p>
      </dgm:t>
    </dgm:pt>
    <dgm:pt modelId="{C155B332-51F6-43EA-B4CA-B21CE53014F4}" type="sibTrans" cxnId="{16B9F27A-EE10-4B42-ADA5-7ADD60BDC025}">
      <dgm:prSet/>
      <dgm:spPr/>
      <dgm:t>
        <a:bodyPr/>
        <a:lstStyle/>
        <a:p>
          <a:endParaRPr lang="ru-RU"/>
        </a:p>
      </dgm:t>
    </dgm:pt>
    <dgm:pt modelId="{E6709137-CD3B-4D72-B8A6-95A0017DBF61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CLIL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CB55AD21-BAA6-4E40-BF04-CF6AB6BE9DBE}" type="parTrans" cxnId="{F5B3C1A4-13AE-4DBD-9C4F-9656C86A6943}">
      <dgm:prSet/>
      <dgm:spPr/>
      <dgm:t>
        <a:bodyPr/>
        <a:lstStyle/>
        <a:p>
          <a:endParaRPr lang="ru-RU"/>
        </a:p>
      </dgm:t>
    </dgm:pt>
    <dgm:pt modelId="{4E22EB1F-F702-486D-9B86-A1AD204BC3F3}" type="sibTrans" cxnId="{F5B3C1A4-13AE-4DBD-9C4F-9656C86A6943}">
      <dgm:prSet/>
      <dgm:spPr/>
      <dgm:t>
        <a:bodyPr/>
        <a:lstStyle/>
        <a:p>
          <a:endParaRPr lang="ru-RU"/>
        </a:p>
      </dgm:t>
    </dgm:pt>
    <dgm:pt modelId="{7C9AC150-63A2-447E-9B08-DBA631E995A6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Исследование практики в действии как инструмент улучшения качества преподавания. Рефлексия в практике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43CD0893-4032-4F8E-86C4-8D4E11C9A1AD}" type="parTrans" cxnId="{D874F97C-B3B7-44F8-B8C7-BAA94B60E756}">
      <dgm:prSet/>
      <dgm:spPr/>
      <dgm:t>
        <a:bodyPr/>
        <a:lstStyle/>
        <a:p>
          <a:endParaRPr lang="ru-RU"/>
        </a:p>
      </dgm:t>
    </dgm:pt>
    <dgm:pt modelId="{0E3C6870-46CA-41FE-860F-7AA3C20B9EF8}" type="sibTrans" cxnId="{D874F97C-B3B7-44F8-B8C7-BAA94B60E756}">
      <dgm:prSet/>
      <dgm:spPr/>
      <dgm:t>
        <a:bodyPr/>
        <a:lstStyle/>
        <a:p>
          <a:endParaRPr lang="ru-RU"/>
        </a:p>
      </dgm:t>
    </dgm:pt>
    <dgm:pt modelId="{67676613-58E2-482A-87B5-4F76790F4B95}">
      <dgm:prSet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 ИКТ</a:t>
          </a:r>
          <a:endParaRPr lang="ru-RU" sz="1200" b="1" i="0" dirty="0" smtClean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154BFB00-5786-4DF7-B7C3-678515ECD84B}" type="parTrans" cxnId="{BBEF16FA-5309-4820-8D14-580950469A0C}">
      <dgm:prSet/>
      <dgm:spPr/>
      <dgm:t>
        <a:bodyPr/>
        <a:lstStyle/>
        <a:p>
          <a:endParaRPr lang="ru-RU"/>
        </a:p>
      </dgm:t>
    </dgm:pt>
    <dgm:pt modelId="{5415CAEA-AB81-477C-BC89-B4E8699DC819}" type="sibTrans" cxnId="{BBEF16FA-5309-4820-8D14-580950469A0C}">
      <dgm:prSet/>
      <dgm:spPr/>
      <dgm:t>
        <a:bodyPr/>
        <a:lstStyle/>
        <a:p>
          <a:endParaRPr lang="ru-RU"/>
        </a:p>
      </dgm:t>
    </dgm:pt>
    <dgm:pt modelId="{C8E0BA2C-D69C-4747-B05D-E535AD5E5D7C}">
      <dgm:prSet phldrT="[Текст]"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Дизайн-мышление</a:t>
          </a:r>
          <a:endParaRPr lang="ru-RU" sz="1200" b="1" i="0" dirty="0">
            <a:latin typeface="Arial Narrow" pitchFamily="34" charset="0"/>
          </a:endParaRPr>
        </a:p>
      </dgm:t>
    </dgm:pt>
    <dgm:pt modelId="{F2EB2AED-7632-4DF3-BE55-05F757C23F9A}" type="parTrans" cxnId="{E773C165-7F18-49A0-99AC-C9EB8BA45E83}">
      <dgm:prSet/>
      <dgm:spPr/>
      <dgm:t>
        <a:bodyPr/>
        <a:lstStyle/>
        <a:p>
          <a:endParaRPr lang="ru-RU"/>
        </a:p>
      </dgm:t>
    </dgm:pt>
    <dgm:pt modelId="{34AA8208-3443-4A29-B066-FD79ED3191EB}" type="sibTrans" cxnId="{E773C165-7F18-49A0-99AC-C9EB8BA45E83}">
      <dgm:prSet/>
      <dgm:spPr/>
      <dgm:t>
        <a:bodyPr/>
        <a:lstStyle/>
        <a:p>
          <a:endParaRPr lang="ru-RU"/>
        </a:p>
      </dgm:t>
    </dgm:pt>
    <dgm:pt modelId="{60B817B8-4DBF-45A6-A165-F1924648E8DB}">
      <dgm:prSet phldrT="[Текст]" custT="1"/>
      <dgm:spPr/>
      <dgm:t>
        <a:bodyPr/>
        <a:lstStyle/>
        <a:p>
          <a:r>
            <a:rPr lang="kk-KZ" sz="1200" b="1" i="0" dirty="0" smtClean="0">
              <a:latin typeface="Arial Narrow" pitchFamily="34" charset="0"/>
              <a:cs typeface="Times New Roman" panose="02020603050405020304" pitchFamily="18" charset="0"/>
            </a:rPr>
            <a:t>Критическое мышление через чтение и письмо</a:t>
          </a:r>
          <a:endParaRPr lang="ru-RU" sz="1200" b="1" i="0" dirty="0">
            <a:latin typeface="Arial Narrow" pitchFamily="34" charset="0"/>
          </a:endParaRPr>
        </a:p>
      </dgm:t>
    </dgm:pt>
    <dgm:pt modelId="{EDECC37F-92B8-482D-8875-1D57A9CAD507}" type="parTrans" cxnId="{353A8995-DA0A-4E3B-801E-F125F0AD4538}">
      <dgm:prSet/>
      <dgm:spPr/>
      <dgm:t>
        <a:bodyPr/>
        <a:lstStyle/>
        <a:p>
          <a:endParaRPr lang="ru-RU"/>
        </a:p>
      </dgm:t>
    </dgm:pt>
    <dgm:pt modelId="{FD65D647-F713-43D9-A6E4-4CADF2813A05}" type="sibTrans" cxnId="{353A8995-DA0A-4E3B-801E-F125F0AD4538}">
      <dgm:prSet/>
      <dgm:spPr/>
      <dgm:t>
        <a:bodyPr/>
        <a:lstStyle/>
        <a:p>
          <a:endParaRPr lang="ru-RU"/>
        </a:p>
      </dgm:t>
    </dgm:pt>
    <dgm:pt modelId="{0AB34F24-C44C-464C-91E6-B80C4612EC41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«Дифференцированное обучение и оценивание»</a:t>
          </a:r>
          <a:endParaRPr lang="ru-RU" sz="1200" b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0013FDB2-DC9D-4F3D-91E2-10FF70C5E08E}" type="parTrans" cxnId="{7FAEB076-8E4F-4C1C-BD61-C48AE194EAFE}">
      <dgm:prSet/>
      <dgm:spPr/>
      <dgm:t>
        <a:bodyPr/>
        <a:lstStyle/>
        <a:p>
          <a:endParaRPr lang="ru-RU"/>
        </a:p>
      </dgm:t>
    </dgm:pt>
    <dgm:pt modelId="{211CE2DB-0933-48C7-8909-D840048AEF32}" type="sibTrans" cxnId="{7FAEB076-8E4F-4C1C-BD61-C48AE194EAFE}">
      <dgm:prSet/>
      <dgm:spPr/>
      <dgm:t>
        <a:bodyPr/>
        <a:lstStyle/>
        <a:p>
          <a:endParaRPr lang="ru-RU"/>
        </a:p>
      </dgm:t>
    </dgm:pt>
    <dgm:pt modelId="{211BFB42-BE73-417A-A129-E6F3CB1E9793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«Лидерство учителя и исследование» </a:t>
          </a:r>
          <a:endParaRPr lang="ru-RU" sz="1200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A50A576A-04A9-4D65-82BA-4533CA80331D}" type="parTrans" cxnId="{F0652EA3-FC17-46A3-B322-2187236AD459}">
      <dgm:prSet/>
      <dgm:spPr/>
      <dgm:t>
        <a:bodyPr/>
        <a:lstStyle/>
        <a:p>
          <a:endParaRPr lang="ru-RU"/>
        </a:p>
      </dgm:t>
    </dgm:pt>
    <dgm:pt modelId="{1487880E-625B-4F20-ABB6-3FB3ED284DB5}" type="sibTrans" cxnId="{F0652EA3-FC17-46A3-B322-2187236AD459}">
      <dgm:prSet/>
      <dgm:spPr/>
      <dgm:t>
        <a:bodyPr/>
        <a:lstStyle/>
        <a:p>
          <a:endParaRPr lang="ru-RU"/>
        </a:p>
      </dgm:t>
    </dgm:pt>
    <dgm:pt modelId="{E47391F4-AE31-46F1-9049-1359A6692DE6}">
      <dgm:prSet phldrT="[Текст]" custT="1"/>
      <dgm:spPr/>
      <dgm:t>
        <a:bodyPr/>
        <a:lstStyle/>
        <a:p>
          <a:endParaRPr lang="ru-RU" sz="1200" dirty="0"/>
        </a:p>
      </dgm:t>
    </dgm:pt>
    <dgm:pt modelId="{5CBBB6E6-1546-4436-89CD-9D9674AE04E5}" type="sibTrans" cxnId="{65AC9914-94A4-4399-9FAE-59E3506901C4}">
      <dgm:prSet/>
      <dgm:spPr/>
      <dgm:t>
        <a:bodyPr/>
        <a:lstStyle/>
        <a:p>
          <a:endParaRPr lang="ru-RU"/>
        </a:p>
      </dgm:t>
    </dgm:pt>
    <dgm:pt modelId="{637ADE3D-2020-4AAA-96F6-83EC18BAF63A}" type="parTrans" cxnId="{65AC9914-94A4-4399-9FAE-59E3506901C4}">
      <dgm:prSet/>
      <dgm:spPr/>
      <dgm:t>
        <a:bodyPr/>
        <a:lstStyle/>
        <a:p>
          <a:endParaRPr lang="ru-RU"/>
        </a:p>
      </dgm:t>
    </dgm:pt>
    <dgm:pt modelId="{B13901C4-0E92-421C-BF84-62F75D3FD2F3}">
      <dgm:prSet phldrT="[Текст]" custT="1"/>
      <dgm:spPr/>
      <dgm:t>
        <a:bodyPr/>
        <a:lstStyle/>
        <a:p>
          <a:endParaRPr lang="ru-RU" sz="1200" dirty="0"/>
        </a:p>
      </dgm:t>
    </dgm:pt>
    <dgm:pt modelId="{2A206407-998D-468F-866F-1583EEFF39EA}" type="sibTrans" cxnId="{03E963AD-D40F-4ABB-B78F-9C70AFCF35E8}">
      <dgm:prSet/>
      <dgm:spPr/>
      <dgm:t>
        <a:bodyPr/>
        <a:lstStyle/>
        <a:p>
          <a:endParaRPr lang="ru-RU"/>
        </a:p>
      </dgm:t>
    </dgm:pt>
    <dgm:pt modelId="{5C8F33C4-3276-4B49-9A7C-F6E2C6A86214}" type="parTrans" cxnId="{03E963AD-D40F-4ABB-B78F-9C70AFCF35E8}">
      <dgm:prSet/>
      <dgm:spPr/>
      <dgm:t>
        <a:bodyPr/>
        <a:lstStyle/>
        <a:p>
          <a:endParaRPr lang="ru-RU"/>
        </a:p>
      </dgm:t>
    </dgm:pt>
    <dgm:pt modelId="{CCE4CF93-AB8D-44EE-AAA2-4F1BB23E2E95}">
      <dgm:prSet phldrT="[Текст]" custT="1"/>
      <dgm:spPr/>
      <dgm:t>
        <a:bodyPr/>
        <a:lstStyle/>
        <a:p>
          <a:endParaRPr lang="ru-RU" sz="1200" dirty="0"/>
        </a:p>
      </dgm:t>
    </dgm:pt>
    <dgm:pt modelId="{23C567C1-979E-481C-AAFA-2408983117B2}" type="sibTrans" cxnId="{5F5F913D-A789-43C8-BCB8-3F284409A393}">
      <dgm:prSet/>
      <dgm:spPr/>
      <dgm:t>
        <a:bodyPr/>
        <a:lstStyle/>
        <a:p>
          <a:endParaRPr lang="ru-RU"/>
        </a:p>
      </dgm:t>
    </dgm:pt>
    <dgm:pt modelId="{81138D93-D35A-484D-A703-4FF089B1AE8A}" type="parTrans" cxnId="{5F5F913D-A789-43C8-BCB8-3F284409A393}">
      <dgm:prSet/>
      <dgm:spPr/>
      <dgm:t>
        <a:bodyPr/>
        <a:lstStyle/>
        <a:p>
          <a:endParaRPr lang="ru-RU"/>
        </a:p>
      </dgm:t>
    </dgm:pt>
    <dgm:pt modelId="{5227EED9-742A-4B10-ABCB-754CD30E8AC3}">
      <dgm:prSet phldrT="[Текст]"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C4C06-0088-4229-87CE-02FD90FD900B}" type="parTrans" cxnId="{3FAFE037-9103-47D3-ACA1-BA5AC7ED7B37}">
      <dgm:prSet/>
      <dgm:spPr/>
      <dgm:t>
        <a:bodyPr/>
        <a:lstStyle/>
        <a:p>
          <a:endParaRPr lang="ru-RU"/>
        </a:p>
      </dgm:t>
    </dgm:pt>
    <dgm:pt modelId="{14AA198B-32D5-45E2-803F-AA96A0BEC9F1}" type="sibTrans" cxnId="{3FAFE037-9103-47D3-ACA1-BA5AC7ED7B37}">
      <dgm:prSet/>
      <dgm:spPr/>
      <dgm:t>
        <a:bodyPr/>
        <a:lstStyle/>
        <a:p>
          <a:endParaRPr lang="ru-RU"/>
        </a:p>
      </dgm:t>
    </dgm:pt>
    <dgm:pt modelId="{D2ABE7E4-975E-4221-B070-9090E6D67041}">
      <dgm:prSet phldrT="[Текст]" custT="1"/>
      <dgm:spPr/>
      <dgm:t>
        <a:bodyPr/>
        <a:lstStyle/>
        <a:p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DEDF7-0F33-46C6-8DFF-0D2900435FA3}" type="parTrans" cxnId="{F1C9F0CF-3100-4FB7-BEE9-171D853A89AF}">
      <dgm:prSet/>
      <dgm:spPr/>
      <dgm:t>
        <a:bodyPr/>
        <a:lstStyle/>
        <a:p>
          <a:endParaRPr lang="ru-RU"/>
        </a:p>
      </dgm:t>
    </dgm:pt>
    <dgm:pt modelId="{83B8154C-5360-40F4-A9C7-97734D706566}" type="sibTrans" cxnId="{F1C9F0CF-3100-4FB7-BEE9-171D853A89AF}">
      <dgm:prSet/>
      <dgm:spPr/>
      <dgm:t>
        <a:bodyPr/>
        <a:lstStyle/>
        <a:p>
          <a:endParaRPr lang="ru-RU"/>
        </a:p>
      </dgm:t>
    </dgm:pt>
    <dgm:pt modelId="{D6377E99-3090-44E0-8A00-1C8F4571964F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</a:t>
          </a:r>
          <a:r>
            <a:rPr lang="kk-KZ" sz="1200" b="1" dirty="0" smtClean="0">
              <a:latin typeface="Arial Narrow" pitchFamily="34" charset="0"/>
              <a:cs typeface="Times New Roman" panose="02020603050405020304" pitchFamily="18" charset="0"/>
            </a:rPr>
            <a:t>Исследовательская деятельность учителя – основа качественного образования»</a:t>
          </a:r>
          <a:endParaRPr lang="ru-RU" sz="1200" b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C7DC48E5-936A-4BE8-A0AB-F85C647FE0C2}" type="parTrans" cxnId="{913019B5-981F-4DF8-BEE6-8C914D213048}">
      <dgm:prSet/>
      <dgm:spPr/>
      <dgm:t>
        <a:bodyPr/>
        <a:lstStyle/>
        <a:p>
          <a:endParaRPr lang="ru-RU"/>
        </a:p>
      </dgm:t>
    </dgm:pt>
    <dgm:pt modelId="{6CCA5C2A-5637-4DD4-B05F-3099BADECB08}" type="sibTrans" cxnId="{913019B5-981F-4DF8-BEE6-8C914D213048}">
      <dgm:prSet/>
      <dgm:spPr/>
      <dgm:t>
        <a:bodyPr/>
        <a:lstStyle/>
        <a:p>
          <a:endParaRPr lang="ru-RU"/>
        </a:p>
      </dgm:t>
    </dgm:pt>
    <dgm:pt modelId="{2EC69584-7DC6-44AE-AD02-5AC65068B7EE}">
      <dgm:prSet phldrT="[Текст]" custT="1"/>
      <dgm:spPr/>
      <dgm:t>
        <a:bodyPr/>
        <a:lstStyle/>
        <a:p>
          <a:r>
            <a:rPr lang="ru-RU" sz="1200" b="1" dirty="0" smtClean="0">
              <a:latin typeface="Arial Narrow" pitchFamily="34" charset="0"/>
              <a:cs typeface="Times New Roman" panose="02020603050405020304" pitchFamily="18" charset="0"/>
            </a:rPr>
            <a:t>Секция «Преподавание и обучение»</a:t>
          </a:r>
          <a:endParaRPr lang="ru-RU" sz="1200" b="1" dirty="0">
            <a:latin typeface="Arial Narrow" pitchFamily="34" charset="0"/>
            <a:cs typeface="Times New Roman" panose="02020603050405020304" pitchFamily="18" charset="0"/>
          </a:endParaRPr>
        </a:p>
      </dgm:t>
    </dgm:pt>
    <dgm:pt modelId="{31899D13-8D43-4D54-80D5-20190B1A1DE0}" type="parTrans" cxnId="{ADBA464B-D581-47F4-88F8-674272CF324D}">
      <dgm:prSet/>
      <dgm:spPr/>
      <dgm:t>
        <a:bodyPr/>
        <a:lstStyle/>
        <a:p>
          <a:endParaRPr lang="ru-RU"/>
        </a:p>
      </dgm:t>
    </dgm:pt>
    <dgm:pt modelId="{8C62CA3E-360A-47C4-8AD3-AD748FCA4AB5}" type="sibTrans" cxnId="{ADBA464B-D581-47F4-88F8-674272CF324D}">
      <dgm:prSet/>
      <dgm:spPr/>
      <dgm:t>
        <a:bodyPr/>
        <a:lstStyle/>
        <a:p>
          <a:endParaRPr lang="ru-RU"/>
        </a:p>
      </dgm:t>
    </dgm:pt>
    <dgm:pt modelId="{890D5E1D-36C4-4D58-9642-75BCD559A33F}" type="pres">
      <dgm:prSet presAssocID="{A1CCEE84-0B7C-4F31-B832-113967A7B7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CC42F7-A985-4B3E-BA8B-343136BF8B72}" type="pres">
      <dgm:prSet presAssocID="{AC07B20E-9D81-4E2E-B04A-8B5AEF9B593C}" presName="linNode" presStyleCnt="0"/>
      <dgm:spPr/>
    </dgm:pt>
    <dgm:pt modelId="{537FFCD0-9EB6-41E1-8DBF-E39FDB64BF0F}" type="pres">
      <dgm:prSet presAssocID="{AC07B20E-9D81-4E2E-B04A-8B5AEF9B593C}" presName="parentText" presStyleLbl="node1" presStyleIdx="0" presStyleCnt="3" custScaleX="82574" custScaleY="72842" custLinFactNeighborX="-69" custLinFactNeighborY="19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246B-CD43-47CB-B5AA-63DF574F0C97}" type="pres">
      <dgm:prSet presAssocID="{AC07B20E-9D81-4E2E-B04A-8B5AEF9B593C}" presName="descendantText" presStyleLbl="alignAccFollowNode1" presStyleIdx="0" presStyleCnt="3" custScaleY="115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1FD4D-0236-47B1-A389-CE91F235AD14}" type="pres">
      <dgm:prSet presAssocID="{7DA31118-6DE8-4E9A-81A7-BE06B08BCCFE}" presName="sp" presStyleCnt="0"/>
      <dgm:spPr/>
    </dgm:pt>
    <dgm:pt modelId="{EC986748-4FFE-463A-B705-A3EB8372C607}" type="pres">
      <dgm:prSet presAssocID="{F16822DE-A25E-4777-A28C-5B17B6ECA40D}" presName="linNode" presStyleCnt="0"/>
      <dgm:spPr/>
    </dgm:pt>
    <dgm:pt modelId="{6BCFD842-180B-4704-B898-38DCEFACA58F}" type="pres">
      <dgm:prSet presAssocID="{F16822DE-A25E-4777-A28C-5B17B6ECA40D}" presName="parentText" presStyleLbl="node1" presStyleIdx="1" presStyleCnt="3" custScaleX="82574" custScaleY="72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704DB7-713A-43AB-98F4-F9BD01C49C9C}" type="pres">
      <dgm:prSet presAssocID="{F16822DE-A25E-4777-A28C-5B17B6ECA40D}" presName="descendantText" presStyleLbl="alignAccFollowNode1" presStyleIdx="1" presStyleCnt="3" custScaleY="1153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3BF122-186C-4C68-8AF2-3CF391638318}" type="pres">
      <dgm:prSet presAssocID="{8DA7D824-850C-4713-BFA7-A15E092D0802}" presName="sp" presStyleCnt="0"/>
      <dgm:spPr/>
    </dgm:pt>
    <dgm:pt modelId="{9BB5C611-B9E6-4785-BE90-2FB4DA9864E2}" type="pres">
      <dgm:prSet presAssocID="{6E9BAFAA-C036-4754-9232-519FCBAECE5F}" presName="linNode" presStyleCnt="0"/>
      <dgm:spPr/>
    </dgm:pt>
    <dgm:pt modelId="{92B6B765-4774-46B9-8D65-5D61024AA9E2}" type="pres">
      <dgm:prSet presAssocID="{6E9BAFAA-C036-4754-9232-519FCBAECE5F}" presName="parentText" presStyleLbl="node1" presStyleIdx="2" presStyleCnt="3" custScaleX="82574" custScaleY="7284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F82B9-4268-4A91-866E-A8720EB1EAFC}" type="pres">
      <dgm:prSet presAssocID="{6E9BAFAA-C036-4754-9232-519FCBAECE5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85F2A5-3AE4-40CB-A32D-A957706BB5E2}" type="presOf" srcId="{AC07B20E-9D81-4E2E-B04A-8B5AEF9B593C}" destId="{537FFCD0-9EB6-41E1-8DBF-E39FDB64BF0F}" srcOrd="0" destOrd="0" presId="urn:microsoft.com/office/officeart/2005/8/layout/vList5"/>
    <dgm:cxn modelId="{BBEF16FA-5309-4820-8D14-580950469A0C}" srcId="{AC07B20E-9D81-4E2E-B04A-8B5AEF9B593C}" destId="{67676613-58E2-482A-87B5-4F76790F4B95}" srcOrd="7" destOrd="0" parTransId="{154BFB00-5786-4DF7-B7C3-678515ECD84B}" sibTransId="{5415CAEA-AB81-477C-BC89-B4E8699DC819}"/>
    <dgm:cxn modelId="{F5B3C1A4-13AE-4DBD-9C4F-9656C86A6943}" srcId="{AC07B20E-9D81-4E2E-B04A-8B5AEF9B593C}" destId="{E6709137-CD3B-4D72-B8A6-95A0017DBF61}" srcOrd="5" destOrd="0" parTransId="{CB55AD21-BAA6-4E40-BF04-CF6AB6BE9DBE}" sibTransId="{4E22EB1F-F702-486D-9B86-A1AD204BC3F3}"/>
    <dgm:cxn modelId="{16B9F27A-EE10-4B42-ADA5-7ADD60BDC025}" srcId="{AC07B20E-9D81-4E2E-B04A-8B5AEF9B593C}" destId="{4E38D4ED-4EBD-4E79-B4E9-0D0DE8CBFCD7}" srcOrd="4" destOrd="0" parTransId="{3CCC15BE-7E82-4E3F-AF0B-55E3FDE9AFF5}" sibTransId="{C155B332-51F6-43EA-B4CA-B21CE53014F4}"/>
    <dgm:cxn modelId="{A5FCFA44-27DA-44EB-B544-AE2685C73652}" type="presOf" srcId="{D6377E99-3090-44E0-8A00-1C8F4571964F}" destId="{9E0F82B9-4268-4A91-866E-A8720EB1EAFC}" srcOrd="0" destOrd="3" presId="urn:microsoft.com/office/officeart/2005/8/layout/vList5"/>
    <dgm:cxn modelId="{D874F97C-B3B7-44F8-B8C7-BAA94B60E756}" srcId="{AC07B20E-9D81-4E2E-B04A-8B5AEF9B593C}" destId="{7C9AC150-63A2-447E-9B08-DBA631E995A6}" srcOrd="6" destOrd="0" parTransId="{43CD0893-4032-4F8E-86C4-8D4E11C9A1AD}" sibTransId="{0E3C6870-46CA-41FE-860F-7AA3C20B9EF8}"/>
    <dgm:cxn modelId="{4EC18DCE-A112-4208-AEAC-A73309FAB36A}" type="presOf" srcId="{CCE4CF93-AB8D-44EE-AAA2-4F1BB23E2E95}" destId="{9E0F82B9-4268-4A91-866E-A8720EB1EAFC}" srcOrd="0" destOrd="7" presId="urn:microsoft.com/office/officeart/2005/8/layout/vList5"/>
    <dgm:cxn modelId="{790C285B-1E9A-4F03-9DC4-252F1C428BFD}" type="presOf" srcId="{F16822DE-A25E-4777-A28C-5B17B6ECA40D}" destId="{6BCFD842-180B-4704-B898-38DCEFACA58F}" srcOrd="0" destOrd="0" presId="urn:microsoft.com/office/officeart/2005/8/layout/vList5"/>
    <dgm:cxn modelId="{353A8995-DA0A-4E3B-801E-F125F0AD4538}" srcId="{AC07B20E-9D81-4E2E-B04A-8B5AEF9B593C}" destId="{60B817B8-4DBF-45A6-A165-F1924648E8DB}" srcOrd="2" destOrd="0" parTransId="{EDECC37F-92B8-482D-8875-1D57A9CAD507}" sibTransId="{FD65D647-F713-43D9-A6E4-4CADF2813A05}"/>
    <dgm:cxn modelId="{38659ED9-9D7D-40AA-9042-16680E09B5B7}" type="presOf" srcId="{D2ABE7E4-975E-4221-B070-9090E6D67041}" destId="{9E0F82B9-4268-4A91-866E-A8720EB1EAFC}" srcOrd="0" destOrd="1" presId="urn:microsoft.com/office/officeart/2005/8/layout/vList5"/>
    <dgm:cxn modelId="{E39C938C-F047-41A6-A3C0-B98BC99B7492}" type="presOf" srcId="{211BFB42-BE73-417A-A129-E6F3CB1E9793}" destId="{9E0F82B9-4268-4A91-866E-A8720EB1EAFC}" srcOrd="0" destOrd="6" presId="urn:microsoft.com/office/officeart/2005/8/layout/vList5"/>
    <dgm:cxn modelId="{52626155-F2CB-4D6A-9472-6CECBF7B851A}" type="presOf" srcId="{7D6808B6-EEF2-40F6-93F0-219136AE4881}" destId="{C2704DB7-713A-43AB-98F4-F9BD01C49C9C}" srcOrd="0" destOrd="3" presId="urn:microsoft.com/office/officeart/2005/8/layout/vList5"/>
    <dgm:cxn modelId="{CE7C5561-9077-4508-9527-F4A20FAA2A18}" type="presOf" srcId="{A1CCEE84-0B7C-4F31-B832-113967A7B744}" destId="{890D5E1D-36C4-4D58-9642-75BCD559A33F}" srcOrd="0" destOrd="0" presId="urn:microsoft.com/office/officeart/2005/8/layout/vList5"/>
    <dgm:cxn modelId="{3B788F3C-FEC6-4E32-AC87-88057C073A68}" type="presOf" srcId="{B13901C4-0E92-421C-BF84-62F75D3FD2F3}" destId="{9E0F82B9-4268-4A91-866E-A8720EB1EAFC}" srcOrd="0" destOrd="8" presId="urn:microsoft.com/office/officeart/2005/8/layout/vList5"/>
    <dgm:cxn modelId="{AAE655F0-680F-4543-8119-51B288DE275C}" srcId="{F16822DE-A25E-4777-A28C-5B17B6ECA40D}" destId="{7D6808B6-EEF2-40F6-93F0-219136AE4881}" srcOrd="3" destOrd="0" parTransId="{790E900C-2A0E-47BA-9403-B3E5BBC37FAD}" sibTransId="{CBA242CB-37A3-4D12-B819-9D7268BA9222}"/>
    <dgm:cxn modelId="{EC99CB83-3FDD-4E6F-907B-86C04AD0BBAE}" srcId="{A1CCEE84-0B7C-4F31-B832-113967A7B744}" destId="{6E9BAFAA-C036-4754-9232-519FCBAECE5F}" srcOrd="2" destOrd="0" parTransId="{3C80AFAF-862A-4919-B89F-1CC762CBF134}" sibTransId="{4812C2D5-744C-4D56-898C-3836728DC790}"/>
    <dgm:cxn modelId="{F0652EA3-FC17-46A3-B322-2187236AD459}" srcId="{6E9BAFAA-C036-4754-9232-519FCBAECE5F}" destId="{211BFB42-BE73-417A-A129-E6F3CB1E9793}" srcOrd="6" destOrd="0" parTransId="{A50A576A-04A9-4D65-82BA-4533CA80331D}" sibTransId="{1487880E-625B-4F20-ABB6-3FB3ED284DB5}"/>
    <dgm:cxn modelId="{84A31CC9-0D71-4517-B98A-3B33E010121C}" type="presOf" srcId="{3AB86A24-42A8-471F-9530-9C6FEA0E1C45}" destId="{585D246B-CD43-47CB-B5AA-63DF574F0C97}" srcOrd="0" destOrd="0" presId="urn:microsoft.com/office/officeart/2005/8/layout/vList5"/>
    <dgm:cxn modelId="{65AC9914-94A4-4399-9FAE-59E3506901C4}" srcId="{6E9BAFAA-C036-4754-9232-519FCBAECE5F}" destId="{E47391F4-AE31-46F1-9049-1359A6692DE6}" srcOrd="9" destOrd="0" parTransId="{637ADE3D-2020-4AAA-96F6-83EC18BAF63A}" sibTransId="{5CBBB6E6-1546-4436-89CD-9D9674AE04E5}"/>
    <dgm:cxn modelId="{3FAFE037-9103-47D3-ACA1-BA5AC7ED7B37}" srcId="{6E9BAFAA-C036-4754-9232-519FCBAECE5F}" destId="{5227EED9-742A-4B10-ABCB-754CD30E8AC3}" srcOrd="0" destOrd="0" parTransId="{EE0C4C06-0088-4229-87CE-02FD90FD900B}" sibTransId="{14AA198B-32D5-45E2-803F-AA96A0BEC9F1}"/>
    <dgm:cxn modelId="{E20FAECE-BAC2-44FF-A080-868EDF6B0C68}" type="presOf" srcId="{7105449D-84D5-42E8-834E-9FE6AF2954D7}" destId="{C2704DB7-713A-43AB-98F4-F9BD01C49C9C}" srcOrd="0" destOrd="1" presId="urn:microsoft.com/office/officeart/2005/8/layout/vList5"/>
    <dgm:cxn modelId="{913019B5-981F-4DF8-BEE6-8C914D213048}" srcId="{6E9BAFAA-C036-4754-9232-519FCBAECE5F}" destId="{D6377E99-3090-44E0-8A00-1C8F4571964F}" srcOrd="3" destOrd="0" parTransId="{C7DC48E5-936A-4BE8-A0AB-F85C647FE0C2}" sibTransId="{6CCA5C2A-5637-4DD4-B05F-3099BADECB08}"/>
    <dgm:cxn modelId="{11A52EF3-9784-4DCA-832A-E40CC6E702E6}" type="presOf" srcId="{2EC69584-7DC6-44AE-AD02-5AC65068B7EE}" destId="{9E0F82B9-4268-4A91-866E-A8720EB1EAFC}" srcOrd="0" destOrd="4" presId="urn:microsoft.com/office/officeart/2005/8/layout/vList5"/>
    <dgm:cxn modelId="{565CAF50-F1A4-4361-86F2-C97E84D91D03}" srcId="{F16822DE-A25E-4777-A28C-5B17B6ECA40D}" destId="{31202BE2-F43B-4E27-8AEC-D527709CFBF2}" srcOrd="0" destOrd="0" parTransId="{A6E6BED4-B7B5-448C-95BF-5C0C98289C4F}" sibTransId="{D74B30F7-D7CB-4D8F-A4D0-6EECF8099DD0}"/>
    <dgm:cxn modelId="{961EC2E1-7423-496E-A8F8-FDB53605D002}" type="presOf" srcId="{4E38D4ED-4EBD-4E79-B4E9-0D0DE8CBFCD7}" destId="{585D246B-CD43-47CB-B5AA-63DF574F0C97}" srcOrd="0" destOrd="4" presId="urn:microsoft.com/office/officeart/2005/8/layout/vList5"/>
    <dgm:cxn modelId="{B7A4775D-AD87-4917-80B9-1A405ED51826}" type="presOf" srcId="{6E9BAFAA-C036-4754-9232-519FCBAECE5F}" destId="{92B6B765-4774-46B9-8D65-5D61024AA9E2}" srcOrd="0" destOrd="0" presId="urn:microsoft.com/office/officeart/2005/8/layout/vList5"/>
    <dgm:cxn modelId="{84F54A7C-6976-47E6-91AC-EDE58A14C234}" type="presOf" srcId="{E47391F4-AE31-46F1-9049-1359A6692DE6}" destId="{9E0F82B9-4268-4A91-866E-A8720EB1EAFC}" srcOrd="0" destOrd="9" presId="urn:microsoft.com/office/officeart/2005/8/layout/vList5"/>
    <dgm:cxn modelId="{E773C165-7F18-49A0-99AC-C9EB8BA45E83}" srcId="{AC07B20E-9D81-4E2E-B04A-8B5AEF9B593C}" destId="{C8E0BA2C-D69C-4747-B05D-E535AD5E5D7C}" srcOrd="1" destOrd="0" parTransId="{F2EB2AED-7632-4DF3-BE55-05F757C23F9A}" sibTransId="{34AA8208-3443-4A29-B066-FD79ED3191EB}"/>
    <dgm:cxn modelId="{A4807EA0-1EC8-4311-854E-5C80B6FF6116}" type="presOf" srcId="{3E7E530F-3C54-4941-A4D5-D5AD96AA7036}" destId="{585D246B-CD43-47CB-B5AA-63DF574F0C97}" srcOrd="0" destOrd="3" presId="urn:microsoft.com/office/officeart/2005/8/layout/vList5"/>
    <dgm:cxn modelId="{399AD9E7-FDE4-494C-82AD-B5075FA0642B}" srcId="{A1CCEE84-0B7C-4F31-B832-113967A7B744}" destId="{F16822DE-A25E-4777-A28C-5B17B6ECA40D}" srcOrd="1" destOrd="0" parTransId="{1810BB19-8880-4868-9AC1-BAA81110EF05}" sibTransId="{8DA7D824-850C-4713-BFA7-A15E092D0802}"/>
    <dgm:cxn modelId="{26187BDF-3EAD-4A14-8B12-A7A31CEAE2F1}" type="presOf" srcId="{1F99C216-19ED-4413-8D97-EB289201B1A7}" destId="{C2704DB7-713A-43AB-98F4-F9BD01C49C9C}" srcOrd="0" destOrd="2" presId="urn:microsoft.com/office/officeart/2005/8/layout/vList5"/>
    <dgm:cxn modelId="{8451A370-D0FD-40EF-BC40-34AECD5CE1B2}" type="presOf" srcId="{C8E0BA2C-D69C-4747-B05D-E535AD5E5D7C}" destId="{585D246B-CD43-47CB-B5AA-63DF574F0C97}" srcOrd="0" destOrd="1" presId="urn:microsoft.com/office/officeart/2005/8/layout/vList5"/>
    <dgm:cxn modelId="{5F844596-F6C8-4BA0-93D6-AA3E46AD9ACD}" type="presOf" srcId="{60B817B8-4DBF-45A6-A165-F1924648E8DB}" destId="{585D246B-CD43-47CB-B5AA-63DF574F0C97}" srcOrd="0" destOrd="2" presId="urn:microsoft.com/office/officeart/2005/8/layout/vList5"/>
    <dgm:cxn modelId="{E581BCDB-B355-48C1-8A42-944C33153843}" type="presOf" srcId="{9B685C19-A4AA-452C-A41C-C7D4CF20B0C8}" destId="{C2704DB7-713A-43AB-98F4-F9BD01C49C9C}" srcOrd="0" destOrd="4" presId="urn:microsoft.com/office/officeart/2005/8/layout/vList5"/>
    <dgm:cxn modelId="{ADBA464B-D581-47F4-88F8-674272CF324D}" srcId="{6E9BAFAA-C036-4754-9232-519FCBAECE5F}" destId="{2EC69584-7DC6-44AE-AD02-5AC65068B7EE}" srcOrd="4" destOrd="0" parTransId="{31899D13-8D43-4D54-80D5-20190B1A1DE0}" sibTransId="{8C62CA3E-360A-47C4-8AD3-AD748FCA4AB5}"/>
    <dgm:cxn modelId="{27E8D663-10D5-43C3-9C83-7DDBCD636F4D}" type="presOf" srcId="{0AB34F24-C44C-464C-91E6-B80C4612EC41}" destId="{9E0F82B9-4268-4A91-866E-A8720EB1EAFC}" srcOrd="0" destOrd="5" presId="urn:microsoft.com/office/officeart/2005/8/layout/vList5"/>
    <dgm:cxn modelId="{5F5F913D-A789-43C8-BCB8-3F284409A393}" srcId="{6E9BAFAA-C036-4754-9232-519FCBAECE5F}" destId="{CCE4CF93-AB8D-44EE-AAA2-4F1BB23E2E95}" srcOrd="7" destOrd="0" parTransId="{81138D93-D35A-484D-A703-4FF089B1AE8A}" sibTransId="{23C567C1-979E-481C-AAFA-2408983117B2}"/>
    <dgm:cxn modelId="{C14CB0FC-909A-4839-B687-EA7917B1C9D3}" type="presOf" srcId="{8D382BFC-7447-4DC2-A9C3-9ECE5DCE414C}" destId="{9E0F82B9-4268-4A91-866E-A8720EB1EAFC}" srcOrd="0" destOrd="2" presId="urn:microsoft.com/office/officeart/2005/8/layout/vList5"/>
    <dgm:cxn modelId="{415B581C-C471-4AA9-8203-02AE77D82BCA}" type="presOf" srcId="{5227EED9-742A-4B10-ABCB-754CD30E8AC3}" destId="{9E0F82B9-4268-4A91-866E-A8720EB1EAFC}" srcOrd="0" destOrd="0" presId="urn:microsoft.com/office/officeart/2005/8/layout/vList5"/>
    <dgm:cxn modelId="{A1CE7CBD-9F47-4A5D-84C5-8FE8BF019CAB}" srcId="{A1CCEE84-0B7C-4F31-B832-113967A7B744}" destId="{AC07B20E-9D81-4E2E-B04A-8B5AEF9B593C}" srcOrd="0" destOrd="0" parTransId="{8E32152F-23AB-42E2-9F07-0C5D01022B88}" sibTransId="{7DA31118-6DE8-4E9A-81A7-BE06B08BCCFE}"/>
    <dgm:cxn modelId="{E9848680-722C-4B83-A6A0-8A0F561229FC}" srcId="{F16822DE-A25E-4777-A28C-5B17B6ECA40D}" destId="{9B685C19-A4AA-452C-A41C-C7D4CF20B0C8}" srcOrd="4" destOrd="0" parTransId="{8BE8978F-BA6D-41CE-94B9-1A9F3374FC32}" sibTransId="{8A6F837F-6296-4970-8A33-E17B268FABDE}"/>
    <dgm:cxn modelId="{61A83A9D-45B9-401E-8AF7-6B21D001E160}" srcId="{F16822DE-A25E-4777-A28C-5B17B6ECA40D}" destId="{1F99C216-19ED-4413-8D97-EB289201B1A7}" srcOrd="2" destOrd="0" parTransId="{7B1D8A63-8A89-465B-88EC-08DF8B012798}" sibTransId="{5452A5D3-9AFF-417C-8F6A-CB38EA996BDF}"/>
    <dgm:cxn modelId="{C4ADFC14-7C3F-4EAA-9479-A3C182278AEF}" type="presOf" srcId="{7C9AC150-63A2-447E-9B08-DBA631E995A6}" destId="{585D246B-CD43-47CB-B5AA-63DF574F0C97}" srcOrd="0" destOrd="6" presId="urn:microsoft.com/office/officeart/2005/8/layout/vList5"/>
    <dgm:cxn modelId="{C95682F7-7382-4813-BE2B-AEABB5BAFD19}" srcId="{F16822DE-A25E-4777-A28C-5B17B6ECA40D}" destId="{7105449D-84D5-42E8-834E-9FE6AF2954D7}" srcOrd="1" destOrd="0" parTransId="{70A7A4B9-BA27-4703-B668-927EBD84E184}" sibTransId="{67F68EF5-8797-450F-92C5-9A31B2F706A1}"/>
    <dgm:cxn modelId="{09540F2A-E250-43B2-9C1D-2B7F16AA57DB}" type="presOf" srcId="{67676613-58E2-482A-87B5-4F76790F4B95}" destId="{585D246B-CD43-47CB-B5AA-63DF574F0C97}" srcOrd="0" destOrd="7" presId="urn:microsoft.com/office/officeart/2005/8/layout/vList5"/>
    <dgm:cxn modelId="{7A938B4B-686E-4CC8-B3FE-331A7115A9BC}" type="presOf" srcId="{31202BE2-F43B-4E27-8AEC-D527709CFBF2}" destId="{C2704DB7-713A-43AB-98F4-F9BD01C49C9C}" srcOrd="0" destOrd="0" presId="urn:microsoft.com/office/officeart/2005/8/layout/vList5"/>
    <dgm:cxn modelId="{85335649-F52A-4B4B-926E-D62126A5361D}" srcId="{6E9BAFAA-C036-4754-9232-519FCBAECE5F}" destId="{8D382BFC-7447-4DC2-A9C3-9ECE5DCE414C}" srcOrd="2" destOrd="0" parTransId="{DB70C89F-4BA7-4160-816F-57AA1EB6FB60}" sibTransId="{7E9C0663-187C-49A2-A6FA-CDA6C2D878B7}"/>
    <dgm:cxn modelId="{01AB71DC-0EA3-4E75-8CF4-7DAE6FEF698A}" srcId="{AC07B20E-9D81-4E2E-B04A-8B5AEF9B593C}" destId="{3E7E530F-3C54-4941-A4D5-D5AD96AA7036}" srcOrd="3" destOrd="0" parTransId="{12DB386C-65EC-4B29-9EAC-31299461E712}" sibTransId="{841532AE-3F05-4F69-8736-471F02937D7F}"/>
    <dgm:cxn modelId="{F1C9F0CF-3100-4FB7-BEE9-171D853A89AF}" srcId="{6E9BAFAA-C036-4754-9232-519FCBAECE5F}" destId="{D2ABE7E4-975E-4221-B070-9090E6D67041}" srcOrd="1" destOrd="0" parTransId="{020DEDF7-0F33-46C6-8DFF-0D2900435FA3}" sibTransId="{83B8154C-5360-40F4-A9C7-97734D706566}"/>
    <dgm:cxn modelId="{03E963AD-D40F-4ABB-B78F-9C70AFCF35E8}" srcId="{6E9BAFAA-C036-4754-9232-519FCBAECE5F}" destId="{B13901C4-0E92-421C-BF84-62F75D3FD2F3}" srcOrd="8" destOrd="0" parTransId="{5C8F33C4-3276-4B49-9A7C-F6E2C6A86214}" sibTransId="{2A206407-998D-468F-866F-1583EEFF39EA}"/>
    <dgm:cxn modelId="{1FCFE1F5-12D7-450A-9D37-6888EEF66F15}" type="presOf" srcId="{E6709137-CD3B-4D72-B8A6-95A0017DBF61}" destId="{585D246B-CD43-47CB-B5AA-63DF574F0C97}" srcOrd="0" destOrd="5" presId="urn:microsoft.com/office/officeart/2005/8/layout/vList5"/>
    <dgm:cxn modelId="{7FAEB076-8E4F-4C1C-BD61-C48AE194EAFE}" srcId="{6E9BAFAA-C036-4754-9232-519FCBAECE5F}" destId="{0AB34F24-C44C-464C-91E6-B80C4612EC41}" srcOrd="5" destOrd="0" parTransId="{0013FDB2-DC9D-4F3D-91E2-10FF70C5E08E}" sibTransId="{211CE2DB-0933-48C7-8909-D840048AEF32}"/>
    <dgm:cxn modelId="{C4391671-19B0-43D7-A933-06276D60A5CF}" srcId="{AC07B20E-9D81-4E2E-B04A-8B5AEF9B593C}" destId="{3AB86A24-42A8-471F-9530-9C6FEA0E1C45}" srcOrd="0" destOrd="0" parTransId="{28F63F42-36ED-4EA4-8DD0-280D8918E3BB}" sibTransId="{9F7C7C3A-E637-4294-AA67-B22F6EEEF62B}"/>
    <dgm:cxn modelId="{ADCA0057-07F5-4C02-997B-3F94010CBF08}" type="presParOf" srcId="{890D5E1D-36C4-4D58-9642-75BCD559A33F}" destId="{28CC42F7-A985-4B3E-BA8B-343136BF8B72}" srcOrd="0" destOrd="0" presId="urn:microsoft.com/office/officeart/2005/8/layout/vList5"/>
    <dgm:cxn modelId="{6DF3A2C1-AB41-4E14-9BBB-A37E3A33C342}" type="presParOf" srcId="{28CC42F7-A985-4B3E-BA8B-343136BF8B72}" destId="{537FFCD0-9EB6-41E1-8DBF-E39FDB64BF0F}" srcOrd="0" destOrd="0" presId="urn:microsoft.com/office/officeart/2005/8/layout/vList5"/>
    <dgm:cxn modelId="{FE90F37B-3057-431C-98D7-ACDB485D8E16}" type="presParOf" srcId="{28CC42F7-A985-4B3E-BA8B-343136BF8B72}" destId="{585D246B-CD43-47CB-B5AA-63DF574F0C97}" srcOrd="1" destOrd="0" presId="urn:microsoft.com/office/officeart/2005/8/layout/vList5"/>
    <dgm:cxn modelId="{96E9CB1C-A37D-40A1-ABEC-43F781B039DA}" type="presParOf" srcId="{890D5E1D-36C4-4D58-9642-75BCD559A33F}" destId="{C481FD4D-0236-47B1-A389-CE91F235AD14}" srcOrd="1" destOrd="0" presId="urn:microsoft.com/office/officeart/2005/8/layout/vList5"/>
    <dgm:cxn modelId="{87B500FB-6DE3-4C65-9C3A-08B0EDB2878A}" type="presParOf" srcId="{890D5E1D-36C4-4D58-9642-75BCD559A33F}" destId="{EC986748-4FFE-463A-B705-A3EB8372C607}" srcOrd="2" destOrd="0" presId="urn:microsoft.com/office/officeart/2005/8/layout/vList5"/>
    <dgm:cxn modelId="{8DC6D563-518D-454E-85E8-600A08CF82F8}" type="presParOf" srcId="{EC986748-4FFE-463A-B705-A3EB8372C607}" destId="{6BCFD842-180B-4704-B898-38DCEFACA58F}" srcOrd="0" destOrd="0" presId="urn:microsoft.com/office/officeart/2005/8/layout/vList5"/>
    <dgm:cxn modelId="{06B0DDCA-949B-4B73-A26F-52DE34A13348}" type="presParOf" srcId="{EC986748-4FFE-463A-B705-A3EB8372C607}" destId="{C2704DB7-713A-43AB-98F4-F9BD01C49C9C}" srcOrd="1" destOrd="0" presId="urn:microsoft.com/office/officeart/2005/8/layout/vList5"/>
    <dgm:cxn modelId="{E6642074-D2D0-49E9-9A6B-8EE428D6E876}" type="presParOf" srcId="{890D5E1D-36C4-4D58-9642-75BCD559A33F}" destId="{E73BF122-186C-4C68-8AF2-3CF391638318}" srcOrd="3" destOrd="0" presId="urn:microsoft.com/office/officeart/2005/8/layout/vList5"/>
    <dgm:cxn modelId="{C68635E1-A16B-419F-AC95-E0B1C76F5B73}" type="presParOf" srcId="{890D5E1D-36C4-4D58-9642-75BCD559A33F}" destId="{9BB5C611-B9E6-4785-BE90-2FB4DA9864E2}" srcOrd="4" destOrd="0" presId="urn:microsoft.com/office/officeart/2005/8/layout/vList5"/>
    <dgm:cxn modelId="{4B950288-2790-40A2-9A21-6CD73641D5B1}" type="presParOf" srcId="{9BB5C611-B9E6-4785-BE90-2FB4DA9864E2}" destId="{92B6B765-4774-46B9-8D65-5D61024AA9E2}" srcOrd="0" destOrd="0" presId="urn:microsoft.com/office/officeart/2005/8/layout/vList5"/>
    <dgm:cxn modelId="{A7CE9BDD-C380-47A5-9346-94E335CB59B7}" type="presParOf" srcId="{9BB5C611-B9E6-4785-BE90-2FB4DA9864E2}" destId="{9E0F82B9-4268-4A91-866E-A8720EB1EA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B62EC4-A3CC-4F4D-B398-8948A38FF95A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9DA0A902-CF7C-48CC-AF36-39A0E345C0C2}">
      <dgm:prSet phldrT="[Текст]" custT="1"/>
      <dgm:spPr/>
      <dgm:t>
        <a:bodyPr/>
        <a:lstStyle/>
        <a:p>
          <a:r>
            <a:rPr lang="ru-RU" sz="2000" b="1" smtClean="0">
              <a:solidFill>
                <a:srgbClr val="002060"/>
              </a:solidFill>
              <a:latin typeface="Arial Narrow" pitchFamily="34" charset="0"/>
            </a:rPr>
            <a:t>Формативное оценивание рефлексивного отчета </a:t>
          </a:r>
          <a:endParaRPr lang="ru-RU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5FFC2BA7-0961-413D-A2CE-F53314288B5F}" type="parTrans" cxnId="{05FF6B66-EBA4-4FDC-ADF7-9B5C92B7EBC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1C803245-78C0-46F4-8754-6B759714E3F6}" type="sibTrans" cxnId="{05FF6B66-EBA4-4FDC-ADF7-9B5C92B7EBCC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A9520967-B45D-49B6-84A1-591E13CCCB54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itchFamily="34" charset="0"/>
            </a:rPr>
            <a:t>Детальное ознакомление с отчетом</a:t>
          </a: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E28EF035-3ED8-4930-8F25-59717AA0AB13}" type="parTrans" cxnId="{8213F5D7-6255-43E0-AB2A-D15589A1DFB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2D75A18-5657-4F72-BCB8-D86ADED6AE4A}" type="sibTrans" cxnId="{8213F5D7-6255-43E0-AB2A-D15589A1DFBB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367484C-74C2-49BB-BCEC-CBAB64B7EFB7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itchFamily="34" charset="0"/>
            </a:rPr>
            <a:t>Определение соответствия требованиям отчета</a:t>
          </a: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AF5A3325-1E9F-4FA7-BD96-E7CBDDF31E87}" type="parTrans" cxnId="{941BE19D-4A7A-4405-AB81-62E09218950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B495947-E9C9-4B3B-AB0D-F77C4BE3E920}" type="sibTrans" cxnId="{941BE19D-4A7A-4405-AB81-62E09218950E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2B4AD171-348E-4464-A847-ED4F7B15E88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Arial Narrow" pitchFamily="34" charset="0"/>
            </a:rPr>
            <a:t>Определение доказательств рефлексии по каждому из разделов </a:t>
          </a:r>
          <a:endParaRPr lang="ru-RU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DDF225DC-4FBE-4666-B2D2-1E72930B488E}" type="parTrans" cxnId="{5D1CF365-9D75-4947-BD4B-A90A283731D8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8206F151-21B6-4741-A472-5D2A7B8C56D5}" type="sibTrans" cxnId="{5D1CF365-9D75-4947-BD4B-A90A283731D8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C396441-09B9-4262-B99C-6494C48761AC}">
      <dgm:prSet phldrT="[Текст]" custT="1"/>
      <dgm:spPr/>
      <dgm:t>
        <a:bodyPr/>
        <a:lstStyle/>
        <a:p>
          <a:endParaRPr lang="ru-RU" sz="2000" b="1" dirty="0">
            <a:solidFill>
              <a:srgbClr val="002060"/>
            </a:solidFill>
          </a:endParaRPr>
        </a:p>
      </dgm:t>
    </dgm:pt>
    <dgm:pt modelId="{251F8861-6A9A-4491-8A66-99E30FE3AC38}" type="parTrans" cxnId="{93B1C8CC-F9BC-4F8C-96C8-96CAD4CB7B4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72ADF3DB-0268-4B45-8243-56B259E8327C}" type="sibTrans" cxnId="{93B1C8CC-F9BC-4F8C-96C8-96CAD4CB7B4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EF1D0ECF-8064-47B5-9252-23C47C8B2234}">
      <dgm:prSet phldrT="[Текст]" custT="1"/>
      <dgm:spPr/>
      <dgm:t>
        <a:bodyPr/>
        <a:lstStyle/>
        <a:p>
          <a:r>
            <a:rPr lang="kk-KZ" sz="2000" b="0" smtClean="0">
              <a:solidFill>
                <a:srgbClr val="002060"/>
              </a:solidFill>
              <a:latin typeface="Arial Narrow" pitchFamily="34" charset="0"/>
            </a:rPr>
            <a:t>Рекомендации</a:t>
          </a:r>
          <a:endParaRPr lang="ru-RU" sz="2000" b="0" dirty="0">
            <a:solidFill>
              <a:srgbClr val="002060"/>
            </a:solidFill>
            <a:latin typeface="Arial Narrow" pitchFamily="34" charset="0"/>
          </a:endParaRPr>
        </a:p>
      </dgm:t>
    </dgm:pt>
    <dgm:pt modelId="{C84FB203-E4D3-47A4-9E37-4DFAFB7726E3}" type="parTrans" cxnId="{7D77C238-5364-40D7-AFB7-D4D8BC4B468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BE78B47-A39A-4350-A4E5-7664F4E39E87}" type="sibTrans" cxnId="{7D77C238-5364-40D7-AFB7-D4D8BC4B4683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5252BCBD-2D57-4DA4-AF04-B112A5DE7D2A}">
      <dgm:prSet phldrT="[Текст]" custT="1"/>
      <dgm:spPr/>
      <dgm:t>
        <a:bodyPr/>
        <a:lstStyle/>
        <a:p>
          <a:r>
            <a:rPr lang="kk-KZ" sz="2000" b="1" dirty="0" smtClean="0">
              <a:solidFill>
                <a:srgbClr val="002060"/>
              </a:solidFill>
              <a:latin typeface="Arial Narrow" pitchFamily="34" charset="0"/>
            </a:rPr>
            <a:t> О</a:t>
          </a:r>
          <a:r>
            <a:rPr lang="ru-RU" sz="2000" b="1" dirty="0" err="1" smtClean="0">
              <a:solidFill>
                <a:srgbClr val="002060"/>
              </a:solidFill>
              <a:latin typeface="Arial Narrow" pitchFamily="34" charset="0"/>
            </a:rPr>
            <a:t>пределение</a:t>
          </a:r>
          <a:r>
            <a:rPr lang="ru-RU" sz="2000" b="1" dirty="0" smtClean="0">
              <a:solidFill>
                <a:srgbClr val="002060"/>
              </a:solidFill>
              <a:latin typeface="Arial Narrow" pitchFamily="34" charset="0"/>
            </a:rPr>
            <a:t> влияния результатов Исследования урока на развитие собственной практики и практики коллег</a:t>
          </a:r>
          <a:endParaRPr lang="ru-RU" sz="2000" b="1" dirty="0">
            <a:solidFill>
              <a:srgbClr val="002060"/>
            </a:solidFill>
            <a:latin typeface="Arial Narrow" pitchFamily="34" charset="0"/>
          </a:endParaRPr>
        </a:p>
      </dgm:t>
    </dgm:pt>
    <dgm:pt modelId="{1C87711D-9B0B-4C6E-B6FB-9E6905D7B38F}" type="parTrans" cxnId="{D11DAFA7-128D-4EE2-9C1B-3EA53A49371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9981F3CF-D663-4510-8B3B-273DEF83637D}" type="sibTrans" cxnId="{D11DAFA7-128D-4EE2-9C1B-3EA53A49371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F8F18A8B-1B6D-40D4-9E5C-85E482DB7FC0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Arial Narrow" pitchFamily="34" charset="0"/>
            </a:rPr>
            <a:t>формулировать  выводы об эффективности планирования исследования урока</a:t>
          </a: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4BA491CD-EC86-4C0B-9025-DD78FA7CD3EB}" type="parTrans" cxnId="{3F782990-E846-49CE-A7C4-F0D484E0F7C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3D456F0-9579-412F-98DB-F20B9BD76BD0}" type="sibTrans" cxnId="{3F782990-E846-49CE-A7C4-F0D484E0F7C6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CB4426D4-B21D-4309-82B8-3F86D1E2BAC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</a:rPr>
            <a:t> </a:t>
          </a:r>
          <a:r>
            <a:rPr lang="ru-RU" sz="2000" dirty="0" smtClean="0">
              <a:solidFill>
                <a:srgbClr val="002060"/>
              </a:solidFill>
              <a:latin typeface="Arial Narrow" pitchFamily="34" charset="0"/>
            </a:rPr>
            <a:t>планировать конкретные изменения на основе исследования урока</a:t>
          </a:r>
          <a:endParaRPr lang="ru-RU" sz="2000" dirty="0">
            <a:solidFill>
              <a:srgbClr val="002060"/>
            </a:solidFill>
            <a:latin typeface="Arial Narrow" pitchFamily="34" charset="0"/>
          </a:endParaRPr>
        </a:p>
      </dgm:t>
    </dgm:pt>
    <dgm:pt modelId="{6312C863-584A-42F8-BD14-ED188B936D82}" type="parTrans" cxnId="{C6A8B08A-E1A5-4D66-B64A-ED9DE963F8E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43513414-7765-4613-8F67-6B9390C8C938}" type="sibTrans" cxnId="{C6A8B08A-E1A5-4D66-B64A-ED9DE963F8EF}">
      <dgm:prSet/>
      <dgm:spPr/>
      <dgm:t>
        <a:bodyPr/>
        <a:lstStyle/>
        <a:p>
          <a:endParaRPr lang="ru-RU" sz="2000">
            <a:solidFill>
              <a:srgbClr val="002060"/>
            </a:solidFill>
          </a:endParaRPr>
        </a:p>
      </dgm:t>
    </dgm:pt>
    <dgm:pt modelId="{D97C9991-DFE0-4AD7-B513-BE376FEF8264}" type="pres">
      <dgm:prSet presAssocID="{9BB62EC4-A3CC-4F4D-B398-8948A38FF9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5B7B93-1458-49A0-BAA0-B8A8D09FF828}" type="pres">
      <dgm:prSet presAssocID="{5252BCBD-2D57-4DA4-AF04-B112A5DE7D2A}" presName="boxAndChildren" presStyleCnt="0"/>
      <dgm:spPr/>
      <dgm:t>
        <a:bodyPr/>
        <a:lstStyle/>
        <a:p>
          <a:endParaRPr lang="ru-RU"/>
        </a:p>
      </dgm:t>
    </dgm:pt>
    <dgm:pt modelId="{6CC60FF4-2342-4912-B2F5-BEADC35842B7}" type="pres">
      <dgm:prSet presAssocID="{5252BCBD-2D57-4DA4-AF04-B112A5DE7D2A}" presName="parentTextBox" presStyleLbl="node1" presStyleIdx="0" presStyleCnt="3"/>
      <dgm:spPr/>
      <dgm:t>
        <a:bodyPr/>
        <a:lstStyle/>
        <a:p>
          <a:endParaRPr lang="ru-RU"/>
        </a:p>
      </dgm:t>
    </dgm:pt>
    <dgm:pt modelId="{70E927FD-ED01-4795-BD92-17F4173402E8}" type="pres">
      <dgm:prSet presAssocID="{5252BCBD-2D57-4DA4-AF04-B112A5DE7D2A}" presName="entireBox" presStyleLbl="node1" presStyleIdx="0" presStyleCnt="3" custScaleY="72022"/>
      <dgm:spPr/>
      <dgm:t>
        <a:bodyPr/>
        <a:lstStyle/>
        <a:p>
          <a:endParaRPr lang="ru-RU"/>
        </a:p>
      </dgm:t>
    </dgm:pt>
    <dgm:pt modelId="{1CA7A876-7A52-48C3-94F3-5D611D39DFC9}" type="pres">
      <dgm:prSet presAssocID="{5252BCBD-2D57-4DA4-AF04-B112A5DE7D2A}" presName="descendantBox" presStyleCnt="0"/>
      <dgm:spPr/>
      <dgm:t>
        <a:bodyPr/>
        <a:lstStyle/>
        <a:p>
          <a:endParaRPr lang="ru-RU"/>
        </a:p>
      </dgm:t>
    </dgm:pt>
    <dgm:pt modelId="{9E974F8F-A177-41EC-BAA8-EC35E8FBF9BC}" type="pres">
      <dgm:prSet presAssocID="{F8F18A8B-1B6D-40D4-9E5C-85E482DB7FC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F625A-D05D-4758-A3C3-2BD6A005DE59}" type="pres">
      <dgm:prSet presAssocID="{CB4426D4-B21D-4309-82B8-3F86D1E2BAC5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9734A-B2A2-4A5C-8B65-490B6F085800}" type="pres">
      <dgm:prSet presAssocID="{8206F151-21B6-4741-A472-5D2A7B8C56D5}" presName="sp" presStyleCnt="0"/>
      <dgm:spPr/>
      <dgm:t>
        <a:bodyPr/>
        <a:lstStyle/>
        <a:p>
          <a:endParaRPr lang="ru-RU"/>
        </a:p>
      </dgm:t>
    </dgm:pt>
    <dgm:pt modelId="{286F8A72-E282-49E3-B6C4-A7D3A4583F49}" type="pres">
      <dgm:prSet presAssocID="{2B4AD171-348E-4464-A847-ED4F7B15E885}" presName="arrowAndChildren" presStyleCnt="0"/>
      <dgm:spPr/>
      <dgm:t>
        <a:bodyPr/>
        <a:lstStyle/>
        <a:p>
          <a:endParaRPr lang="ru-RU"/>
        </a:p>
      </dgm:t>
    </dgm:pt>
    <dgm:pt modelId="{03479BB7-5421-49B9-AC4B-A839A6F5644C}" type="pres">
      <dgm:prSet presAssocID="{2B4AD171-348E-4464-A847-ED4F7B15E88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67D9609-B25D-4D80-BC89-0E3F7A8C3753}" type="pres">
      <dgm:prSet presAssocID="{2B4AD171-348E-4464-A847-ED4F7B15E885}" presName="arrow" presStyleLbl="node1" presStyleIdx="1" presStyleCnt="3" custScaleY="77990"/>
      <dgm:spPr/>
      <dgm:t>
        <a:bodyPr/>
        <a:lstStyle/>
        <a:p>
          <a:endParaRPr lang="ru-RU"/>
        </a:p>
      </dgm:t>
    </dgm:pt>
    <dgm:pt modelId="{CD28B1B0-9EA6-4E1D-8423-F75761ED4B12}" type="pres">
      <dgm:prSet presAssocID="{2B4AD171-348E-4464-A847-ED4F7B15E885}" presName="descendantArrow" presStyleCnt="0"/>
      <dgm:spPr/>
      <dgm:t>
        <a:bodyPr/>
        <a:lstStyle/>
        <a:p>
          <a:endParaRPr lang="ru-RU"/>
        </a:p>
      </dgm:t>
    </dgm:pt>
    <dgm:pt modelId="{EF9ACF4C-7092-41B2-9D78-69CDA07C9930}" type="pres">
      <dgm:prSet presAssocID="{DC396441-09B9-4262-B99C-6494C48761AC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65BE9-63AC-4F37-96BE-3907EAC2C449}" type="pres">
      <dgm:prSet presAssocID="{EF1D0ECF-8064-47B5-9252-23C47C8B2234}" presName="childTextArrow" presStyleLbl="fgAccFollowNode1" presStyleIdx="3" presStyleCnt="6" custScaleX="2000000" custLinFactNeighborX="-66165" custLinFactNeighborY="-58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9C0716-FC27-4559-B318-2579241D9A7E}" type="pres">
      <dgm:prSet presAssocID="{1C803245-78C0-46F4-8754-6B759714E3F6}" presName="sp" presStyleCnt="0"/>
      <dgm:spPr/>
      <dgm:t>
        <a:bodyPr/>
        <a:lstStyle/>
        <a:p>
          <a:endParaRPr lang="ru-RU"/>
        </a:p>
      </dgm:t>
    </dgm:pt>
    <dgm:pt modelId="{A2F2D923-A9ED-4B55-8DE2-A4D467642AB0}" type="pres">
      <dgm:prSet presAssocID="{9DA0A902-CF7C-48CC-AF36-39A0E345C0C2}" presName="arrowAndChildren" presStyleCnt="0"/>
      <dgm:spPr/>
      <dgm:t>
        <a:bodyPr/>
        <a:lstStyle/>
        <a:p>
          <a:endParaRPr lang="ru-RU"/>
        </a:p>
      </dgm:t>
    </dgm:pt>
    <dgm:pt modelId="{C650D76B-0A71-44BD-B4C3-7C865271E467}" type="pres">
      <dgm:prSet presAssocID="{9DA0A902-CF7C-48CC-AF36-39A0E345C0C2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B67A0437-F501-48B3-8899-CA8BE3446BF0}" type="pres">
      <dgm:prSet presAssocID="{9DA0A902-CF7C-48CC-AF36-39A0E345C0C2}" presName="arrow" presStyleLbl="node1" presStyleIdx="2" presStyleCnt="3" custScaleY="78480"/>
      <dgm:spPr/>
      <dgm:t>
        <a:bodyPr/>
        <a:lstStyle/>
        <a:p>
          <a:endParaRPr lang="ru-RU"/>
        </a:p>
      </dgm:t>
    </dgm:pt>
    <dgm:pt modelId="{05975F53-314C-4776-A1D7-FB8A69099088}" type="pres">
      <dgm:prSet presAssocID="{9DA0A902-CF7C-48CC-AF36-39A0E345C0C2}" presName="descendantArrow" presStyleCnt="0"/>
      <dgm:spPr/>
      <dgm:t>
        <a:bodyPr/>
        <a:lstStyle/>
        <a:p>
          <a:endParaRPr lang="ru-RU"/>
        </a:p>
      </dgm:t>
    </dgm:pt>
    <dgm:pt modelId="{66AD80D9-AAD9-4F6A-9082-1741CBD92150}" type="pres">
      <dgm:prSet presAssocID="{A9520967-B45D-49B6-84A1-591E13CCCB54}" presName="childTextArrow" presStyleLbl="fgAccFollowNode1" presStyleIdx="4" presStyleCnt="6" custScaleX="62897" custLinFactNeighborX="701" custLinFactNeighborY="-2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ABBF62-ECF5-4CEA-97A6-CE62DBE38F25}" type="pres">
      <dgm:prSet presAssocID="{F367484C-74C2-49BB-BCEC-CBAB64B7EFB7}" presName="childTextArrow" presStyleLbl="fgAccFollowNode1" presStyleIdx="5" presStyleCnt="6" custScaleX="77315" custLinFactNeighborX="1052" custLinFactNeighborY="-21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6AF6D8-64D4-4A71-B88E-50AC45F9A70F}" type="presOf" srcId="{CB4426D4-B21D-4309-82B8-3F86D1E2BAC5}" destId="{D24F625A-D05D-4758-A3C3-2BD6A005DE59}" srcOrd="0" destOrd="0" presId="urn:microsoft.com/office/officeart/2005/8/layout/process4"/>
    <dgm:cxn modelId="{05FF6B66-EBA4-4FDC-ADF7-9B5C92B7EBCC}" srcId="{9BB62EC4-A3CC-4F4D-B398-8948A38FF95A}" destId="{9DA0A902-CF7C-48CC-AF36-39A0E345C0C2}" srcOrd="0" destOrd="0" parTransId="{5FFC2BA7-0961-413D-A2CE-F53314288B5F}" sibTransId="{1C803245-78C0-46F4-8754-6B759714E3F6}"/>
    <dgm:cxn modelId="{1F0FB87E-66EA-4349-B99D-0581B6975C4D}" type="presOf" srcId="{2B4AD171-348E-4464-A847-ED4F7B15E885}" destId="{03479BB7-5421-49B9-AC4B-A839A6F5644C}" srcOrd="0" destOrd="0" presId="urn:microsoft.com/office/officeart/2005/8/layout/process4"/>
    <dgm:cxn modelId="{D11DAFA7-128D-4EE2-9C1B-3EA53A493716}" srcId="{9BB62EC4-A3CC-4F4D-B398-8948A38FF95A}" destId="{5252BCBD-2D57-4DA4-AF04-B112A5DE7D2A}" srcOrd="2" destOrd="0" parTransId="{1C87711D-9B0B-4C6E-B6FB-9E6905D7B38F}" sibTransId="{9981F3CF-D663-4510-8B3B-273DEF83637D}"/>
    <dgm:cxn modelId="{07C93A46-CBE2-46D8-A93A-5FC4E9DD2FA9}" type="presOf" srcId="{5252BCBD-2D57-4DA4-AF04-B112A5DE7D2A}" destId="{70E927FD-ED01-4795-BD92-17F4173402E8}" srcOrd="1" destOrd="0" presId="urn:microsoft.com/office/officeart/2005/8/layout/process4"/>
    <dgm:cxn modelId="{D8C5115B-63E5-4E82-8C34-2B7BFA549B1F}" type="presOf" srcId="{A9520967-B45D-49B6-84A1-591E13CCCB54}" destId="{66AD80D9-AAD9-4F6A-9082-1741CBD92150}" srcOrd="0" destOrd="0" presId="urn:microsoft.com/office/officeart/2005/8/layout/process4"/>
    <dgm:cxn modelId="{C6A8B08A-E1A5-4D66-B64A-ED9DE963F8EF}" srcId="{5252BCBD-2D57-4DA4-AF04-B112A5DE7D2A}" destId="{CB4426D4-B21D-4309-82B8-3F86D1E2BAC5}" srcOrd="1" destOrd="0" parTransId="{6312C863-584A-42F8-BD14-ED188B936D82}" sibTransId="{43513414-7765-4613-8F67-6B9390C8C938}"/>
    <dgm:cxn modelId="{3F782990-E846-49CE-A7C4-F0D484E0F7C6}" srcId="{5252BCBD-2D57-4DA4-AF04-B112A5DE7D2A}" destId="{F8F18A8B-1B6D-40D4-9E5C-85E482DB7FC0}" srcOrd="0" destOrd="0" parTransId="{4BA491CD-EC86-4C0B-9025-DD78FA7CD3EB}" sibTransId="{C3D456F0-9579-412F-98DB-F20B9BD76BD0}"/>
    <dgm:cxn modelId="{8213F5D7-6255-43E0-AB2A-D15589A1DFBB}" srcId="{9DA0A902-CF7C-48CC-AF36-39A0E345C0C2}" destId="{A9520967-B45D-49B6-84A1-591E13CCCB54}" srcOrd="0" destOrd="0" parTransId="{E28EF035-3ED8-4930-8F25-59717AA0AB13}" sibTransId="{D2D75A18-5657-4F72-BCB8-D86ADED6AE4A}"/>
    <dgm:cxn modelId="{41AE35CB-64C9-4AC2-8931-9136704304E8}" type="presOf" srcId="{9DA0A902-CF7C-48CC-AF36-39A0E345C0C2}" destId="{C650D76B-0A71-44BD-B4C3-7C865271E467}" srcOrd="0" destOrd="0" presId="urn:microsoft.com/office/officeart/2005/8/layout/process4"/>
    <dgm:cxn modelId="{7D77C238-5364-40D7-AFB7-D4D8BC4B4683}" srcId="{2B4AD171-348E-4464-A847-ED4F7B15E885}" destId="{EF1D0ECF-8064-47B5-9252-23C47C8B2234}" srcOrd="1" destOrd="0" parTransId="{C84FB203-E4D3-47A4-9E37-4DFAFB7726E3}" sibTransId="{5BE78B47-A39A-4350-A4E5-7664F4E39E87}"/>
    <dgm:cxn modelId="{941BE19D-4A7A-4405-AB81-62E09218950E}" srcId="{9DA0A902-CF7C-48CC-AF36-39A0E345C0C2}" destId="{F367484C-74C2-49BB-BCEC-CBAB64B7EFB7}" srcOrd="1" destOrd="0" parTransId="{AF5A3325-1E9F-4FA7-BD96-E7CBDDF31E87}" sibTransId="{9B495947-E9C9-4B3B-AB0D-F77C4BE3E920}"/>
    <dgm:cxn modelId="{11B05727-2A18-435C-BC27-40E520EFB343}" type="presOf" srcId="{F367484C-74C2-49BB-BCEC-CBAB64B7EFB7}" destId="{26ABBF62-ECF5-4CEA-97A6-CE62DBE38F25}" srcOrd="0" destOrd="0" presId="urn:microsoft.com/office/officeart/2005/8/layout/process4"/>
    <dgm:cxn modelId="{93B1C8CC-F9BC-4F8C-96C8-96CAD4CB7B46}" srcId="{2B4AD171-348E-4464-A847-ED4F7B15E885}" destId="{DC396441-09B9-4262-B99C-6494C48761AC}" srcOrd="0" destOrd="0" parTransId="{251F8861-6A9A-4491-8A66-99E30FE3AC38}" sibTransId="{72ADF3DB-0268-4B45-8243-56B259E8327C}"/>
    <dgm:cxn modelId="{B50D4B35-DFB0-4B95-BE4A-252E31F2F1F9}" type="presOf" srcId="{DC396441-09B9-4262-B99C-6494C48761AC}" destId="{EF9ACF4C-7092-41B2-9D78-69CDA07C9930}" srcOrd="0" destOrd="0" presId="urn:microsoft.com/office/officeart/2005/8/layout/process4"/>
    <dgm:cxn modelId="{E177E1F9-9009-4B43-BF92-62954757A857}" type="presOf" srcId="{2B4AD171-348E-4464-A847-ED4F7B15E885}" destId="{167D9609-B25D-4D80-BC89-0E3F7A8C3753}" srcOrd="1" destOrd="0" presId="urn:microsoft.com/office/officeart/2005/8/layout/process4"/>
    <dgm:cxn modelId="{34823D7D-C78D-4229-9464-ECC53A20D381}" type="presOf" srcId="{F8F18A8B-1B6D-40D4-9E5C-85E482DB7FC0}" destId="{9E974F8F-A177-41EC-BAA8-EC35E8FBF9BC}" srcOrd="0" destOrd="0" presId="urn:microsoft.com/office/officeart/2005/8/layout/process4"/>
    <dgm:cxn modelId="{5D1CF365-9D75-4947-BD4B-A90A283731D8}" srcId="{9BB62EC4-A3CC-4F4D-B398-8948A38FF95A}" destId="{2B4AD171-348E-4464-A847-ED4F7B15E885}" srcOrd="1" destOrd="0" parTransId="{DDF225DC-4FBE-4666-B2D2-1E72930B488E}" sibTransId="{8206F151-21B6-4741-A472-5D2A7B8C56D5}"/>
    <dgm:cxn modelId="{84051E6F-C033-44A1-85FB-2361880F19B0}" type="presOf" srcId="{9BB62EC4-A3CC-4F4D-B398-8948A38FF95A}" destId="{D97C9991-DFE0-4AD7-B513-BE376FEF8264}" srcOrd="0" destOrd="0" presId="urn:microsoft.com/office/officeart/2005/8/layout/process4"/>
    <dgm:cxn modelId="{CB25CCD2-85F3-4B72-922C-D523D3A584FD}" type="presOf" srcId="{9DA0A902-CF7C-48CC-AF36-39A0E345C0C2}" destId="{B67A0437-F501-48B3-8899-CA8BE3446BF0}" srcOrd="1" destOrd="0" presId="urn:microsoft.com/office/officeart/2005/8/layout/process4"/>
    <dgm:cxn modelId="{C1456FDC-BCB4-467C-BF01-EE3E4D8AE06B}" type="presOf" srcId="{5252BCBD-2D57-4DA4-AF04-B112A5DE7D2A}" destId="{6CC60FF4-2342-4912-B2F5-BEADC35842B7}" srcOrd="0" destOrd="0" presId="urn:microsoft.com/office/officeart/2005/8/layout/process4"/>
    <dgm:cxn modelId="{E1AC95FF-491E-47D4-BD65-E466EBDF7000}" type="presOf" srcId="{EF1D0ECF-8064-47B5-9252-23C47C8B2234}" destId="{8A665BE9-63AC-4F37-96BE-3907EAC2C449}" srcOrd="0" destOrd="0" presId="urn:microsoft.com/office/officeart/2005/8/layout/process4"/>
    <dgm:cxn modelId="{386BA8D3-9431-4985-A77C-3B9CCEA5E8B3}" type="presParOf" srcId="{D97C9991-DFE0-4AD7-B513-BE376FEF8264}" destId="{BA5B7B93-1458-49A0-BAA0-B8A8D09FF828}" srcOrd="0" destOrd="0" presId="urn:microsoft.com/office/officeart/2005/8/layout/process4"/>
    <dgm:cxn modelId="{1C05038D-DB96-4C3D-ABEB-E36F927E9252}" type="presParOf" srcId="{BA5B7B93-1458-49A0-BAA0-B8A8D09FF828}" destId="{6CC60FF4-2342-4912-B2F5-BEADC35842B7}" srcOrd="0" destOrd="0" presId="urn:microsoft.com/office/officeart/2005/8/layout/process4"/>
    <dgm:cxn modelId="{C5835514-0020-4785-9674-E8DC0B47D08A}" type="presParOf" srcId="{BA5B7B93-1458-49A0-BAA0-B8A8D09FF828}" destId="{70E927FD-ED01-4795-BD92-17F4173402E8}" srcOrd="1" destOrd="0" presId="urn:microsoft.com/office/officeart/2005/8/layout/process4"/>
    <dgm:cxn modelId="{77F9461C-72B8-41EB-AD46-52DBC59D8014}" type="presParOf" srcId="{BA5B7B93-1458-49A0-BAA0-B8A8D09FF828}" destId="{1CA7A876-7A52-48C3-94F3-5D611D39DFC9}" srcOrd="2" destOrd="0" presId="urn:microsoft.com/office/officeart/2005/8/layout/process4"/>
    <dgm:cxn modelId="{A7AD1534-DC20-4955-9E0F-04D7CA14EF5A}" type="presParOf" srcId="{1CA7A876-7A52-48C3-94F3-5D611D39DFC9}" destId="{9E974F8F-A177-41EC-BAA8-EC35E8FBF9BC}" srcOrd="0" destOrd="0" presId="urn:microsoft.com/office/officeart/2005/8/layout/process4"/>
    <dgm:cxn modelId="{313D2BFC-E8D9-457F-8DDC-1AA2762B7E11}" type="presParOf" srcId="{1CA7A876-7A52-48C3-94F3-5D611D39DFC9}" destId="{D24F625A-D05D-4758-A3C3-2BD6A005DE59}" srcOrd="1" destOrd="0" presId="urn:microsoft.com/office/officeart/2005/8/layout/process4"/>
    <dgm:cxn modelId="{CFCC4542-734E-46E8-A706-D659F1DB0165}" type="presParOf" srcId="{D97C9991-DFE0-4AD7-B513-BE376FEF8264}" destId="{43E9734A-B2A2-4A5C-8B65-490B6F085800}" srcOrd="1" destOrd="0" presId="urn:microsoft.com/office/officeart/2005/8/layout/process4"/>
    <dgm:cxn modelId="{FEE7E761-328B-4ECD-8F68-DCBB62FA5C8E}" type="presParOf" srcId="{D97C9991-DFE0-4AD7-B513-BE376FEF8264}" destId="{286F8A72-E282-49E3-B6C4-A7D3A4583F49}" srcOrd="2" destOrd="0" presId="urn:microsoft.com/office/officeart/2005/8/layout/process4"/>
    <dgm:cxn modelId="{259694AD-518C-479E-AC0B-CEDBC90C1DEE}" type="presParOf" srcId="{286F8A72-E282-49E3-B6C4-A7D3A4583F49}" destId="{03479BB7-5421-49B9-AC4B-A839A6F5644C}" srcOrd="0" destOrd="0" presId="urn:microsoft.com/office/officeart/2005/8/layout/process4"/>
    <dgm:cxn modelId="{AB5A5844-E464-4D96-A1AC-F89FEE20DCD4}" type="presParOf" srcId="{286F8A72-E282-49E3-B6C4-A7D3A4583F49}" destId="{167D9609-B25D-4D80-BC89-0E3F7A8C3753}" srcOrd="1" destOrd="0" presId="urn:microsoft.com/office/officeart/2005/8/layout/process4"/>
    <dgm:cxn modelId="{93F0EE65-BF48-4463-B7A6-D6B05675A645}" type="presParOf" srcId="{286F8A72-E282-49E3-B6C4-A7D3A4583F49}" destId="{CD28B1B0-9EA6-4E1D-8423-F75761ED4B12}" srcOrd="2" destOrd="0" presId="urn:microsoft.com/office/officeart/2005/8/layout/process4"/>
    <dgm:cxn modelId="{18D9B31F-021D-414A-885D-86FC1736B9EB}" type="presParOf" srcId="{CD28B1B0-9EA6-4E1D-8423-F75761ED4B12}" destId="{EF9ACF4C-7092-41B2-9D78-69CDA07C9930}" srcOrd="0" destOrd="0" presId="urn:microsoft.com/office/officeart/2005/8/layout/process4"/>
    <dgm:cxn modelId="{63793B83-5E95-41AA-ADFB-EAB582272802}" type="presParOf" srcId="{CD28B1B0-9EA6-4E1D-8423-F75761ED4B12}" destId="{8A665BE9-63AC-4F37-96BE-3907EAC2C449}" srcOrd="1" destOrd="0" presId="urn:microsoft.com/office/officeart/2005/8/layout/process4"/>
    <dgm:cxn modelId="{30B9CC46-E5C7-4496-A1A6-E708C57FD845}" type="presParOf" srcId="{D97C9991-DFE0-4AD7-B513-BE376FEF8264}" destId="{9F9C0716-FC27-4559-B318-2579241D9A7E}" srcOrd="3" destOrd="0" presId="urn:microsoft.com/office/officeart/2005/8/layout/process4"/>
    <dgm:cxn modelId="{665C8C84-6C0C-420D-B810-2C701AB7A5F3}" type="presParOf" srcId="{D97C9991-DFE0-4AD7-B513-BE376FEF8264}" destId="{A2F2D923-A9ED-4B55-8DE2-A4D467642AB0}" srcOrd="4" destOrd="0" presId="urn:microsoft.com/office/officeart/2005/8/layout/process4"/>
    <dgm:cxn modelId="{91BDEC94-F94D-4250-AF0D-B325F291405D}" type="presParOf" srcId="{A2F2D923-A9ED-4B55-8DE2-A4D467642AB0}" destId="{C650D76B-0A71-44BD-B4C3-7C865271E467}" srcOrd="0" destOrd="0" presId="urn:microsoft.com/office/officeart/2005/8/layout/process4"/>
    <dgm:cxn modelId="{CF0E4E84-2F36-4073-A46A-117A4A44FEB7}" type="presParOf" srcId="{A2F2D923-A9ED-4B55-8DE2-A4D467642AB0}" destId="{B67A0437-F501-48B3-8899-CA8BE3446BF0}" srcOrd="1" destOrd="0" presId="urn:microsoft.com/office/officeart/2005/8/layout/process4"/>
    <dgm:cxn modelId="{A4BBB0C0-B275-4B56-B64E-0DB6BD21FB26}" type="presParOf" srcId="{A2F2D923-A9ED-4B55-8DE2-A4D467642AB0}" destId="{05975F53-314C-4776-A1D7-FB8A69099088}" srcOrd="2" destOrd="0" presId="urn:microsoft.com/office/officeart/2005/8/layout/process4"/>
    <dgm:cxn modelId="{74EFB17E-A2E8-4E7D-B464-09CD47BAE12F}" type="presParOf" srcId="{05975F53-314C-4776-A1D7-FB8A69099088}" destId="{66AD80D9-AAD9-4F6A-9082-1741CBD92150}" srcOrd="0" destOrd="0" presId="urn:microsoft.com/office/officeart/2005/8/layout/process4"/>
    <dgm:cxn modelId="{09312B51-BB04-4740-83EC-6D46315E0918}" type="presParOf" srcId="{05975F53-314C-4776-A1D7-FB8A69099088}" destId="{26ABBF62-ECF5-4CEA-97A6-CE62DBE38F25}" srcOrd="1" destOrd="0" presId="urn:microsoft.com/office/officeart/2005/8/layout/process4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3617D3-2D86-4286-87A9-CA89BEBCC9E9}">
      <dsp:nvSpPr>
        <dsp:cNvPr id="0" name=""/>
        <dsp:cNvSpPr/>
      </dsp:nvSpPr>
      <dsp:spPr>
        <a:xfrm>
          <a:off x="2102638" y="-28439"/>
          <a:ext cx="2098386" cy="118996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Тренинг по наблюдению урока, корректировка листов наблюдения урока.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Ознакомление с графиком наблюдения уроков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160727" y="29650"/>
        <a:ext cx="1982208" cy="1073787"/>
      </dsp:txXfrm>
    </dsp:sp>
    <dsp:sp modelId="{8B54A5D4-6BC6-4231-9151-BAF57C8BA59D}">
      <dsp:nvSpPr>
        <dsp:cNvPr id="0" name=""/>
        <dsp:cNvSpPr/>
      </dsp:nvSpPr>
      <dsp:spPr>
        <a:xfrm>
          <a:off x="907670" y="56654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3378921" y="308036"/>
              </a:moveTo>
              <a:arcTo wR="2244161" hR="2244161" stAng="18022471" swAng="45167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469021-5299-47C8-9746-7DAAD8CCA1D7}">
      <dsp:nvSpPr>
        <dsp:cNvPr id="0" name=""/>
        <dsp:cNvSpPr/>
      </dsp:nvSpPr>
      <dsp:spPr>
        <a:xfrm>
          <a:off x="4088201" y="1101777"/>
          <a:ext cx="2014260" cy="1173693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Тренинг </a:t>
          </a: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«Три стадии управления наблюдением: подготовка, наблюдение, обратная связь» 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4145496" y="1159072"/>
        <a:ext cx="1899670" cy="1059103"/>
      </dsp:txXfrm>
    </dsp:sp>
    <dsp:sp modelId="{A4E92327-5B1B-4F1D-8DA2-FD46E9FF7BB3}">
      <dsp:nvSpPr>
        <dsp:cNvPr id="0" name=""/>
        <dsp:cNvSpPr/>
      </dsp:nvSpPr>
      <dsp:spPr>
        <a:xfrm>
          <a:off x="907670" y="56654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4463606" y="1912014"/>
              </a:moveTo>
              <a:arcTo wR="2244161" hR="2244161" stAng="21089321" swAng="96603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00F7AC-7F15-4D1F-AAA7-403ADC03C462}">
      <dsp:nvSpPr>
        <dsp:cNvPr id="0" name=""/>
        <dsp:cNvSpPr/>
      </dsp:nvSpPr>
      <dsp:spPr>
        <a:xfrm>
          <a:off x="4081529" y="3310794"/>
          <a:ext cx="2027605" cy="1243980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«Выводы и рекомендации о продвижении учителя по достижению</a:t>
          </a:r>
          <a:r>
            <a:rPr lang="ru-RU" sz="1200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» </a:t>
          </a:r>
          <a:endParaRPr lang="ru-RU" sz="1200" kern="1200" dirty="0">
            <a:solidFill>
              <a:schemeClr val="tx1"/>
            </a:solidFill>
            <a:latin typeface="Arial Narrow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42255" y="3371520"/>
        <a:ext cx="1906153" cy="1122528"/>
      </dsp:txXfrm>
    </dsp:sp>
    <dsp:sp modelId="{C0B42D6E-424A-42F1-9ACF-9A09041DA7C5}">
      <dsp:nvSpPr>
        <dsp:cNvPr id="0" name=""/>
        <dsp:cNvSpPr/>
      </dsp:nvSpPr>
      <dsp:spPr>
        <a:xfrm>
          <a:off x="1200765" y="365432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3281398" y="4234236"/>
              </a:moveTo>
              <a:arcTo wR="2244161" hR="2244161" stAng="3748275" swAng="43065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1C1488-FDFE-4588-A0DB-392B200F589C}">
      <dsp:nvSpPr>
        <dsp:cNvPr id="0" name=""/>
        <dsp:cNvSpPr/>
      </dsp:nvSpPr>
      <dsp:spPr>
        <a:xfrm>
          <a:off x="2171934" y="4563922"/>
          <a:ext cx="1965203" cy="833947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Мастер-класс по написанию </a:t>
          </a:r>
          <a:r>
            <a:rPr lang="ru-RU" sz="1200" b="1" kern="1200" dirty="0" err="1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формативного</a:t>
          </a: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 отзыва к РО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212644" y="4604632"/>
        <a:ext cx="1883783" cy="752527"/>
      </dsp:txXfrm>
    </dsp:sp>
    <dsp:sp modelId="{4C894DDC-80D8-4A2A-AC05-758FE85380C7}">
      <dsp:nvSpPr>
        <dsp:cNvPr id="0" name=""/>
        <dsp:cNvSpPr/>
      </dsp:nvSpPr>
      <dsp:spPr>
        <a:xfrm>
          <a:off x="675083" y="386838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1391136" y="4319880"/>
              </a:moveTo>
              <a:arcTo wR="2244161" hR="2244161" stAng="6740424" swAng="52238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CF072-B0CF-44CC-99D5-0421A219E7C1}">
      <dsp:nvSpPr>
        <dsp:cNvPr id="0" name=""/>
        <dsp:cNvSpPr/>
      </dsp:nvSpPr>
      <dsp:spPr>
        <a:xfrm>
          <a:off x="89206" y="3372679"/>
          <a:ext cx="2238249" cy="1120211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«Принципы эффективной обратной связи» 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143890" y="3427363"/>
        <a:ext cx="2128881" cy="1010843"/>
      </dsp:txXfrm>
    </dsp:sp>
    <dsp:sp modelId="{F0AB6471-BD05-408F-8AC6-4929131122D7}">
      <dsp:nvSpPr>
        <dsp:cNvPr id="0" name=""/>
        <dsp:cNvSpPr/>
      </dsp:nvSpPr>
      <dsp:spPr>
        <a:xfrm>
          <a:off x="907670" y="56654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24894" y="2577497"/>
              </a:moveTo>
              <a:arcTo wR="2244161" hR="2244161" stAng="10287478" swAng="109361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6283B3-F056-4F72-8CE0-AF1D9427AEE5}">
      <dsp:nvSpPr>
        <dsp:cNvPr id="0" name=""/>
        <dsp:cNvSpPr/>
      </dsp:nvSpPr>
      <dsp:spPr>
        <a:xfrm>
          <a:off x="202870" y="1171740"/>
          <a:ext cx="2010920" cy="1033765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itchFamily="34" charset="0"/>
              <a:cs typeface="Times New Roman" panose="02020603050405020304" pitchFamily="18" charset="0"/>
            </a:rPr>
            <a:t>Обучающий семинар по теме «Требования к рефлексивному отчету по уроку» совместно с тренерами регионального ЦПМ</a:t>
          </a:r>
          <a:endParaRPr lang="ru-RU" sz="1200" b="1" kern="1200" dirty="0">
            <a:solidFill>
              <a:schemeClr val="tx1"/>
            </a:solidFill>
            <a:latin typeface="Arial Narrow" pitchFamily="34" charset="0"/>
          </a:endParaRPr>
        </a:p>
      </dsp:txBody>
      <dsp:txXfrm>
        <a:off x="253334" y="1222204"/>
        <a:ext cx="1909992" cy="932837"/>
      </dsp:txXfrm>
    </dsp:sp>
    <dsp:sp modelId="{E3059B88-AC38-4B5F-ADA1-1939B0F59E97}">
      <dsp:nvSpPr>
        <dsp:cNvPr id="0" name=""/>
        <dsp:cNvSpPr/>
      </dsp:nvSpPr>
      <dsp:spPr>
        <a:xfrm>
          <a:off x="907670" y="566543"/>
          <a:ext cx="4488322" cy="4488322"/>
        </a:xfrm>
        <a:custGeom>
          <a:avLst/>
          <a:gdLst/>
          <a:ahLst/>
          <a:cxnLst/>
          <a:rect l="0" t="0" r="0" b="0"/>
          <a:pathLst>
            <a:path>
              <a:moveTo>
                <a:pt x="800057" y="526364"/>
              </a:moveTo>
              <a:arcTo wR="2244161" hR="2244161" stAng="13796830" swAng="54873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5D246B-CD43-47CB-B5AA-63DF574F0C97}">
      <dsp:nvSpPr>
        <dsp:cNvPr id="0" name=""/>
        <dsp:cNvSpPr/>
      </dsp:nvSpPr>
      <dsp:spPr>
        <a:xfrm rot="5400000">
          <a:off x="3112600" y="-1080362"/>
          <a:ext cx="1794706" cy="39565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Поддержка одаренных и талантливых детей (CTY)</a:t>
          </a:r>
          <a:endParaRPr lang="ru-RU" sz="1200" b="1" i="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Дизайн-мышление</a:t>
          </a:r>
          <a:endParaRPr lang="ru-RU" sz="1200" b="1" i="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Критическое мышление через чтение и письмо</a:t>
          </a:r>
          <a:endParaRPr lang="ru-RU" sz="1200" b="1" i="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Школа молодого учителя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ТРИЗ-педагогика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CLIL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Исследование практики в действии как инструмент улучшения качества преподавания. Рефлексия в практике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 ИКТ</a:t>
          </a:r>
          <a:endParaRPr lang="ru-RU" sz="1200" b="1" i="0" kern="1200" dirty="0" smtClean="0">
            <a:latin typeface="Arial Narrow" pitchFamily="34" charset="0"/>
            <a:cs typeface="Times New Roman" panose="02020603050405020304" pitchFamily="18" charset="0"/>
          </a:endParaRPr>
        </a:p>
      </dsp:txBody>
      <dsp:txXfrm rot="-5400000">
        <a:off x="2031662" y="88186"/>
        <a:ext cx="3868972" cy="1619486"/>
      </dsp:txXfrm>
    </dsp:sp>
    <dsp:sp modelId="{537FFCD0-9EB6-41E1-8DBF-E39FDB64BF0F}">
      <dsp:nvSpPr>
        <dsp:cNvPr id="0" name=""/>
        <dsp:cNvSpPr/>
      </dsp:nvSpPr>
      <dsp:spPr>
        <a:xfrm>
          <a:off x="191184" y="228993"/>
          <a:ext cx="1837748" cy="141195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Единый методический день» каждую субботу </a:t>
          </a:r>
          <a:r>
            <a:rPr lang="ru-RU" sz="1200" kern="1200" dirty="0" err="1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Внутришкольные</a:t>
          </a:r>
          <a:r>
            <a:rPr lang="ru-RU" sz="120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 курсы</a:t>
          </a:r>
          <a:endParaRPr lang="ru-RU" sz="12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260110" y="297919"/>
        <a:ext cx="1699896" cy="1274102"/>
      </dsp:txXfrm>
    </dsp:sp>
    <dsp:sp modelId="{C2704DB7-713A-43AB-98F4-F9BD01C49C9C}">
      <dsp:nvSpPr>
        <dsp:cNvPr id="0" name=""/>
        <dsp:cNvSpPr/>
      </dsp:nvSpPr>
      <dsp:spPr>
        <a:xfrm rot="5400000">
          <a:off x="3115857" y="808006"/>
          <a:ext cx="1788193" cy="39565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урок по применению дифференцированного обучения»</a:t>
          </a:r>
          <a:endParaRPr lang="ru-RU" sz="1200" b="1" i="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урок по применению командного обучения»</a:t>
          </a:r>
          <a:endParaRPr lang="ru-RU" sz="1200" b="1" i="0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урок профилирующих предметов на английском языке»</a:t>
          </a:r>
          <a:endParaRPr lang="ru-RU" sz="1200" b="1" i="0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</a:t>
          </a:r>
          <a:r>
            <a:rPr lang="ru-RU" sz="1200" b="1" i="0" kern="1200" dirty="0" err="1" smtClean="0">
              <a:latin typeface="Arial Narrow" pitchFamily="34" charset="0"/>
              <a:cs typeface="Times New Roman" panose="02020603050405020304" pitchFamily="18" charset="0"/>
            </a:rPr>
            <a:t>исследовательско</a:t>
          </a: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-практический урок»</a:t>
          </a:r>
          <a:endParaRPr lang="ru-RU" sz="1200" b="1" i="0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0" kern="1200" dirty="0" smtClean="0">
              <a:latin typeface="Arial Narrow" pitchFamily="34" charset="0"/>
              <a:cs typeface="Times New Roman" panose="02020603050405020304" pitchFamily="18" charset="0"/>
            </a:rPr>
            <a:t>«Лучший урок с использованием цифровых образовательных ресурсов</a:t>
          </a:r>
          <a:r>
            <a:rPr lang="ru-RU" sz="1200" b="1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endParaRPr lang="ru-RU" sz="12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031663" y="1979492"/>
        <a:ext cx="3869290" cy="1613609"/>
      </dsp:txXfrm>
    </dsp:sp>
    <dsp:sp modelId="{6BCFD842-180B-4704-B898-38DCEFACA58F}">
      <dsp:nvSpPr>
        <dsp:cNvPr id="0" name=""/>
        <dsp:cNvSpPr/>
      </dsp:nvSpPr>
      <dsp:spPr>
        <a:xfrm>
          <a:off x="193914" y="2080320"/>
          <a:ext cx="1837748" cy="141195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Проведение ежегодного конкурса открытых уроков по номинациям</a:t>
          </a:r>
          <a:endParaRPr lang="ru-RU" sz="12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262840" y="2149246"/>
        <a:ext cx="1699896" cy="1274102"/>
      </dsp:txXfrm>
    </dsp:sp>
    <dsp:sp modelId="{9E0F82B9-4268-4A91-866E-A8720EB1EAFC}">
      <dsp:nvSpPr>
        <dsp:cNvPr id="0" name=""/>
        <dsp:cNvSpPr/>
      </dsp:nvSpPr>
      <dsp:spPr>
        <a:xfrm rot="5400000">
          <a:off x="3234602" y="2574374"/>
          <a:ext cx="1550703" cy="39565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</a:t>
          </a:r>
          <a:r>
            <a:rPr lang="kk-KZ" sz="1200" b="1" kern="1200" dirty="0" smtClean="0">
              <a:latin typeface="Arial Narrow" pitchFamily="34" charset="0"/>
              <a:cs typeface="Times New Roman" panose="02020603050405020304" pitchFamily="18" charset="0"/>
            </a:rPr>
            <a:t>Аспекты и инструменты исследования в действии и исследования урока»</a:t>
          </a:r>
          <a:endParaRPr lang="ru-RU" sz="1200" b="1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</a:t>
          </a:r>
          <a:r>
            <a:rPr lang="kk-KZ" sz="1200" b="1" kern="1200" dirty="0" smtClean="0">
              <a:latin typeface="Arial Narrow" pitchFamily="34" charset="0"/>
              <a:cs typeface="Times New Roman" panose="02020603050405020304" pitchFamily="18" charset="0"/>
            </a:rPr>
            <a:t>Исследовательская деятельность учителя – основа качественного образования»</a:t>
          </a:r>
          <a:endParaRPr lang="ru-RU" sz="1200" b="1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«Преподавание и обучение»</a:t>
          </a:r>
          <a:endParaRPr lang="ru-RU" sz="1200" b="1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«Дифференцированное обучение и оценивание»</a:t>
          </a:r>
          <a:endParaRPr lang="ru-RU" sz="1200" b="1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 Narrow" pitchFamily="34" charset="0"/>
              <a:cs typeface="Times New Roman" panose="02020603050405020304" pitchFamily="18" charset="0"/>
            </a:rPr>
            <a:t>Секция «Лидерство учителя и исследование» </a:t>
          </a:r>
          <a:endParaRPr lang="ru-RU" sz="1200" kern="1200" dirty="0">
            <a:latin typeface="Arial Narrow" pitchFamily="34" charset="0"/>
            <a:cs typeface="Times New Roman" panose="02020603050405020304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-5400000">
        <a:off x="2031663" y="3853013"/>
        <a:ext cx="3880883" cy="1399305"/>
      </dsp:txXfrm>
    </dsp:sp>
    <dsp:sp modelId="{92B6B765-4774-46B9-8D65-5D61024AA9E2}">
      <dsp:nvSpPr>
        <dsp:cNvPr id="0" name=""/>
        <dsp:cNvSpPr/>
      </dsp:nvSpPr>
      <dsp:spPr>
        <a:xfrm>
          <a:off x="193914" y="3846688"/>
          <a:ext cx="1837748" cy="141195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Проведение областной научно-практической конференции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200" b="0" kern="1200" dirty="0" smtClean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rPr>
            <a:t>«Исследовательская деятельность в практике педагога: проблемы и пути решения» </a:t>
          </a:r>
          <a:endParaRPr lang="ru-RU" sz="1200" b="0" kern="1200" dirty="0">
            <a:solidFill>
              <a:srgbClr val="002060"/>
            </a:solidFill>
            <a:latin typeface="Arial Narrow" pitchFamily="34" charset="0"/>
            <a:cs typeface="Times New Roman" panose="02020603050405020304" pitchFamily="18" charset="0"/>
          </a:endParaRPr>
        </a:p>
      </dsp:txBody>
      <dsp:txXfrm>
        <a:off x="262840" y="3915614"/>
        <a:ext cx="1699896" cy="12741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927FD-ED01-4795-BD92-17F4173402E8}">
      <dsp:nvSpPr>
        <dsp:cNvPr id="0" name=""/>
        <dsp:cNvSpPr/>
      </dsp:nvSpPr>
      <dsp:spPr>
        <a:xfrm>
          <a:off x="0" y="4686025"/>
          <a:ext cx="7785299" cy="1419090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solidFill>
                <a:srgbClr val="002060"/>
              </a:solidFill>
              <a:latin typeface="Arial Narrow" pitchFamily="34" charset="0"/>
            </a:rPr>
            <a:t> О</a:t>
          </a:r>
          <a:r>
            <a:rPr lang="ru-RU" sz="2000" b="1" kern="1200" dirty="0" err="1" smtClean="0">
              <a:solidFill>
                <a:srgbClr val="002060"/>
              </a:solidFill>
              <a:latin typeface="Arial Narrow" pitchFamily="34" charset="0"/>
            </a:rPr>
            <a:t>пределение</a:t>
          </a:r>
          <a:r>
            <a:rPr lang="ru-RU" sz="2000" b="1" kern="1200" dirty="0" smtClean="0">
              <a:solidFill>
                <a:srgbClr val="002060"/>
              </a:solidFill>
              <a:latin typeface="Arial Narrow" pitchFamily="34" charset="0"/>
            </a:rPr>
            <a:t> влияния результатов Исследования урока на развитие собственной практики и практики коллег</a:t>
          </a:r>
          <a:endParaRPr lang="ru-RU" sz="20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0" y="4686025"/>
        <a:ext cx="7785299" cy="766308"/>
      </dsp:txXfrm>
    </dsp:sp>
    <dsp:sp modelId="{9E974F8F-A177-41EC-BAA8-EC35E8FBF9BC}">
      <dsp:nvSpPr>
        <dsp:cNvPr id="0" name=""/>
        <dsp:cNvSpPr/>
      </dsp:nvSpPr>
      <dsp:spPr>
        <a:xfrm>
          <a:off x="0" y="5434977"/>
          <a:ext cx="3892649" cy="906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itchFamily="34" charset="0"/>
            </a:rPr>
            <a:t>формулировать  выводы об эффективности планирования исследования урока</a:t>
          </a: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0" y="5434977"/>
        <a:ext cx="3892649" cy="906364"/>
      </dsp:txXfrm>
    </dsp:sp>
    <dsp:sp modelId="{D24F625A-D05D-4758-A3C3-2BD6A005DE59}">
      <dsp:nvSpPr>
        <dsp:cNvPr id="0" name=""/>
        <dsp:cNvSpPr/>
      </dsp:nvSpPr>
      <dsp:spPr>
        <a:xfrm>
          <a:off x="3892649" y="5434977"/>
          <a:ext cx="3892649" cy="906364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</a:rPr>
            <a:t> </a:t>
          </a:r>
          <a:r>
            <a:rPr lang="ru-RU" sz="2000" kern="1200" dirty="0" smtClean="0">
              <a:solidFill>
                <a:srgbClr val="002060"/>
              </a:solidFill>
              <a:latin typeface="Arial Narrow" pitchFamily="34" charset="0"/>
            </a:rPr>
            <a:t>планировать конкретные изменения на основе исследования урока</a:t>
          </a: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3892649" y="5434977"/>
        <a:ext cx="3892649" cy="906364"/>
      </dsp:txXfrm>
    </dsp:sp>
    <dsp:sp modelId="{167D9609-B25D-4D80-BC89-0E3F7A8C3753}">
      <dsp:nvSpPr>
        <dsp:cNvPr id="0" name=""/>
        <dsp:cNvSpPr/>
      </dsp:nvSpPr>
      <dsp:spPr>
        <a:xfrm rot="10800000">
          <a:off x="0" y="2352164"/>
          <a:ext cx="7785299" cy="2363415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Arial Narrow" pitchFamily="34" charset="0"/>
            </a:rPr>
            <a:t>Определение доказательств рефлексии по каждому из разделов </a:t>
          </a:r>
          <a:endParaRPr lang="ru-RU" sz="20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 rot="-10800000">
        <a:off x="0" y="2352164"/>
        <a:ext cx="7785299" cy="829558"/>
      </dsp:txXfrm>
    </dsp:sp>
    <dsp:sp modelId="{EF9ACF4C-7092-41B2-9D78-69CDA07C9930}">
      <dsp:nvSpPr>
        <dsp:cNvPr id="0" name=""/>
        <dsp:cNvSpPr/>
      </dsp:nvSpPr>
      <dsp:spPr>
        <a:xfrm>
          <a:off x="950" y="3082341"/>
          <a:ext cx="370638" cy="906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rgbClr val="002060"/>
            </a:solidFill>
          </a:endParaRPr>
        </a:p>
      </dsp:txBody>
      <dsp:txXfrm>
        <a:off x="950" y="3082341"/>
        <a:ext cx="370638" cy="906092"/>
      </dsp:txXfrm>
    </dsp:sp>
    <dsp:sp modelId="{8A665BE9-63AC-4F37-96BE-3907EAC2C449}">
      <dsp:nvSpPr>
        <dsp:cNvPr id="0" name=""/>
        <dsp:cNvSpPr/>
      </dsp:nvSpPr>
      <dsp:spPr>
        <a:xfrm>
          <a:off x="126355" y="3029371"/>
          <a:ext cx="7412760" cy="906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0" kern="1200" smtClean="0">
              <a:solidFill>
                <a:srgbClr val="002060"/>
              </a:solidFill>
              <a:latin typeface="Arial Narrow" pitchFamily="34" charset="0"/>
            </a:rPr>
            <a:t>Рекомендации</a:t>
          </a:r>
          <a:endParaRPr lang="ru-RU" sz="2000" b="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126355" y="3029371"/>
        <a:ext cx="7412760" cy="906092"/>
      </dsp:txXfrm>
    </dsp:sp>
    <dsp:sp modelId="{B67A0437-F501-48B3-8899-CA8BE3446BF0}">
      <dsp:nvSpPr>
        <dsp:cNvPr id="0" name=""/>
        <dsp:cNvSpPr/>
      </dsp:nvSpPr>
      <dsp:spPr>
        <a:xfrm rot="10800000">
          <a:off x="0" y="3455"/>
          <a:ext cx="7785299" cy="2378264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002060"/>
              </a:solidFill>
              <a:latin typeface="Arial Narrow" pitchFamily="34" charset="0"/>
            </a:rPr>
            <a:t>Формативное оценивание рефлексивного отчета </a:t>
          </a:r>
          <a:endParaRPr lang="ru-RU" sz="2000" b="1" kern="1200" dirty="0">
            <a:solidFill>
              <a:srgbClr val="002060"/>
            </a:solidFill>
            <a:latin typeface="Arial Narrow" pitchFamily="34" charset="0"/>
          </a:endParaRPr>
        </a:p>
      </dsp:txBody>
      <dsp:txXfrm rot="-10800000">
        <a:off x="0" y="3455"/>
        <a:ext cx="7785299" cy="834770"/>
      </dsp:txXfrm>
    </dsp:sp>
    <dsp:sp modelId="{66AD80D9-AAD9-4F6A-9082-1741CBD92150}">
      <dsp:nvSpPr>
        <dsp:cNvPr id="0" name=""/>
        <dsp:cNvSpPr/>
      </dsp:nvSpPr>
      <dsp:spPr>
        <a:xfrm>
          <a:off x="40625" y="546835"/>
          <a:ext cx="3490825" cy="906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itchFamily="34" charset="0"/>
            </a:rPr>
            <a:t>Детальное ознакомление с отчетом</a:t>
          </a: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40625" y="546835"/>
        <a:ext cx="3490825" cy="906092"/>
      </dsp:txXfrm>
    </dsp:sp>
    <dsp:sp modelId="{26ABBF62-ECF5-4CEA-97A6-CE62DBE38F25}">
      <dsp:nvSpPr>
        <dsp:cNvPr id="0" name=""/>
        <dsp:cNvSpPr/>
      </dsp:nvSpPr>
      <dsp:spPr>
        <a:xfrm>
          <a:off x="3494264" y="546835"/>
          <a:ext cx="4291034" cy="9060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latin typeface="Arial Narrow" pitchFamily="34" charset="0"/>
            </a:rPr>
            <a:t>Определение соответствия требованиям отчета</a:t>
          </a:r>
          <a:endParaRPr lang="ru-RU" sz="2000" kern="1200" dirty="0">
            <a:solidFill>
              <a:srgbClr val="002060"/>
            </a:solidFill>
            <a:latin typeface="Arial Narrow" pitchFamily="34" charset="0"/>
          </a:endParaRPr>
        </a:p>
      </dsp:txBody>
      <dsp:txXfrm>
        <a:off x="3494264" y="546835"/>
        <a:ext cx="4291034" cy="906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0.4606</cdr:x>
      <cdr:y>0.23551</cdr:y>
    </cdr:from>
    <cdr:to>
      <cdr:x>0.62353</cdr:x>
      <cdr:y>0.34694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>
          <a:off x="2819164" y="830986"/>
          <a:ext cx="997260" cy="39315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0.72941</cdr:x>
      <cdr:y>0.61224</cdr:y>
    </cdr:from>
    <cdr:to>
      <cdr:x>0.88235</cdr:x>
      <cdr:y>0.65306</cdr:y>
    </cdr:to>
    <cdr:cxnSp macro="">
      <cdr:nvCxnSpPr>
        <cdr:cNvPr id="6" name="Прямая со стрелкой 5"/>
        <cdr:cNvCxnSpPr/>
      </cdr:nvCxnSpPr>
      <cdr:spPr>
        <a:xfrm xmlns:a="http://schemas.openxmlformats.org/drawingml/2006/main" flipV="1">
          <a:off x="4464496" y="2160240"/>
          <a:ext cx="936104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0.75974</cdr:x>
      <cdr:y>0.58012</cdr:y>
    </cdr:from>
    <cdr:to>
      <cdr:x>0.88961</cdr:x>
      <cdr:y>0.63087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212468" y="2213999"/>
          <a:ext cx="720080" cy="19368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0.73494</cdr:x>
      <cdr:y>0.64793</cdr:y>
    </cdr:from>
    <cdr:to>
      <cdr:x>0.86747</cdr:x>
      <cdr:y>0.70661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4392488" y="2385392"/>
          <a:ext cx="792088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0.09615</cdr:x>
      <cdr:y>0.10345</cdr:y>
    </cdr:from>
    <cdr:to>
      <cdr:x>0.23077</cdr:x>
      <cdr:y>0.37931</cdr:y>
    </cdr:to>
    <cdr:cxnSp macro="">
      <cdr:nvCxnSpPr>
        <cdr:cNvPr id="3" name="Прямая со стрелкой 2"/>
        <cdr:cNvCxnSpPr/>
      </cdr:nvCxnSpPr>
      <cdr:spPr>
        <a:xfrm xmlns:a="http://schemas.openxmlformats.org/drawingml/2006/main" flipV="1">
          <a:off x="720080" y="432048"/>
          <a:ext cx="1008112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0.50962</cdr:x>
      <cdr:y>0.08621</cdr:y>
    </cdr:from>
    <cdr:to>
      <cdr:x>0.61538</cdr:x>
      <cdr:y>0.39655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>
          <a:off x="3816424" y="360040"/>
          <a:ext cx="792088" cy="129614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</cdr:x>
      <cdr:y>0.67241</cdr:y>
    </cdr:from>
    <cdr:to>
      <cdr:x>0.88462</cdr:x>
      <cdr:y>0.75862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 flipV="1">
          <a:off x="5616624" y="2808312"/>
          <a:ext cx="1008112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88D9C-1743-4E55-9017-0D073E4E10B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B3ABC-A493-4FE0-8389-4BD7D4EE3E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26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12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12D9B-78FB-47F9-AD50-00CD4A516EB4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12D9B-78FB-47F9-AD50-00CD4A516EB4}" type="slidenum">
              <a:rPr lang="ru-RU" smtClean="0">
                <a:solidFill>
                  <a:prstClr val="black"/>
                </a:solidFill>
              </a:rPr>
              <a:pPr/>
              <a:t>62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12D9B-78FB-47F9-AD50-00CD4A516EB4}" type="slidenum">
              <a:rPr lang="ru-RU" smtClean="0">
                <a:solidFill>
                  <a:prstClr val="black"/>
                </a:solidFill>
              </a:rPr>
              <a:pPr/>
              <a:t>71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13C4-04E7-410C-AC6A-F0A6EF50AF4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2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013C4-04E7-410C-AC6A-F0A6EF50AF47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27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96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94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094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B3ABC-A493-4FE0-8389-4BD7D4EE3E42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9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0997AA-5265-440C-8258-ADAB80E0E30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212D9B-78FB-47F9-AD50-00CD4A516EB4}" type="slidenum">
              <a:rPr lang="ru-RU" smtClean="0">
                <a:solidFill>
                  <a:prstClr val="black"/>
                </a:solidFill>
              </a:rPr>
              <a:pPr/>
              <a:t>43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65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6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203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91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4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31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962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1537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190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61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18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0980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987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36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165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93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952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5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567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9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036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649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587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40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418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8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05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12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844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5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06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B0E13-22AD-40B7-85AD-BEACB7BB8E82}" type="datetimeFigureOut">
              <a:rPr lang="ru-RU" smtClean="0"/>
              <a:t>23.08.2018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9CD60-3AA5-466B-833B-8B6F2E99EA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6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4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49AD3-D31A-418A-8AC5-DE6ED5925EA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23.08.2018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8665C-6829-4B30-85B2-6372A5CACDC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9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st.nis.edu.kz/Kostanay/portal/about_school/virtualnyj-metodicheskij-kabinet/metodicheskaya-sluzhba/attestatsiya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kst.nis.edu.kz/Kostanay/portal/about_school/virtualnyj-metodicheskij-kabinet/normativno-pravovoe-obespechen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kst.nis.edu.kz/Kostanay/portal/wp-content/uploads/2018/01/tablitsa-otsenivaniya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989907"/>
              </p:ext>
            </p:extLst>
          </p:nvPr>
        </p:nvGraphicFramePr>
        <p:xfrm>
          <a:off x="518616" y="1160059"/>
          <a:ext cx="11273051" cy="5204388"/>
        </p:xfrm>
        <a:graphic>
          <a:graphicData uri="http://schemas.openxmlformats.org/drawingml/2006/table">
            <a:tbl>
              <a:tblPr/>
              <a:tblGrid>
                <a:gridCol w="1214651"/>
                <a:gridCol w="10058400"/>
              </a:tblGrid>
              <a:tr h="55781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Цель: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обмен опытом, определение эффективных  подходов и рекомендаций по реализации школьного оценивания деятельности педагогических работников и приравненных к ним лиц в рамках аттестации</a:t>
                      </a:r>
                      <a:endParaRPr lang="ru-RU" sz="16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91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Время 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Содержание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6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15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1. Эффективные подходы организации и управления процессом школьного оценивания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Выступление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заместителей директора по НМР </a:t>
                      </a:r>
                      <a:r>
                        <a:rPr lang="ru-RU" sz="1650" b="0" kern="12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Т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атимбекова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Р. Ш.  (НИШ г.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Костанай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и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Жаксылыковой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Б.О. (НИШ  г. Актау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lang="ru-RU" sz="1650" b="0" kern="15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SimSu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Обратная связь по выступлениям,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рекомендации</a:t>
                      </a:r>
                      <a:endParaRPr lang="ru-RU" sz="165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34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15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2. Постановка ЦПР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Выступление заместителя</a:t>
                      </a:r>
                      <a:r>
                        <a:rPr lang="ru-RU" sz="1650" b="0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директора по НМР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Мамлеевой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С. Б. (НИШ г.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Талдыкорган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)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3. Наблюдение урока: обратная связь как инструмент профессионального развития и продвижения к достижению ЦПР</a:t>
                      </a:r>
                      <a:endParaRPr lang="ru-RU" sz="165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Выступление заместителя директора по НМР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Сембаевой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С. К. (НИШ г. Алматы)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Обратная связь по выступлениям, рекомендации</a:t>
                      </a:r>
                      <a:endParaRPr lang="ru-RU" sz="165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15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4. Эффективные подходы и перспективы развития практики формативного оценивания РО по уроку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Выступление заместителя директора по развитию </a:t>
                      </a:r>
                      <a:r>
                        <a:rPr lang="ru-RU" sz="1650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Ахмадиевой</a:t>
                      </a:r>
                      <a:r>
                        <a:rPr lang="ru-RU" sz="165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 К.Т. (НИШ  г. Астана),  заместителя</a:t>
                      </a:r>
                      <a:r>
                        <a:rPr lang="ru-RU" sz="165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 директора по НМР </a:t>
                      </a:r>
                      <a:r>
                        <a:rPr lang="ru-RU" sz="165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Габдуллиной Д. С. (НИШ г. Семей)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Обратная связь по выступлениям, 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рекомендации</a:t>
                      </a:r>
                      <a:endParaRPr lang="ru-RU" sz="1650" b="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10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5. Анализ результатов независимого оценивания рефлексивных отчётов педагогических работников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Выступление начальника отдела ЦПИ </a:t>
                      </a:r>
                      <a:r>
                        <a:rPr lang="ru-RU" sz="1650" b="0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Вильдановой</a:t>
                      </a:r>
                      <a:r>
                        <a:rPr lang="ru-RU" sz="165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 С.А.</a:t>
                      </a: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7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 pitchFamily="18" charset="0"/>
                        </a:rPr>
                        <a:t>5 мин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5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itchFamily="18" charset="0"/>
                        </a:rPr>
                        <a:t>6. Рекомендации по результатам обсуждения</a:t>
                      </a:r>
                    </a:p>
                  </a:txBody>
                  <a:tcPr marL="65640" marR="65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68491" y="112476"/>
            <a:ext cx="11573301" cy="85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Программа круглого стола "Оценивание </a:t>
            </a:r>
            <a:r>
              <a:rPr lang="ru-RU" sz="20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деятельности учителей в школе </a:t>
            </a:r>
            <a:endParaRPr lang="ru-RU" sz="2000" b="1" dirty="0" smtClean="0">
              <a:solidFill>
                <a:srgbClr val="7E0000"/>
              </a:solidFill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рамках аттестации: </a:t>
            </a:r>
            <a:r>
              <a:rPr lang="ru-RU" sz="20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проблемы</a:t>
            </a:r>
            <a:r>
              <a:rPr lang="ru-RU" sz="20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, опыт, перспективы развития"</a:t>
            </a:r>
          </a:p>
        </p:txBody>
      </p:sp>
    </p:spTree>
    <p:extLst>
      <p:ext uri="{BB962C8B-B14F-4D97-AF65-F5344CB8AC3E}">
        <p14:creationId xmlns:p14="http://schemas.microsoft.com/office/powerpoint/2010/main" val="6135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03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Наблюдение, анализ и предоставление обратной связи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1003"/>
            <a:ext cx="10640787" cy="1091574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Вызывает затруднение </a:t>
            </a:r>
            <a:r>
              <a:rPr lang="ru-RU" sz="1800" smtClean="0"/>
              <a:t>организация деятельности наблюдателей </a:t>
            </a:r>
            <a:r>
              <a:rPr lang="ru-RU" sz="1800" dirty="0" smtClean="0"/>
              <a:t>по оформлению листов наблюдения. Данная проблема была решена через создание документов с ограниченным доступом для редактирования в </a:t>
            </a:r>
            <a:r>
              <a:rPr lang="en-US" sz="1800" dirty="0" smtClean="0"/>
              <a:t>One DRIVE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r>
              <a:rPr lang="ru-RU" sz="1800" dirty="0" smtClean="0"/>
              <a:t>  </a:t>
            </a: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21" y="2019869"/>
            <a:ext cx="10858355" cy="444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3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51583"/>
            <a:ext cx="12192001" cy="5581774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676400" y="5664584"/>
            <a:ext cx="10515600" cy="1094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 школьном портале размещены листы формы листов наблюдения урока и листов школьного оценивания по полугодиям на двух языках.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/>
              <a:t> 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13315" y="621167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http://kst.nis.edu.kz/Kostanay/portal/about_school/virtualnyj-metodicheskij-kabinet/metodicheskaya-sluzhba/attestatsiya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64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408" y="575503"/>
            <a:ext cx="4771749" cy="9901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Обзор профессиональной деятельности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7127" y="161392"/>
            <a:ext cx="5354135" cy="6345342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823652" y="2201182"/>
            <a:ext cx="4254537" cy="3595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Осуществляется на основе анализа педагогической деятельности за учебный год: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Качество знания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Взаимодействие в профессиональном сообществе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Работа с одаренными учащимися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Трансляция опыта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3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2471986"/>
            <a:ext cx="11199125" cy="1081538"/>
          </a:xfrm>
        </p:spPr>
        <p:txBody>
          <a:bodyPr>
            <a:noAutofit/>
          </a:bodyPr>
          <a:lstStyle/>
          <a:p>
            <a:pPr lvl="0"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Эффективные подходы организации и управления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процессом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школьного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оценивания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01" y="4440629"/>
            <a:ext cx="10972800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Жаксылыкова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Бахытгуль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Омирхановна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НМР НИШ ХБН г. Актау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Гульжан\Desktop\999.jpg"/>
          <p:cNvPicPr>
            <a:picLocks noChangeAspect="1" noChangeArrowheads="1"/>
          </p:cNvPicPr>
          <p:nvPr/>
        </p:nvPicPr>
        <p:blipFill>
          <a:blip r:embed="rId2" cstate="print"/>
          <a:srcRect l="20468" t="10056" r="11662" b="21664"/>
          <a:stretch>
            <a:fillRect/>
          </a:stretch>
        </p:blipFill>
        <p:spPr bwMode="auto">
          <a:xfrm>
            <a:off x="7320140" y="2492896"/>
            <a:ext cx="3183417" cy="26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073235402"/>
              </p:ext>
            </p:extLst>
          </p:nvPr>
        </p:nvGraphicFramePr>
        <p:xfrm>
          <a:off x="6096000" y="1268889"/>
          <a:ext cx="6198341" cy="54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04394"/>
            <a:ext cx="12746645" cy="87284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Система 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работы  по поддержке 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профессионального развития в ходе школьного</a:t>
            </a: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   </a:t>
            </a:r>
            <a:r>
              <a:rPr lang="ru-RU" sz="27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оценивания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5267" y="832513"/>
            <a:ext cx="5759356" cy="371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k-KZ" sz="14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Рабочий план подготовки к процедуре школьного </a:t>
            </a:r>
            <a:r>
              <a:rPr lang="kk-KZ" sz="1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оценивания</a:t>
            </a:r>
            <a:endParaRPr lang="kk-KZ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3756568"/>
              </p:ext>
            </p:extLst>
          </p:nvPr>
        </p:nvGraphicFramePr>
        <p:xfrm>
          <a:off x="123105" y="976477"/>
          <a:ext cx="618216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6196084" y="818865"/>
            <a:ext cx="0" cy="5868537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1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0599359"/>
              </p:ext>
            </p:extLst>
          </p:nvPr>
        </p:nvGraphicFramePr>
        <p:xfrm>
          <a:off x="197726" y="703558"/>
          <a:ext cx="6707574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7997"/>
                <a:gridCol w="1929577"/>
              </a:tblGrid>
              <a:tr h="29999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Учитель в SWOT – анализе отметил, что сильной стороной своей деятельности считает проведение интегрированных уроков и  он хотел бы продолжить  работу   в этом направлении.  Основную проблему в обучении учитель определил как сложность комплексного подхода к объяснению явлений и процессов. И поэтому учитель решил развивать такие навыки у учащихся, как: умение анализировать, синтезировать, обобщать информацию, способность критически мыслить через возможности интегрированных уроков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«Формирование целостного представления об окружающем мире через интеграцию предметов на уроках биологии»</a:t>
                      </a:r>
                      <a:endParaRPr lang="ru-RU" sz="1800" b="0" dirty="0" smtClean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247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Другой учитель,  определив по SWOT – анализу преимущества, слабые стороны, возможности и угрозы, решил развивать 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 ИКТ компетенции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учащихся  для лучшего усвоения биологических понятий </a:t>
                      </a:r>
                      <a:endParaRPr lang="ru-RU" sz="1800" b="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«Усвоение биологических понятий через применение различных приемов ИКТ»</a:t>
                      </a: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97724" y="5840262"/>
            <a:ext cx="6597215" cy="8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eaLnBrk="0" hangingPunct="0"/>
            <a:r>
              <a:rPr lang="ru-RU" b="1" dirty="0">
                <a:latin typeface="Arial Narrow" pitchFamily="34" charset="0"/>
                <a:cs typeface="Times New Roman" panose="02020603050405020304" pitchFamily="18" charset="0"/>
              </a:rPr>
              <a:t>В итоге цели профессионального развития получились определенными, измеримыми, достижимыми и согласованными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7726" y="94298"/>
            <a:ext cx="6707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Определение цели профессионального развития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811"/>
          <a:stretch/>
        </p:blipFill>
        <p:spPr>
          <a:xfrm>
            <a:off x="6990361" y="680654"/>
            <a:ext cx="5050311" cy="549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3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8" descr="C:\Users\Гульжан\AppData\Local\Temp\Rar$DIa0.619\Лист+формативного+оценивания-1.jpg"/>
          <p:cNvPicPr>
            <a:picLocks noChangeAspect="1" noChangeArrowheads="1"/>
          </p:cNvPicPr>
          <p:nvPr/>
        </p:nvPicPr>
        <p:blipFill>
          <a:blip r:embed="rId2" cstate="print"/>
          <a:srcRect l="8054" t="26534" r="4027" b="10530"/>
          <a:stretch>
            <a:fillRect/>
          </a:stretch>
        </p:blipFill>
        <p:spPr bwMode="auto">
          <a:xfrm>
            <a:off x="8245365" y="0"/>
            <a:ext cx="3946635" cy="4382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9" descr="C:\Users\Гульжан\AppData\Local\Temp\Rar$DIa0.534\Лист+формативного+оценивания-2.jpg"/>
          <p:cNvPicPr>
            <a:picLocks noChangeAspect="1" noChangeArrowheads="1"/>
          </p:cNvPicPr>
          <p:nvPr/>
        </p:nvPicPr>
        <p:blipFill>
          <a:blip r:embed="rId3" cstate="print"/>
          <a:srcRect l="10583" t="8498" r="2351" b="35988"/>
          <a:stretch>
            <a:fillRect/>
          </a:stretch>
        </p:blipFill>
        <p:spPr bwMode="auto">
          <a:xfrm>
            <a:off x="8355727" y="4281493"/>
            <a:ext cx="3836276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92317245"/>
              </p:ext>
            </p:extLst>
          </p:nvPr>
        </p:nvGraphicFramePr>
        <p:xfrm>
          <a:off x="239349" y="315314"/>
          <a:ext cx="7785299" cy="634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3760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Трудности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 реализации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школьного оценивания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пути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решения 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656620"/>
              </p:ext>
            </p:extLst>
          </p:nvPr>
        </p:nvGraphicFramePr>
        <p:xfrm>
          <a:off x="545910" y="1697039"/>
          <a:ext cx="11191164" cy="419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433"/>
                <a:gridCol w="6209731"/>
              </a:tblGrid>
              <a:tr h="57110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Пути решения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953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Затруднения учителей при формулировке ЦПР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спользование </a:t>
                      </a:r>
                      <a:r>
                        <a:rPr lang="en-US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SWOT 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анализа 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Рассмотрение и обсуждение на методическом совете школы </a:t>
                      </a:r>
                    </a:p>
                    <a:p>
                      <a:pPr algn="just"/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Индивидуальные консультации зам по НМР, тренеров по профессиональному развитию, менторов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750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Недостаточная реализация ЦПР в планировании,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преподавании и оценивании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наблюдаемых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уроков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Краткий отзыв с рекомендациями в листе наблюдения уроков и ЛШО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3928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Отсутствие у некоторых руководителей МО навыка  в предоставлении </a:t>
                      </a:r>
                      <a:r>
                        <a:rPr lang="ru-RU" sz="2000" kern="1200" baseline="0" dirty="0" err="1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формативного</a:t>
                      </a:r>
                      <a:r>
                        <a:rPr lang="ru-RU" sz="2000" kern="12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  <a:ea typeface="+mn-ea"/>
                          <a:cs typeface="Times New Roman" panose="02020603050405020304" pitchFamily="18" charset="0"/>
                        </a:rPr>
                        <a:t> отзыва </a:t>
                      </a:r>
                      <a:endParaRPr lang="ru-RU" sz="2000" kern="1200" dirty="0" smtClean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Оказание методической помощи тренерами по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профразвитию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cs typeface="Times New Roman" panose="02020603050405020304" pitchFamily="18" charset="0"/>
                        </a:rPr>
                        <a:t> и филиала ЦПМ (тренинги, семинары, мастер-классы), рекомендации коллег, прошедших аттестацию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835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гнутая влево стрелка 4"/>
          <p:cNvSpPr/>
          <p:nvPr/>
        </p:nvSpPr>
        <p:spPr>
          <a:xfrm>
            <a:off x="2348670" y="368456"/>
            <a:ext cx="1367367" cy="1477963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8299119" y="338931"/>
            <a:ext cx="1486340" cy="1519238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5608" y="98721"/>
            <a:ext cx="1146899" cy="1656011"/>
          </a:xfrm>
          <a:prstGeom prst="rect">
            <a:avLst/>
          </a:prstGeom>
        </p:spPr>
      </p:pic>
      <p:sp>
        <p:nvSpPr>
          <p:cNvPr id="20" name="Нашивка 19"/>
          <p:cNvSpPr/>
          <p:nvPr/>
        </p:nvSpPr>
        <p:spPr>
          <a:xfrm>
            <a:off x="1186213" y="801033"/>
            <a:ext cx="480483" cy="40798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Нашивка 27"/>
          <p:cNvSpPr/>
          <p:nvPr/>
        </p:nvSpPr>
        <p:spPr>
          <a:xfrm>
            <a:off x="1658673" y="801033"/>
            <a:ext cx="480483" cy="407987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80188" y="158374"/>
            <a:ext cx="1402429" cy="1830466"/>
          </a:xfrm>
          <a:prstGeom prst="rect">
            <a:avLst/>
          </a:prstGeom>
        </p:spPr>
      </p:pic>
      <p:sp>
        <p:nvSpPr>
          <p:cNvPr id="34" name="Нашивка 33"/>
          <p:cNvSpPr/>
          <p:nvPr/>
        </p:nvSpPr>
        <p:spPr>
          <a:xfrm rot="10800000">
            <a:off x="10008389" y="831440"/>
            <a:ext cx="480483" cy="407988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 rot="10800000">
            <a:off x="10517377" y="831440"/>
            <a:ext cx="480483" cy="407988"/>
          </a:xfrm>
          <a:prstGeom prst="chevr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05821" y="290910"/>
            <a:ext cx="64087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Рекомендации коллегам, реализующим школьное оценивание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37569" y="2157417"/>
            <a:ext cx="109452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Продолжать системное и непрерывное наставничество  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послеаттестационный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период;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Поддержка учителя в долгосрочной перспективе: помощь в составлении перспективного плана развития учителя, осмысленное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видение будущей профессиональной деятельности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учителя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на 3-5-10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лет;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Отслеживание индивидуальной  траектории профессионального роста: ежегодный 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SWOT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-анализ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собственной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педагогической деятельности и обсуждение на заседаниях МО позволит  учителю определить те направления деятельности, которые необходимо развивать,  составить план коррекции по устранению угроз, осмыслить свою деятельность. </a:t>
            </a:r>
          </a:p>
        </p:txBody>
      </p:sp>
    </p:spTree>
    <p:extLst>
      <p:ext uri="{BB962C8B-B14F-4D97-AF65-F5344CB8AC3E}">
        <p14:creationId xmlns:p14="http://schemas.microsoft.com/office/powerpoint/2010/main" val="242168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6" y="3408582"/>
            <a:ext cx="10515600" cy="1286253"/>
          </a:xfrm>
        </p:spPr>
        <p:txBody>
          <a:bodyPr>
            <a:noAutofit/>
          </a:bodyPr>
          <a:lstStyle/>
          <a:p>
            <a:pPr algn="r"/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Мамлеева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Салтанат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Бекентаевна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директора по НМР НИШ ФМН г.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Талдыкорган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endParaRPr lang="ru-RU" sz="2800" b="1" dirty="0">
              <a:solidFill>
                <a:srgbClr val="002060"/>
              </a:solidFill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8424" y="2198102"/>
            <a:ext cx="96762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Постановка </a:t>
            </a:r>
            <a:r>
              <a:rPr lang="ru-RU" sz="36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цели профессионального развития</a:t>
            </a:r>
            <a:r>
              <a:rPr lang="ru-RU" sz="36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111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Правила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7"/>
            <a:ext cx="10515600" cy="3108325"/>
          </a:xfrm>
        </p:spPr>
        <p:txBody>
          <a:bodyPr>
            <a:normAutofit/>
          </a:bodyPr>
          <a:lstStyle/>
          <a:p>
            <a:pPr marL="742950" lvl="0" indent="-7429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Говорить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кратко и по существу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742950" lvl="0" indent="-74295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Выражать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конструктивное мнение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  <a:cs typeface="Times New Roman"/>
              </a:rPr>
              <a:t>по обсуждаемому вопросу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Calibri"/>
              <a:cs typeface="Times New Roman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</a:rPr>
              <a:t>Соблюдать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Times New Roman"/>
              </a:rPr>
              <a:t>тайм-менеджмент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3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757" y="5706948"/>
            <a:ext cx="646247" cy="116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11"/>
          <p:cNvSpPr/>
          <p:nvPr/>
        </p:nvSpPr>
        <p:spPr>
          <a:xfrm rot="16200000">
            <a:off x="-1669071" y="3226184"/>
            <a:ext cx="5008592" cy="11837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Формулировка цели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профессионального развития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11"/>
          <p:cNvSpPr/>
          <p:nvPr/>
        </p:nvSpPr>
        <p:spPr>
          <a:xfrm>
            <a:off x="1758589" y="4924391"/>
            <a:ext cx="4442088" cy="15301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Работа с данными учащихся: </a:t>
            </a:r>
          </a:p>
          <a:p>
            <a:pPr lvl="0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анализ результатов ВСО, СО, мониторинга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Скругленный прямоугольник 11"/>
          <p:cNvSpPr/>
          <p:nvPr/>
        </p:nvSpPr>
        <p:spPr>
          <a:xfrm>
            <a:off x="7767416" y="4700023"/>
            <a:ext cx="3346065" cy="5723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Внутреннее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оценивание</a:t>
            </a:r>
            <a:endParaRPr lang="ru-RU" sz="20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11"/>
          <p:cNvSpPr/>
          <p:nvPr/>
        </p:nvSpPr>
        <p:spPr>
          <a:xfrm>
            <a:off x="1820999" y="3153543"/>
            <a:ext cx="4431196" cy="13290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Наблюдение уроков</a:t>
            </a:r>
            <a:endParaRPr lang="ru-RU" sz="24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11"/>
          <p:cNvSpPr/>
          <p:nvPr/>
        </p:nvSpPr>
        <p:spPr>
          <a:xfrm>
            <a:off x="1758589" y="1241955"/>
            <a:ext cx="4442088" cy="13383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Самооценивание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(рефлексия деятельности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11"/>
          <p:cNvSpPr/>
          <p:nvPr/>
        </p:nvSpPr>
        <p:spPr>
          <a:xfrm>
            <a:off x="7778933" y="3816271"/>
            <a:ext cx="3346064" cy="6607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Конструктивная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обратная связь </a:t>
            </a:r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коллеге по уроку</a:t>
            </a:r>
            <a:endParaRPr lang="ru-RU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11"/>
          <p:cNvSpPr/>
          <p:nvPr/>
        </p:nvSpPr>
        <p:spPr>
          <a:xfrm>
            <a:off x="7826734" y="1003428"/>
            <a:ext cx="3268609" cy="542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5 Почему?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9"/>
          <p:cNvSpPr/>
          <p:nvPr/>
        </p:nvSpPr>
        <p:spPr>
          <a:xfrm>
            <a:off x="4994034" y="141482"/>
            <a:ext cx="6130967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Эффективные способы диагностики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0093606" y="-44551"/>
            <a:ext cx="3596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10768567" y="-1130269"/>
            <a:ext cx="2990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" name="Скругленный прямоугольник 11"/>
          <p:cNvSpPr/>
          <p:nvPr/>
        </p:nvSpPr>
        <p:spPr>
          <a:xfrm>
            <a:off x="7826734" y="1704929"/>
            <a:ext cx="3286745" cy="46604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SWOT –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анализ 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11"/>
          <p:cNvSpPr/>
          <p:nvPr/>
        </p:nvSpPr>
        <p:spPr>
          <a:xfrm>
            <a:off x="7767416" y="3102156"/>
            <a:ext cx="3346065" cy="61446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Обзор </a:t>
            </a: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МО </a:t>
            </a:r>
            <a:endParaRPr lang="ru-RU" sz="20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11433120" y="-923910"/>
            <a:ext cx="4718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" name="Скругленный прямоугольник 11"/>
          <p:cNvSpPr/>
          <p:nvPr/>
        </p:nvSpPr>
        <p:spPr>
          <a:xfrm>
            <a:off x="7808593" y="2269329"/>
            <a:ext cx="3286747" cy="5629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Колесо баланса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11"/>
          <p:cNvSpPr/>
          <p:nvPr/>
        </p:nvSpPr>
        <p:spPr>
          <a:xfrm>
            <a:off x="7722312" y="5398680"/>
            <a:ext cx="3391165" cy="6165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Внешнее 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оценивание</a:t>
            </a:r>
            <a:endParaRPr lang="ru-RU" sz="2000" b="1" i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11"/>
          <p:cNvSpPr/>
          <p:nvPr/>
        </p:nvSpPr>
        <p:spPr>
          <a:xfrm>
            <a:off x="7722314" y="6139822"/>
            <a:ext cx="3391167" cy="541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Мониторинг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3" name="AutoShape 34"/>
          <p:cNvSpPr>
            <a:spLocks noChangeArrowheads="1"/>
          </p:cNvSpPr>
          <p:nvPr/>
        </p:nvSpPr>
        <p:spPr bwMode="blackGray">
          <a:xfrm flipV="1">
            <a:off x="5971391" y="1069145"/>
            <a:ext cx="2173804" cy="163704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4" name="AutoShape 34"/>
          <p:cNvSpPr>
            <a:spLocks noChangeArrowheads="1"/>
          </p:cNvSpPr>
          <p:nvPr/>
        </p:nvSpPr>
        <p:spPr bwMode="blackGray">
          <a:xfrm flipV="1">
            <a:off x="5711487" y="3274041"/>
            <a:ext cx="2433711" cy="1202991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5" name="AutoShape 34"/>
          <p:cNvSpPr>
            <a:spLocks noChangeArrowheads="1"/>
          </p:cNvSpPr>
          <p:nvPr/>
        </p:nvSpPr>
        <p:spPr bwMode="blackGray">
          <a:xfrm flipV="1">
            <a:off x="5711487" y="4826599"/>
            <a:ext cx="2321169" cy="1627902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  <a:alpha val="0"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2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5757" y="5706948"/>
            <a:ext cx="646247" cy="116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Скругленный прямоугольник 11"/>
          <p:cNvSpPr/>
          <p:nvPr/>
        </p:nvSpPr>
        <p:spPr>
          <a:xfrm rot="16200000">
            <a:off x="-1895200" y="3464684"/>
            <a:ext cx="5008592" cy="6436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Подходы формулирования </a:t>
            </a:r>
            <a:r>
              <a:rPr lang="ru-RU" sz="24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ЦПР</a:t>
            </a:r>
          </a:p>
        </p:txBody>
      </p:sp>
      <p:sp>
        <p:nvSpPr>
          <p:cNvPr id="24" name="Скругленный прямоугольник 11"/>
          <p:cNvSpPr/>
          <p:nvPr/>
        </p:nvSpPr>
        <p:spPr>
          <a:xfrm>
            <a:off x="1887436" y="5148156"/>
            <a:ext cx="5779163" cy="72705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Ожидаемые результаты</a:t>
            </a:r>
            <a:endParaRPr lang="ru-RU" sz="20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Скругленный прямоугольник 11"/>
          <p:cNvSpPr/>
          <p:nvPr/>
        </p:nvSpPr>
        <p:spPr>
          <a:xfrm>
            <a:off x="1849849" y="2763787"/>
            <a:ext cx="5779163" cy="225841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учитывать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квалификационные требования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 к уровню педагогического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мастерства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«учитель» -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потребности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«учитель – модератор» -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способности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, </a:t>
            </a: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«учитель – эксперт»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критическое </a:t>
            </a:r>
            <a:r>
              <a:rPr lang="ru-RU" sz="1600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мышление и исследовательские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навыки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«учитель – исследователь»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проектно-исследовательские навыки</a:t>
            </a:r>
            <a:endParaRPr lang="ru-RU" sz="16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11"/>
          <p:cNvSpPr/>
          <p:nvPr/>
        </p:nvSpPr>
        <p:spPr>
          <a:xfrm>
            <a:off x="1887436" y="878618"/>
            <a:ext cx="5779163" cy="1703213"/>
          </a:xfrm>
          <a:prstGeom prst="roundRect">
            <a:avLst>
              <a:gd name="adj" fmla="val 3070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Цель, которую необходимо достичь, следует из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потребностей учителя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на основе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потребностей учащихся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приоритетов развития школы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(развитие ученика и развитие учителя). </a:t>
            </a:r>
          </a:p>
        </p:txBody>
      </p:sp>
      <p:sp>
        <p:nvSpPr>
          <p:cNvPr id="48" name="Скругленный прямоугольник 9"/>
          <p:cNvSpPr/>
          <p:nvPr/>
        </p:nvSpPr>
        <p:spPr>
          <a:xfrm>
            <a:off x="243339" y="48479"/>
            <a:ext cx="11756407" cy="7143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Формулировка ЦПР в соответствии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 уровнем педагогического мастерства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kk-KZ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SMART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 flipV="1">
            <a:off x="10093606" y="-44551"/>
            <a:ext cx="35962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 flipV="1">
            <a:off x="10768567" y="-1130269"/>
            <a:ext cx="29906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 flipV="1">
            <a:off x="11433120" y="-923910"/>
            <a:ext cx="47183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Скругленный прямоугольник 11"/>
          <p:cNvSpPr/>
          <p:nvPr/>
        </p:nvSpPr>
        <p:spPr>
          <a:xfrm>
            <a:off x="1887436" y="6001156"/>
            <a:ext cx="5779163" cy="6449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Конечный результат</a:t>
            </a:r>
            <a:endParaRPr lang="ru-RU" sz="20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t="15241" b="13665"/>
          <a:stretch/>
        </p:blipFill>
        <p:spPr>
          <a:xfrm>
            <a:off x="7793316" y="3631767"/>
            <a:ext cx="4398685" cy="2979540"/>
          </a:xfrm>
          <a:prstGeom prst="rect">
            <a:avLst/>
          </a:prstGeom>
        </p:spPr>
      </p:pic>
      <p:pic>
        <p:nvPicPr>
          <p:cNvPr id="2050" name="Picture 2" descr="Ð¾Ð±Ð»Ð°ÐºÐ¾ ÑÐ»Ð¾Ð²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24" b="17982"/>
          <a:stretch/>
        </p:blipFill>
        <p:spPr bwMode="auto">
          <a:xfrm>
            <a:off x="7793320" y="1507834"/>
            <a:ext cx="3836201" cy="200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1"/>
          <p:cNvSpPr/>
          <p:nvPr/>
        </p:nvSpPr>
        <p:spPr>
          <a:xfrm>
            <a:off x="7945440" y="883103"/>
            <a:ext cx="3268609" cy="3990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Прием «Облако слов»</a:t>
            </a:r>
            <a:endParaRPr lang="ru-RU" sz="1600" b="1" dirty="0">
              <a:solidFill>
                <a:schemeClr val="accent5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1380332" y="1600200"/>
            <a:ext cx="320573" cy="1640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>
            <a:off x="1440090" y="5601537"/>
            <a:ext cx="310255" cy="104462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1440088" y="3786488"/>
            <a:ext cx="320573" cy="16405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2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9"/>
          <p:cNvSpPr/>
          <p:nvPr/>
        </p:nvSpPr>
        <p:spPr>
          <a:xfrm>
            <a:off x="243339" y="48481"/>
            <a:ext cx="11756407" cy="2343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Формулировка ЦПР в соответствии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с уровнем педагогического мастерства </a:t>
            </a:r>
            <a:r>
              <a:rPr lang="kk-KZ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по </a:t>
            </a:r>
            <a:r>
              <a:rPr lang="en-US" sz="14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SMART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 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71574"/>
              </p:ext>
            </p:extLst>
          </p:nvPr>
        </p:nvGraphicFramePr>
        <p:xfrm>
          <a:off x="243340" y="349083"/>
          <a:ext cx="11756409" cy="6517321"/>
        </p:xfrm>
        <a:graphic>
          <a:graphicData uri="http://schemas.openxmlformats.org/drawingml/2006/table">
            <a:tbl>
              <a:tblPr firstRow="1" firstCol="1" bandRow="1"/>
              <a:tblGrid>
                <a:gridCol w="1369087"/>
                <a:gridCol w="1772223"/>
                <a:gridCol w="5036024"/>
                <a:gridCol w="3579075"/>
              </a:tblGrid>
              <a:tr h="412450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SMART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Комментарии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Критерии оценки (Индикаторы)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Пример 1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Критерии оценки (Индикаторы)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Пример 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9799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Specific: 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Конкретный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Какого результата я хочу достичь за счет выполнения цели и почему?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Кто вовлечен в выполнение цели?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Развитие исследовательских навыков учащихся через применение метода установления причинно-следственных связей на уроках химии 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Как метод установления причинно-следственных связей способствует развитию у учащихся навыков интерпретации данных в </a:t>
                      </a:r>
                      <a:r>
                        <a:rPr lang="kk-KZ" sz="14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9 С 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классе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?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Усвоение учебного материала на уроке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Развитие навыка говорения на основе работы с несплошными текстами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Как улучшить навыки говорения на основе работы с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несплошными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 текстами у учащихся 7 классов со вторым языком обучения?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Учащийся достигнет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цели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обучения </a:t>
                      </a: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Усвоение учебного материала на уроке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3574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Measurable: </a:t>
                      </a: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Измеримый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Когда будет считаться, что цель достигнута?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Какой показатель будет говорить о том, что цель достигнута?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1) 95 - 100% учащихся умеют формулировать и решать проблемы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2) 95 - 100% учащихся понимают и применяют содержание нового материала на уроке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3) формируются навыки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анализа и синтеза, использования математических символов, установление причинно-следственных связей, ис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пользования измерительных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прибо</a:t>
                      </a:r>
                      <a:r>
                        <a:rPr lang="kk-KZ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ро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в, лабораторной посуды и реактивов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/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Пересказывает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 подробно, выборочно содержание текста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/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400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облюда</a:t>
                      </a: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ет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лексические нормы, связанные с выбором соответствующих слов, избегая повторов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125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Achievable or Attainable: </a:t>
                      </a: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Достижимый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1.Знания и опыт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Доступ к ресурсам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Опыт управления классом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 Время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 Есть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1125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en-US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Relevant: </a:t>
                      </a:r>
                      <a:r>
                        <a:rPr lang="ru-RU" sz="1400" b="1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Значимый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Какие выгоды принесет школе (ученикам, учителям) решение поставленной задачи? 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1.Удовлетворенность каждым уроком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Развитие функциональной грамотности учеников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4. Уменьшение «разрывов» между результатами ВСО и СО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1. 95% качества знаний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2. Снижение уровня тревожности у учащихся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3. Развитие функциональной грамотности учеников </a:t>
                      </a:r>
                      <a:endParaRPr lang="ru-RU" sz="1400" kern="1200" dirty="0" smtClean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kk-KZ" sz="1400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kk-KZ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. </a:t>
                      </a:r>
                      <a:r>
                        <a:rPr lang="ru-RU" sz="140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Положительные результаты ВСО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601"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b="1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Time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bound</a:t>
                      </a:r>
                      <a:r>
                        <a:rPr lang="ru-RU" sz="14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</a:rPr>
                        <a:t>: Ограниченный во времени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</a:endParaRP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Сентябрь-апрель 2017-2018 года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</a:rPr>
                        <a:t>Сентябрь-апрель 2017-2018 года</a:t>
                      </a:r>
                    </a:p>
                  </a:txBody>
                  <a:tcPr marL="44101" marR="441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070" y="464658"/>
            <a:ext cx="211963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8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53" y="85986"/>
            <a:ext cx="6322865" cy="6392988"/>
          </a:xfrm>
          <a:prstGeom prst="rect">
            <a:avLst/>
          </a:prstGeom>
        </p:spPr>
      </p:pic>
      <p:sp>
        <p:nvSpPr>
          <p:cNvPr id="12" name="Блок-схема: узел 11"/>
          <p:cNvSpPr/>
          <p:nvPr/>
        </p:nvSpPr>
        <p:spPr>
          <a:xfrm>
            <a:off x="2988652" y="3283058"/>
            <a:ext cx="1586373" cy="112485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ЦПМ: Исследование </a:t>
            </a:r>
            <a:r>
              <a:rPr lang="ru-RU" altLang="ru-RU" sz="12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урока через </a:t>
            </a:r>
            <a:r>
              <a:rPr lang="en-US" sz="12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Lesson study</a:t>
            </a:r>
            <a:endParaRPr lang="ru-RU" sz="1200" dirty="0">
              <a:latin typeface="Arial Narrow" pitchFamily="34" charset="0"/>
            </a:endParaRPr>
          </a:p>
        </p:txBody>
      </p:sp>
      <p:sp>
        <p:nvSpPr>
          <p:cNvPr id="13" name="Блок-схема: узел 12"/>
          <p:cNvSpPr/>
          <p:nvPr/>
        </p:nvSpPr>
        <p:spPr>
          <a:xfrm>
            <a:off x="6417188" y="3800617"/>
            <a:ext cx="1129184" cy="110588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065" y="2239143"/>
            <a:ext cx="1495007" cy="1475590"/>
          </a:xfrm>
          <a:prstGeom prst="rect">
            <a:avLst/>
          </a:prstGeom>
        </p:spPr>
      </p:pic>
      <p:sp>
        <p:nvSpPr>
          <p:cNvPr id="16" name="Блок-схема: узел 15"/>
          <p:cNvSpPr/>
          <p:nvPr/>
        </p:nvSpPr>
        <p:spPr>
          <a:xfrm>
            <a:off x="4575025" y="4370204"/>
            <a:ext cx="1522387" cy="1247422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Курс «Развитие исследовательских навыков учащихся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dirty="0"/>
          </a:p>
        </p:txBody>
      </p:sp>
      <p:sp>
        <p:nvSpPr>
          <p:cNvPr id="17" name="Блок-схема: узел 16"/>
          <p:cNvSpPr/>
          <p:nvPr/>
        </p:nvSpPr>
        <p:spPr>
          <a:xfrm>
            <a:off x="5618621" y="652425"/>
            <a:ext cx="1268419" cy="1236241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6903749" y="2200200"/>
            <a:ext cx="1057575" cy="92898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943" y="1934560"/>
            <a:ext cx="855788" cy="86274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226" y="3722825"/>
            <a:ext cx="562111" cy="56668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8875" y="1293946"/>
            <a:ext cx="422652" cy="42608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541" y="1245582"/>
            <a:ext cx="618299" cy="6182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9817" y="2271238"/>
            <a:ext cx="14793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Ежегодный фестиваль исследований</a:t>
            </a:r>
          </a:p>
          <a:p>
            <a:pPr algn="ctr"/>
            <a:r>
              <a:rPr lang="kk-KZ" sz="14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(20-28 апреля</a:t>
            </a:r>
            <a:r>
              <a:rPr lang="kk-KZ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6" name="Выноска 2 (граница и черта) 25"/>
          <p:cNvSpPr/>
          <p:nvPr/>
        </p:nvSpPr>
        <p:spPr>
          <a:xfrm>
            <a:off x="7256977" y="604620"/>
            <a:ext cx="4528079" cy="1217035"/>
          </a:xfrm>
          <a:prstGeom prst="accentBorderCallout2">
            <a:avLst>
              <a:gd name="adj1" fmla="val 25288"/>
              <a:gd name="adj2" fmla="val -3402"/>
              <a:gd name="adj3" fmla="val 37745"/>
              <a:gd name="adj4" fmla="val -19538"/>
              <a:gd name="adj5" fmla="val 126068"/>
              <a:gd name="adj6" fmla="val -4307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2.Необходимо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сформулировать </a:t>
            </a:r>
            <a:r>
              <a:rPr lang="ru-RU" sz="16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критерии оценивания </a:t>
            </a:r>
            <a:r>
              <a:rPr lang="ru-RU" sz="16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(не менее трех). Подумать над тем, что будет доказательством достижения успеха учащимися, каков конечный результат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552689" y="809677"/>
            <a:ext cx="25912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kk-KZ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075549" y="10381"/>
            <a:ext cx="3591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anose="02020603050405020304" pitchFamily="18" charset="0"/>
              </a:rPr>
              <a:t>Рекомендации коллегам</a:t>
            </a:r>
            <a:endParaRPr lang="ru-RU" sz="2400" b="1" kern="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7159948" y="451399"/>
            <a:ext cx="3306429" cy="12860"/>
          </a:xfrm>
          <a:prstGeom prst="line">
            <a:avLst/>
          </a:prstGeom>
          <a:ln w="44450" cap="flat">
            <a:miter lim="800000"/>
          </a:ln>
          <a:effectLst>
            <a:reflection endPos="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Выноска 2 (граница и черта) 50"/>
          <p:cNvSpPr/>
          <p:nvPr/>
        </p:nvSpPr>
        <p:spPr>
          <a:xfrm rot="10800000">
            <a:off x="89579" y="1766070"/>
            <a:ext cx="2877905" cy="1201242"/>
          </a:xfrm>
          <a:prstGeom prst="accentBorderCallout2">
            <a:avLst>
              <a:gd name="adj1" fmla="val 24206"/>
              <a:gd name="adj2" fmla="val -3924"/>
              <a:gd name="adj3" fmla="val 18750"/>
              <a:gd name="adj4" fmla="val -16667"/>
              <a:gd name="adj5" fmla="val -22037"/>
              <a:gd name="adj6" fmla="val -565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38990" y="1725187"/>
            <a:ext cx="2849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8.Полугодовой обзор практики (25.12.18г.) Годовой обзор практики (май-июнь</a:t>
            </a:r>
            <a:r>
              <a:rPr lang="kk-KZ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4" name="Выноска 2 (граница и черта) 53"/>
          <p:cNvSpPr/>
          <p:nvPr/>
        </p:nvSpPr>
        <p:spPr>
          <a:xfrm>
            <a:off x="7843060" y="3471351"/>
            <a:ext cx="3054829" cy="1212496"/>
          </a:xfrm>
          <a:prstGeom prst="accentBorderCallout2">
            <a:avLst>
              <a:gd name="adj1" fmla="val 32534"/>
              <a:gd name="adj2" fmla="val -4983"/>
              <a:gd name="adj3" fmla="val -35527"/>
              <a:gd name="adj4" fmla="val -20773"/>
              <a:gd name="adj5" fmla="val -51842"/>
              <a:gd name="adj6" fmla="val -714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4.Продумать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этапы, ресурсы и инструменты достижения ЦПР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9220500" y="4336662"/>
            <a:ext cx="28727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71645" y="702507"/>
            <a:ext cx="13623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4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МС Творческая лаборатория по постановке исследовательского вопроса</a:t>
            </a:r>
          </a:p>
        </p:txBody>
      </p:sp>
      <p:sp>
        <p:nvSpPr>
          <p:cNvPr id="57" name="Выноска 2 (граница и черта) 56"/>
          <p:cNvSpPr/>
          <p:nvPr/>
        </p:nvSpPr>
        <p:spPr>
          <a:xfrm>
            <a:off x="682875" y="246408"/>
            <a:ext cx="4795773" cy="820822"/>
          </a:xfrm>
          <a:prstGeom prst="accentBorderCallout2">
            <a:avLst>
              <a:gd name="adj1" fmla="val 44146"/>
              <a:gd name="adj2" fmla="val 101635"/>
              <a:gd name="adj3" fmla="val 130502"/>
              <a:gd name="adj4" fmla="val 66114"/>
              <a:gd name="adj5" fmla="val 176538"/>
              <a:gd name="adj6" fmla="val 7103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1.После формулировки ЦПР учитель должен определить 3-5 ожидаемых результата обучения учащихся</a:t>
            </a:r>
          </a:p>
        </p:txBody>
      </p:sp>
      <p:sp>
        <p:nvSpPr>
          <p:cNvPr id="62" name="Выноска 2 (граница и черта) 61"/>
          <p:cNvSpPr/>
          <p:nvPr/>
        </p:nvSpPr>
        <p:spPr>
          <a:xfrm>
            <a:off x="-30055" y="3408486"/>
            <a:ext cx="2891864" cy="1721175"/>
          </a:xfrm>
          <a:prstGeom prst="accentBorderCallout2">
            <a:avLst>
              <a:gd name="adj1" fmla="val 66098"/>
              <a:gd name="adj2" fmla="val 101260"/>
              <a:gd name="adj3" fmla="val 29681"/>
              <a:gd name="adj4" fmla="val 104338"/>
              <a:gd name="adj5" fmla="val 36254"/>
              <a:gd name="adj6" fmla="val 14168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7.Обсудить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после комплексного анализа урока правильность ЦПР, при необходимости корректируется согласно </a:t>
            </a:r>
            <a:r>
              <a:rPr lang="en-US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SMART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AutoShape 16"/>
          <p:cNvSpPr>
            <a:spLocks noChangeArrowheads="1"/>
          </p:cNvSpPr>
          <p:nvPr/>
        </p:nvSpPr>
        <p:spPr bwMode="blackGray">
          <a:xfrm rot="-10793605" flipH="1" flipV="1">
            <a:off x="2918244" y="2194782"/>
            <a:ext cx="1446213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chemeClr val="accent2">
                  <a:gamma/>
                  <a:tint val="0"/>
                  <a:invGamma/>
                  <a:alpha val="0"/>
                </a:schemeClr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" name="Выноска 2 (граница и черта) 68"/>
          <p:cNvSpPr/>
          <p:nvPr/>
        </p:nvSpPr>
        <p:spPr>
          <a:xfrm>
            <a:off x="8498689" y="1954228"/>
            <a:ext cx="3487963" cy="1454252"/>
          </a:xfrm>
          <a:prstGeom prst="accentBorderCallout2">
            <a:avLst>
              <a:gd name="adj1" fmla="val 21464"/>
              <a:gd name="adj2" fmla="val -4058"/>
              <a:gd name="adj3" fmla="val 37745"/>
              <a:gd name="adj4" fmla="val -19538"/>
              <a:gd name="adj5" fmla="val 39456"/>
              <a:gd name="adj6" fmla="val -5669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3.После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ЦПР необходимо сформулировать исследовательский вопрос - исследования практики или исследования урока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690461" y="2414151"/>
            <a:ext cx="25144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Выноска 2 (граница и черта) 42"/>
          <p:cNvSpPr/>
          <p:nvPr/>
        </p:nvSpPr>
        <p:spPr>
          <a:xfrm>
            <a:off x="913263" y="5394442"/>
            <a:ext cx="2740983" cy="909017"/>
          </a:xfrm>
          <a:prstGeom prst="accentBorderCallout2">
            <a:avLst>
              <a:gd name="adj1" fmla="val 75921"/>
              <a:gd name="adj2" fmla="val 102649"/>
              <a:gd name="adj3" fmla="val 59525"/>
              <a:gd name="adj4" fmla="val 118221"/>
              <a:gd name="adj5" fmla="val 43939"/>
              <a:gd name="adj6" fmla="val 1415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6</a:t>
            </a:r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.Обсуждение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ЦПР с тренером по </a:t>
            </a:r>
            <a:r>
              <a:rPr lang="ru-RU" dirty="0" err="1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профразвитию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582485" y="6274320"/>
            <a:ext cx="18996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61997" y="2626468"/>
            <a:ext cx="12724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Курс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Action 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Выноска 2 (граница и черта) 45"/>
          <p:cNvSpPr/>
          <p:nvPr/>
        </p:nvSpPr>
        <p:spPr>
          <a:xfrm>
            <a:off x="7409507" y="5253732"/>
            <a:ext cx="4683716" cy="1061820"/>
          </a:xfrm>
          <a:prstGeom prst="accentBorderCallout2">
            <a:avLst>
              <a:gd name="adj1" fmla="val 68416"/>
              <a:gd name="adj2" fmla="val 101210"/>
              <a:gd name="adj3" fmla="val 34442"/>
              <a:gd name="adj4" fmla="val 110368"/>
              <a:gd name="adj5" fmla="val -10578"/>
              <a:gd name="adj6" fmla="val 1177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5.Необходимо </a:t>
            </a:r>
            <a:r>
              <a:rPr lang="ru-RU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обсудить правильность постановки ЦПР с 3 коллегами (критическими друзьями), при необходимости скорректировать ее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11387" y="3816214"/>
            <a:ext cx="1768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Font typeface="Wingdings" panose="05000000000000000000" pitchFamily="2" charset="2"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МС № 1 по теме «Исследование своей практики </a:t>
            </a:r>
          </a:p>
          <a:p>
            <a:pPr eaLnBrk="0" hangingPunct="0">
              <a:buFont typeface="Wingdings" panose="05000000000000000000" pitchFamily="2" charset="2"/>
              <a:buNone/>
            </a:pPr>
            <a:r>
              <a:rPr lang="ru-RU" altLang="ru-RU" sz="12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как функциональная компетентность учителя» </a:t>
            </a:r>
            <a:endParaRPr lang="en-US" altLang="ru-RU" sz="12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165" y="1797764"/>
            <a:ext cx="1310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Индивидуальные консультации для учителей в течение года </a:t>
            </a:r>
            <a:endParaRPr lang="ru-RU" sz="1400" dirty="0">
              <a:latin typeface="Arial Narrow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549994" y="1201943"/>
            <a:ext cx="658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Постер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Статья</a:t>
            </a:r>
            <a:endParaRPr lang="ru-RU" sz="1200" dirty="0">
              <a:solidFill>
                <a:srgbClr val="002060"/>
              </a:solidFill>
              <a:latin typeface="Arial Narrow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386102" y="5394442"/>
            <a:ext cx="773847" cy="87987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 «</a:t>
            </a:r>
            <a:r>
              <a:rPr lang="ru-RU" sz="1000" dirty="0" smtClean="0">
                <a:solidFill>
                  <a:srgbClr val="002060"/>
                </a:solidFill>
                <a:latin typeface="Arial Narrow" pitchFamily="34" charset="0"/>
                <a:cs typeface="Times New Roman" panose="02020603050405020304" pitchFamily="18" charset="0"/>
              </a:rPr>
              <a:t>Критическое мышление</a:t>
            </a:r>
            <a:r>
              <a:rPr lang="ru-RU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3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115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+mn-ea"/>
                <a:cs typeface="Times New Roman" panose="02020603050405020304" pitchFamily="18" charset="0"/>
              </a:rPr>
              <a:t>Пример работы по постановке цели профессионального развития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693907"/>
              </p:ext>
            </p:extLst>
          </p:nvPr>
        </p:nvGraphicFramePr>
        <p:xfrm>
          <a:off x="339365" y="1084083"/>
          <a:ext cx="11434717" cy="49696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8791"/>
                <a:gridCol w="653947"/>
                <a:gridCol w="2268363"/>
                <a:gridCol w="2696067"/>
                <a:gridCol w="1827535"/>
                <a:gridCol w="1914907"/>
                <a:gridCol w="1725107"/>
              </a:tblGrid>
              <a:tr h="13725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№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ФИО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Сформулированная </a:t>
                      </a:r>
                      <a:r>
                        <a:rPr lang="ru-RU" sz="2000" b="1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ЦПР на 2017-2018 учебный год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Критерии оценивания, индикаторы не менее 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Тема исследования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ФИО трех коллег (критических друзей)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Согласовано с тренерами по профессиональному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развитию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456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СГА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Развитие у учащихся навыков аргументированного письма через анализ сплошных и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несплошных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текстов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Знает структуру аргументированного письма при написании экономического эссе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Умеет приводить 3 аргумента: местного, республиканского и международного уровней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95% учащихся умеют писать экономическое эссе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Как работа со сплошными и </a:t>
                      </a:r>
                      <a:r>
                        <a:rPr lang="ru-RU" sz="2000" b="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несплошными</a:t>
                      </a: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текстами развивает навык аргументированного письма у учащихся 11 класса?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Рымжанова А.Е.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Бижанов Е.К.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Шабанова Е.А.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Мамлеева С.Б.</a:t>
                      </a:r>
                      <a:endParaRPr lang="ru-RU" sz="2000" b="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728" marR="5072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539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494176"/>
            <a:ext cx="10776045" cy="1081538"/>
          </a:xfrm>
        </p:spPr>
        <p:txBody>
          <a:bodyPr>
            <a:noAutofit/>
          </a:bodyPr>
          <a:lstStyle/>
          <a:p>
            <a:pPr lvl="0" algn="ctr"/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Наблюдение урока: обратная связь как инструмент профессионального развития и продвижения к достижению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цели профессионального развития</a:t>
            </a:r>
            <a:endParaRPr lang="ru-RU" sz="3200" b="1" dirty="0">
              <a:solidFill>
                <a:srgbClr val="7E0000"/>
              </a:solidFill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535" y="4546462"/>
            <a:ext cx="118326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Сембаева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Сайрангуль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Кадыровна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algn="r"/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НМР НИШ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ХБН г. Алматы </a:t>
            </a:r>
            <a:b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10411" y="239675"/>
            <a:ext cx="10363200" cy="649288"/>
          </a:xfr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Наблюдение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Narrow" pitchFamily="34" charset="0"/>
              </a:rPr>
              <a:t>урока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sz="4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27799" y="1340768"/>
            <a:ext cx="5372193" cy="864096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Цель профессионального развития </a:t>
            </a:r>
            <a:endParaRPr lang="ru-RU" sz="20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27797" y="2348880"/>
            <a:ext cx="6236291" cy="86409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Планирование и преподавание – руководители МО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5592841" y="3356992"/>
            <a:ext cx="5292879" cy="936104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Оценивание – замдиректора по УР, координаторы по оцениванию</a:t>
            </a:r>
          </a:p>
        </p:txBody>
      </p:sp>
      <p:sp>
        <p:nvSpPr>
          <p:cNvPr id="9" name="Шестиугольник 8"/>
          <p:cNvSpPr/>
          <p:nvPr/>
        </p:nvSpPr>
        <p:spPr>
          <a:xfrm>
            <a:off x="627799" y="3759207"/>
            <a:ext cx="4965040" cy="2902857"/>
          </a:xfrm>
          <a:prstGeom prst="hexagon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Этапы наблюдения урока: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1.Подготовительный этап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2.Наблюдение урока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3.Предоставление обратной связи</a:t>
            </a:r>
            <a:endParaRPr lang="ru-RU" sz="2000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6192012" y="4437112"/>
            <a:ext cx="5376597" cy="108012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Комплексный анализ урока и ЛШО - замдиректора по НМР, УР,ПЭР,ВР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7152117" y="5661248"/>
            <a:ext cx="5039883" cy="1008112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Times New Roman" pitchFamily="18" charset="0"/>
              </a:rPr>
              <a:t>Основа - осознанность и ответственность учителей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52120" y="1340771"/>
            <a:ext cx="480053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itchFamily="18" charset="0"/>
              </a:rPr>
              <a:t>«…является самым объективным источником информации о профессиональных навыках учителя» (ОЭСР,2013 г)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7506273" y="944724"/>
            <a:ext cx="1628751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19672" y="944724"/>
            <a:ext cx="1657045" cy="396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1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44" y="2"/>
            <a:ext cx="10972800" cy="76427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Наблюдение урока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учителя, претендующего </a:t>
            </a:r>
            <a:b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на уровень педагогического мастерства «учитель-модератор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»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021984"/>
              </p:ext>
            </p:extLst>
          </p:nvPr>
        </p:nvGraphicFramePr>
        <p:xfrm>
          <a:off x="150121" y="791568"/>
          <a:ext cx="11928146" cy="603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18415"/>
                <a:gridCol w="6209731"/>
              </a:tblGrid>
              <a:tr h="42308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1-ое полугодие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2-ое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полугодие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00050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1.Учитель обсуждает с учащимися цели обучения и ожидаемые результаты урока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2. Соблюдение учителем структуры урока в соответствии с планом </a:t>
                      </a:r>
                    </a:p>
                    <a:p>
                      <a:pPr marL="342900" indent="-342900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3. Преемственность темы урока и непрерывности ее изучения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Учитель использует приёмы обучения, способствующие достижению целей обучения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Учитель активно использует ресурсы ИКТ.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Учитель использует критерии , методы и приемы формативного оценивания на уроке, проводит  рефлексию обучающихся по результатам обучения на уроке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E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«учитель обсуждает с учащимися критерии оценивания»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1.Учитель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вовлекает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обучающихся в постановку целей урока и ожидаемых результатов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2.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Вовлечение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всех обучающихся в активное обучение на каждом этапе урока.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3. </a:t>
                      </a:r>
                      <a:r>
                        <a:rPr lang="ru-RU" sz="24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Развитие</a:t>
                      </a:r>
                      <a:r>
                        <a:rPr lang="ru-RU" sz="2400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способностей учащихся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4. Учитель использует приёмы обучения, направленные на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поддержку учебного сотрудничества.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5. Учитель может использовать собственные </a:t>
                      </a: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цифровые образовательные ресурсы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6. Учитель развивает свою практику по вовлечению обучающихся в процесс оценивания.</a:t>
                      </a:r>
                    </a:p>
                    <a:p>
                      <a:pPr marL="342900" marR="0" lvl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E0000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Calibri"/>
                          <a:cs typeface="Times New Roman" pitchFamily="18" charset="0"/>
                        </a:rPr>
                        <a:t>«учитель вовлекает обучающихся в разработку критериев оценивания»</a:t>
                      </a:r>
                      <a:endParaRPr lang="ru-RU" sz="24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424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863" y="2148751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Эффективные подходы и перспективы развития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практики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формативного оценивания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рефлексивного отчёта по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уроку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6327" y="4054564"/>
            <a:ext cx="965005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Ахмадиева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Куралай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Тлеубердиевна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НМР НИШ г. Астаны(IВ); </a:t>
            </a:r>
            <a:b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9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224283"/>
            <a:ext cx="987552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Таблица для написания рефлексивного отчета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335" y="1498097"/>
            <a:ext cx="11737304" cy="720080"/>
          </a:xfrm>
        </p:spPr>
        <p:txBody>
          <a:bodyPr/>
          <a:lstStyle/>
          <a:p>
            <a:pPr marL="14986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cs typeface="Times New Roman" panose="02020603050405020304" pitchFamily="18" charset="0"/>
              </a:rPr>
              <a:t>    </a:t>
            </a:r>
            <a:endParaRPr lang="en-US" sz="2400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149860" indent="0" algn="ctr">
              <a:buNone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149860" indent="0" algn="ctr">
              <a:buNone/>
            </a:pPr>
            <a:endParaRPr lang="en-US" sz="2400" b="1" dirty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149860" indent="0" algn="ctr">
              <a:buNone/>
            </a:pPr>
            <a:endParaRPr lang="en-US" sz="2400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  <a:p>
            <a:pPr marL="14986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860163" y="1268766"/>
            <a:ext cx="10068489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1348" y="1268767"/>
            <a:ext cx="653535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341398"/>
              </p:ext>
            </p:extLst>
          </p:nvPr>
        </p:nvGraphicFramePr>
        <p:xfrm>
          <a:off x="617633" y="2771776"/>
          <a:ext cx="11410538" cy="3881185"/>
        </p:xfrm>
        <a:graphic>
          <a:graphicData uri="http://schemas.openxmlformats.org/drawingml/2006/table">
            <a:tbl>
              <a:tblPr firstRow="1" firstCol="1" bandRow="1"/>
              <a:tblGrid>
                <a:gridCol w="2293924"/>
                <a:gridCol w="2839045"/>
                <a:gridCol w="2791781"/>
                <a:gridCol w="3485788"/>
              </a:tblGrid>
              <a:tr h="2335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Синтез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1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Преподавание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9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Оценивание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23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kk-KZ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5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качества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Планирования, Преподавания и Оценки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Планирования, Преподавания и Оценки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Синтез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Планирования, Преподавания и Оценки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Прогноз на </a:t>
                      </a:r>
                      <a:r>
                        <a:rPr lang="kk-KZ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будущее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4079779" y="4959229"/>
            <a:ext cx="5715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94403" y="4946237"/>
            <a:ext cx="5715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9967423" y="4959229"/>
            <a:ext cx="571500" cy="523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Rectangle 113"/>
          <p:cNvSpPr>
            <a:spLocks noChangeArrowheads="1"/>
          </p:cNvSpPr>
          <p:nvPr/>
        </p:nvSpPr>
        <p:spPr bwMode="auto">
          <a:xfrm>
            <a:off x="518115" y="1122345"/>
            <a:ext cx="1158522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Вам в помощь данная таблица, куда вы по уровню педагогического мастерства можете распределить количество слов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altLang="ru-RU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«у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читель»-1500 слов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altLang="ru-RU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«у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читель-модератор» 2000 слов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altLang="ru-RU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«у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читель-эксперт» 2500 слов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altLang="ru-RU" b="1" dirty="0" smtClean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«у</a:t>
            </a:r>
            <a:r>
              <a:rPr kumimoji="0" lang="kk-KZ" alt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читель-исследователь» 3000 слов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9" name="Rectangle 114"/>
          <p:cNvSpPr>
            <a:spLocks noChangeArrowheads="1"/>
          </p:cNvSpPr>
          <p:nvPr/>
        </p:nvSpPr>
        <p:spPr bwMode="auto">
          <a:xfrm>
            <a:off x="1481141" y="28157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62676"/>
              </p:ext>
            </p:extLst>
          </p:nvPr>
        </p:nvGraphicFramePr>
        <p:xfrm>
          <a:off x="353828" y="1006412"/>
          <a:ext cx="11372850" cy="4888244"/>
        </p:xfrm>
        <a:graphic>
          <a:graphicData uri="http://schemas.openxmlformats.org/drawingml/2006/table">
            <a:tbl>
              <a:tblPr firstRow="1" firstCol="1" bandRow="1"/>
              <a:tblGrid>
                <a:gridCol w="4876800"/>
                <a:gridCol w="3295651"/>
                <a:gridCol w="3200399"/>
              </a:tblGrid>
              <a:tr h="520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Темы для обсуждения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Что  было  полезным?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Calibri"/>
                          <a:cs typeface="Times New Roman"/>
                        </a:rPr>
                        <a:t>Предложения/рекомендации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9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Эффективные подходы организации и управления процессом школьного оценивания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Постановка ЦПР. Наблюдение урока: обратная связь как инструмент профессионального развития и продвижения к достижению ЦПР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Arial Narrow" pitchFamily="34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endParaRPr lang="ru-RU" sz="700" dirty="0"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7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84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dirty="0"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Arial Narrow" pitchFamily="34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Эффективные подходы и перспективы развития практики </a:t>
                      </a:r>
                      <a:r>
                        <a:rPr lang="ru-RU" sz="18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формативного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 оценивания РО по </a:t>
                      </a:r>
                      <a:r>
                        <a:rPr lang="ru-RU" sz="18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 Narrow" pitchFamily="34" charset="0"/>
                          <a:ea typeface="Times New Roman"/>
                          <a:cs typeface="Times New Roman" pitchFamily="18" charset="0"/>
                        </a:rPr>
                        <a:t>уроку</a:t>
                      </a:r>
                      <a:endParaRPr lang="ru-RU" sz="7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00660" algn="l"/>
                        </a:tabLs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523" marR="385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22234" y="240226"/>
            <a:ext cx="283603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Лист обратной связи</a:t>
            </a:r>
          </a:p>
        </p:txBody>
      </p:sp>
    </p:spTree>
    <p:extLst>
      <p:ext uri="{BB962C8B-B14F-4D97-AF65-F5344CB8AC3E}">
        <p14:creationId xmlns:p14="http://schemas.microsoft.com/office/powerpoint/2010/main" val="42789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500" y="232012"/>
            <a:ext cx="9836385" cy="64242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Даты сдачи рефлексивных отчетов аттестуемых учителей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860163" y="1268766"/>
            <a:ext cx="10068489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1348" y="1268767"/>
            <a:ext cx="653535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886460"/>
              </p:ext>
            </p:extLst>
          </p:nvPr>
        </p:nvGraphicFramePr>
        <p:xfrm>
          <a:off x="479380" y="1340448"/>
          <a:ext cx="10801201" cy="5364916"/>
        </p:xfrm>
        <a:graphic>
          <a:graphicData uri="http://schemas.openxmlformats.org/drawingml/2006/table">
            <a:tbl>
              <a:tblPr firstRow="1" firstCol="1" bandRow="1"/>
              <a:tblGrid>
                <a:gridCol w="4003328"/>
                <a:gridCol w="2700299"/>
                <a:gridCol w="1554719"/>
                <a:gridCol w="2542855"/>
              </a:tblGrid>
              <a:tr h="180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Сроки 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Ответственные</a:t>
                      </a:r>
                      <a:endParaRPr lang="ru-RU" sz="1600" dirty="0"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Написание Рефлексивных отчетов по уроку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18 марта 2018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Сдача Рефлексивных отчетов для </a:t>
                      </a:r>
                      <a:r>
                        <a:rPr lang="ru-RU" sz="1400" dirty="0" err="1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формативного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отзыва менторов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марта 2018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9:00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Формативный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отзыв от менторов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22 марта 2018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9:00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енторы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аттестуемых учителей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Обновление отчетов по рекомендациям </a:t>
                      </a:r>
                      <a:r>
                        <a:rPr lang="ru-RU" sz="1400" dirty="0" err="1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формативного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отзыва менторов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25 марта 2018 года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Сдача Рефлексивных отчетов по уроку с ФО менторов тренерам по аттестации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марта 2018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9:00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Формативный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отзыв от тренеров по аттестации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апреля 2018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9:00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тренеры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аттестации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Обновление отчетов по рекомендациям формативного отзыва тренеров по аттестации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25 апреля 2018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Предоставление логинов для загрузки РО по уроку на портал ЦПИ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апреля 2018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Ахмадиева К.Т.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6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Загрузка рефлексивного отчета по уроку на портал ЦПИ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20-27 апреля 2018 года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райний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срок 28 апреля 2018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23:59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Предоставить информацию по итогам загрузки РО по уроку на портал ЦПИ, заместителю директора по развитию: ФИО, дата, время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День,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 загрузили отчет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время,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когда загрузили отчет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ru-RU" sz="1400" dirty="0" smtClean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ттестуемые </a:t>
                      </a:r>
                      <a:r>
                        <a:rPr lang="ru-RU" sz="1400" dirty="0">
                          <a:effectLst/>
                          <a:latin typeface="Arial Narrow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учителя</a:t>
                      </a:r>
                    </a:p>
                  </a:txBody>
                  <a:tcPr marL="47175" marR="471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6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363" y="-78984"/>
            <a:ext cx="9875520" cy="100811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+mn-cs"/>
              </a:rPr>
              <a:t>Примерные вопросы для написания РО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1860163" y="1268766"/>
            <a:ext cx="10068489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91348" y="1268767"/>
            <a:ext cx="653535" cy="1"/>
          </a:xfrm>
          <a:prstGeom prst="line">
            <a:avLst/>
          </a:prstGeom>
          <a:ln>
            <a:solidFill>
              <a:srgbClr val="33CC33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785" t="9051" r="44684" b="24800"/>
          <a:stretch/>
        </p:blipFill>
        <p:spPr>
          <a:xfrm>
            <a:off x="1254784" y="819630"/>
            <a:ext cx="4767645" cy="60072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6375" t="21651" r="44094" b="4851"/>
          <a:stretch/>
        </p:blipFill>
        <p:spPr>
          <a:xfrm>
            <a:off x="6483767" y="819627"/>
            <a:ext cx="4313124" cy="603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9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7863" y="2148751"/>
            <a:ext cx="10515600" cy="132556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Эффективные подходы и перспективы развития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практики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формативного оценивания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рефлексивного отчёта по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уроку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46327" y="4054564"/>
            <a:ext cx="9650057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800" b="1" smtClean="0">
                <a:solidFill>
                  <a:srgbClr val="002060"/>
                </a:solidFill>
                <a:latin typeface="Arial Narrow" pitchFamily="34" charset="0"/>
              </a:rPr>
              <a:t>Габдуллина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Динара 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Серикказыевна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, </a:t>
            </a:r>
            <a:endParaRPr lang="ru-RU" sz="2800" b="1" dirty="0" smtClean="0">
              <a:solidFill>
                <a:srgbClr val="002060"/>
              </a:solidFill>
              <a:latin typeface="Arial Narrow" pitchFamily="34" charset="0"/>
            </a:endParaRPr>
          </a:p>
          <a:p>
            <a:pPr lvl="0" algn="r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НМР НИШ ФМН г. Семей </a:t>
            </a:r>
            <a:b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</a:b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9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5360" y="260648"/>
            <a:ext cx="11233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НИШ ФМН </a:t>
            </a:r>
            <a:r>
              <a:rPr lang="ru-RU" sz="2400" b="1" dirty="0" err="1" smtClean="0">
                <a:solidFill>
                  <a:srgbClr val="002060"/>
                </a:solidFill>
              </a:rPr>
              <a:t>г.Семей</a:t>
            </a:r>
            <a:r>
              <a:rPr lang="ru-RU" sz="2400" b="1" dirty="0" smtClean="0">
                <a:solidFill>
                  <a:srgbClr val="002060"/>
                </a:solidFill>
              </a:rPr>
              <a:t>. Из опыта работы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10860" y="722313"/>
            <a:ext cx="11170281" cy="1260000"/>
            <a:chOff x="395536" y="1844824"/>
            <a:chExt cx="8377711" cy="12600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7837143" y="2068772"/>
              <a:ext cx="936104" cy="792088"/>
            </a:xfrm>
            <a:prstGeom prst="roundRect">
              <a:avLst/>
            </a:prstGeom>
            <a:ln w="38100"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РО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95536" y="2068772"/>
              <a:ext cx="936104" cy="792088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ЦПР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1979712" y="2068772"/>
              <a:ext cx="2592288" cy="792088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</a:rPr>
                <a:t>Квалификационные характеристики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Плюс 10"/>
            <p:cNvSpPr/>
            <p:nvPr/>
          </p:nvSpPr>
          <p:spPr>
            <a:xfrm>
              <a:off x="4644008" y="2194816"/>
              <a:ext cx="540000" cy="540000"/>
            </a:xfrm>
            <a:prstGeom prst="mathPlus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7248688" y="2356760"/>
              <a:ext cx="504056" cy="216024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люс 12"/>
            <p:cNvSpPr/>
            <p:nvPr/>
          </p:nvSpPr>
          <p:spPr>
            <a:xfrm>
              <a:off x="1403648" y="2194772"/>
              <a:ext cx="540000" cy="540000"/>
            </a:xfrm>
            <a:prstGeom prst="mathPlus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232680" y="1844824"/>
              <a:ext cx="1944000" cy="1260000"/>
            </a:xfrm>
            <a:prstGeom prst="round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Качественная обратная связь учителю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13814" y="2261188"/>
            <a:ext cx="111313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/>
              <a:t>При обсуждении посещенного урока. Здесь важно обращать внимание не только на преподавание и оценивание на уроке, но и планирование: как и почему учитель спланировал урок именно таким образом, как предполагал развитие по достижению ЦПР.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Индивидуальные встречи аттестуемого учителя и координатора по </a:t>
            </a:r>
            <a:r>
              <a:rPr lang="en-US" sz="2000" dirty="0" smtClean="0"/>
              <a:t>AR</a:t>
            </a:r>
            <a:r>
              <a:rPr lang="ru-RU" sz="2000" dirty="0" smtClean="0"/>
              <a:t>. В ходе встреч обсуждаются вопросы обзора литературы, выбора методов исследования, анализа данных. А также прослеживается связь с ЦПР.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Полугодовой обзор на МО.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Индивидуальные встречи с координаторами по </a:t>
            </a:r>
            <a:r>
              <a:rPr lang="en-US" sz="2000" dirty="0" smtClean="0"/>
              <a:t>AR</a:t>
            </a:r>
            <a:r>
              <a:rPr lang="ru-RU" sz="2000" dirty="0" smtClean="0"/>
              <a:t>. Подготовка к выступлению на Фестивале исследований (начало апреля).</a:t>
            </a:r>
          </a:p>
          <a:p>
            <a:pPr marL="342900" indent="-342900" algn="just">
              <a:buAutoNum type="arabicPeriod"/>
            </a:pPr>
            <a:r>
              <a:rPr lang="ru-RU" sz="2000" dirty="0" smtClean="0"/>
              <a:t>Беседы между аттестуемым и тем, кто проводил ФО РО данного учителя.</a:t>
            </a:r>
            <a:endParaRPr lang="ru-RU" sz="2000" dirty="0"/>
          </a:p>
        </p:txBody>
      </p:sp>
      <p:cxnSp>
        <p:nvCxnSpPr>
          <p:cNvPr id="18" name="Прямая со стрелкой 17"/>
          <p:cNvCxnSpPr>
            <a:stCxn id="14" idx="2"/>
            <a:endCxn id="15" idx="0"/>
          </p:cNvCxnSpPr>
          <p:nvPr/>
        </p:nvCxnSpPr>
        <p:spPr>
          <a:xfrm flipH="1">
            <a:off x="6079478" y="1982313"/>
            <a:ext cx="2176907" cy="27887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45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3659" y="971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Трудности и пути решения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124632"/>
              </p:ext>
            </p:extLst>
          </p:nvPr>
        </p:nvGraphicFramePr>
        <p:xfrm>
          <a:off x="391802" y="692696"/>
          <a:ext cx="11359712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593"/>
                <a:gridCol w="3216373"/>
                <a:gridCol w="3216373"/>
                <a:gridCol w="32163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Действие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Риск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Решение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Ожидаемый результат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Полугодовой обзор на МО (конец декабря).</a:t>
                      </a: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Ограниченность аудитории</a:t>
                      </a:r>
                      <a:r>
                        <a:rPr lang="ru-RU" baseline="0" dirty="0" smtClean="0"/>
                        <a:t> и, возможно, недостаток хороших рекомендаций.</a:t>
                      </a: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После проведения полугодового обзора МО рекомендует </a:t>
                      </a:r>
                      <a:r>
                        <a:rPr lang="ru-RU" baseline="0" dirty="0" smtClean="0"/>
                        <a:t> учителей для выступления на Фестивале педагогических идей (начало января).</a:t>
                      </a: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Учителя получат дополнительные</a:t>
                      </a:r>
                      <a:r>
                        <a:rPr lang="ru-RU" baseline="0" dirty="0" smtClean="0"/>
                        <a:t> рекомендации и будут иметь возможность обсудить вопросы с другими предметниками (повышение качества обратной связи).</a:t>
                      </a: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Организация ФО РО.</a:t>
                      </a: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Поскольку зам. НМР назначает человека, который будет осуществлять ФО РО, то может возникнуть</a:t>
                      </a:r>
                      <a:r>
                        <a:rPr lang="ru-RU" baseline="0" dirty="0" smtClean="0"/>
                        <a:t> отторжение со стороны аттестуемого по разным причинам.</a:t>
                      </a: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«Одна голова - хорошо, а две – еще лучше». Для каждого учителя назначаются два человека (тренер, руководитель МО),</a:t>
                      </a:r>
                      <a:r>
                        <a:rPr lang="ru-RU" baseline="0" dirty="0" smtClean="0"/>
                        <a:t> которые будут осуществлять ФО.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Учитель получает</a:t>
                      </a:r>
                      <a:r>
                        <a:rPr lang="ru-RU" baseline="0" dirty="0" smtClean="0"/>
                        <a:t> рекомендации от двух разных людей. Есть разнообразие, выбор, возможность посмотреть на свой РО под другим (третьим) углом.</a:t>
                      </a:r>
                      <a:endParaRPr lang="ru-RU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6202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23392" y="260648"/>
            <a:ext cx="110412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 предоставлять эффективную обратную связь?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 рекомендации по проведению ФО РО по уроку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0595" y="1340768"/>
            <a:ext cx="3366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Этика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Своевременность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Конкретность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417" y="3212976"/>
            <a:ext cx="8548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И еще</a:t>
            </a:r>
            <a:endParaRPr lang="ru-RU" sz="20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87244" y="3861048"/>
            <a:ext cx="112693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«Один отчет – хорошо, два отчета – еще лучше». При </a:t>
            </a:r>
            <a:r>
              <a:rPr lang="ru-RU" sz="2400" dirty="0" err="1" smtClean="0"/>
              <a:t>формативном</a:t>
            </a:r>
            <a:r>
              <a:rPr lang="ru-RU" sz="2400" dirty="0" smtClean="0"/>
              <a:t> оценивании полезно иметь (как учителю, так и оценщику) несколько </a:t>
            </a:r>
            <a:r>
              <a:rPr lang="ru-RU" sz="2400" dirty="0" err="1" smtClean="0"/>
              <a:t>драфт</a:t>
            </a:r>
            <a:r>
              <a:rPr lang="ru-RU" sz="2400" dirty="0" smtClean="0"/>
              <a:t> версий отчета. А это значит, что обе стороны скорее всего смогут правильно расставлять главные акценты в РО.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022510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069" y="60248"/>
            <a:ext cx="11702003" cy="76427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Рекомендации по реализации школьного оценивания деятельности учителей  </a:t>
            </a:r>
            <a:endParaRPr lang="ru-RU" sz="2800" b="1" dirty="0">
              <a:solidFill>
                <a:srgbClr val="7E0000"/>
              </a:solidFill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8515" y="1065130"/>
            <a:ext cx="114631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Постановка ЦПР</a:t>
            </a:r>
          </a:p>
          <a:p>
            <a:pPr lvl="0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1.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Применять различные инструменты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диагностики профессиональных потребностей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педагогических работников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lvl="0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2.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Ставить цели профессионального развития  на 1 учебный год в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формате 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SMART с учётом профессиональных потребностей и  уровня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педагогического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мастерства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8516" y="2870067"/>
            <a:ext cx="111763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Наблюдение </a:t>
            </a:r>
            <a:r>
              <a:rPr lang="ru-RU" sz="2400" b="1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уроков/занятий</a:t>
            </a:r>
            <a:endParaRPr lang="ru-RU" sz="2400" b="1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lvl="0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1.</a:t>
            </a:r>
            <a:r>
              <a:rPr lang="ru-RU" sz="2000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Последовательно наблюдать уроки/занятия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по направлениям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деятельности всех педагогических работников,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независимо от сроков прохождения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аттестации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lvl="0"/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2.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Проводить </a:t>
            </a:r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предварительные конструктивные беседы по планированию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уроков/занятий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r>
              <a:rPr lang="ru-RU" sz="2000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3. 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Предоставлять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конструктивные</a:t>
            </a:r>
            <a:r>
              <a:rPr lang="ru-RU" sz="2000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 отзывы по наблюдению уроков/занятий и продвижению к достижению цели профессионального развития в Листах наблюдения уроков/занятий и Листе школьного оценивания</a:t>
            </a:r>
            <a:endParaRPr lang="ru-RU" sz="2000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748" y="1"/>
            <a:ext cx="11209217" cy="4572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Обратная связь </a:t>
            </a:r>
            <a:r>
              <a:rPr lang="ru-RU" sz="28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заместителей директоров </a:t>
            </a:r>
            <a:r>
              <a:rPr lang="ru-RU" sz="28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по </a:t>
            </a:r>
            <a:r>
              <a:rPr lang="ru-RU" sz="28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НМР  </a:t>
            </a:r>
            <a:endParaRPr lang="ru-RU" sz="2800" b="1" dirty="0">
              <a:solidFill>
                <a:srgbClr val="7E0000"/>
              </a:solidFill>
              <a:latin typeface="Arial Narrow" panose="020B0606020202030204" pitchFamily="34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183" y="2331839"/>
            <a:ext cx="11600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Авторская программа 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разработка критериев реализации авторской программы: требования по разработке, процедуре апробации и утверждения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разработка методических рекомендаций по внедрению (апробации) и реализации авторской программы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5181" y="374388"/>
            <a:ext cx="117702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Рефлексивный отчет по уроку, поддержка тренеров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стандартизация процесса оценивания РО для выработки единого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понимания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(школьные тренеры, эксперты ЦПИ)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проведение семинаров: для учителей по написанию РО, для заместителей директоров по НМР по поддержке школьных тренеров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обучение тренеров по поддержке профессионального развития </a:t>
            </a:r>
            <a:r>
              <a:rPr lang="ru-RU" i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(дополнительно)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рефлексия по уроку в рамках Исследования урока/Исследования в действии (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Lesson-study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,/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Action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Research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) для аттестуемых на уровень педагогического мастерства «учитель-модератор»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181" y="3205451"/>
            <a:ext cx="117702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Методический совет АОО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определение понятий: «методическое пособие», «методическая разработка», «сборник», «методические рекомендации»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разработка инструкции по работе с методическим советом АОО: форма обращения, сроки, сроки рецензирования и получения обратной связи</a:t>
            </a: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181" y="4338860"/>
            <a:ext cx="119522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Организационные вопросы</a:t>
            </a:r>
            <a:endParaRPr lang="ru-RU" dirty="0">
              <a:solidFill>
                <a:srgbClr val="5B9BD5">
                  <a:lumMod val="50000"/>
                </a:srgbClr>
              </a:solidFill>
              <a:latin typeface="Arial Narrow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предоставление сертификатов соответствия  требованиям по языковым компетенциям до октября текущего учебного года (для аттестуемых)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рассмотрение претендентов на уровень «учитель-модератор» на уровне  школы, т.к. основная деятельность связана со школьной деятельностью;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разработка </a:t>
            </a:r>
            <a:r>
              <a:rPr lang="ru-RU" dirty="0" smtClean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инструмента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проверки языковых компетенций по казахскому языку (в соответствии с </a:t>
            </a:r>
            <a:r>
              <a:rPr lang="en-US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IELTS 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/ </a:t>
            </a:r>
            <a:r>
              <a:rPr lang="en-US" dirty="0" err="1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Aptis</a:t>
            </a:r>
            <a:r>
              <a:rPr lang="ru-RU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) с учётом специфики педагогической деятельности;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i="1" dirty="0">
                <a:solidFill>
                  <a:srgbClr val="5B9BD5">
                    <a:lumMod val="50000"/>
                  </a:srgbClr>
                </a:solidFill>
                <a:latin typeface="Arial Narrow" pitchFamily="34" charset="0"/>
              </a:rPr>
              <a:t>страхование учителей при выезде в качестве наблюдателей на оценивание в рамках курсов по обновлению содержания образования РК</a:t>
            </a:r>
            <a:endParaRPr lang="ru-RU" sz="2400" i="1" dirty="0">
              <a:solidFill>
                <a:srgbClr val="5B9BD5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4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672" y="1664280"/>
            <a:ext cx="5974597" cy="1359526"/>
          </a:xfrm>
          <a:prstGeom prst="rect">
            <a:avLst/>
          </a:prstGeom>
        </p:spPr>
      </p:pic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2734735" y="5589588"/>
            <a:ext cx="717761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altLang="ru-RU" sz="18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Центр педагогических измерений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Астана, август  2018</a:t>
            </a: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2256373" y="549278"/>
            <a:ext cx="717761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Августовская конференция педагогических работников Назарбаев Интеллектуальных школ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91" y="3453858"/>
            <a:ext cx="356870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2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10633" y="154212"/>
            <a:ext cx="11521280" cy="648072"/>
          </a:xfrm>
        </p:spPr>
        <p:txBody>
          <a:bodyPr>
            <a:noAutofit/>
          </a:bodyPr>
          <a:lstStyle/>
          <a:p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Количество  рефлексивных отчетов (РО) 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в разрезе уровней педагогического мастерства </a:t>
            </a:r>
            <a:b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alt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(2017г. и 2018г.)</a:t>
            </a:r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1592204" y="782432"/>
            <a:ext cx="1728192" cy="432048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2018</a:t>
            </a:r>
            <a:endParaRPr lang="ru-RU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8750087" y="784023"/>
            <a:ext cx="1584176" cy="36004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</a:rPr>
              <a:t>2017</a:t>
            </a:r>
          </a:p>
        </p:txBody>
      </p:sp>
      <p:sp>
        <p:nvSpPr>
          <p:cNvPr id="3076" name="AutoShape 4" descr="ÐÐ°ÑÑÐ¸Ð½ÐºÐ¸ Ð¿Ð¾ Ð·Ð°Ð¿ÑÐ¾ÑÑ ÐºÐ°ÑÑÐ¸Ð½ÐºÐ° ÐÐÐ¨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078" name="AutoShape 6" descr="ÐÐ°ÑÑÐ¸Ð½ÐºÐ¸ Ð¿Ð¾ Ð·Ð°Ð¿ÑÐ¾ÑÑ ÐºÐ°ÑÑÐ¸Ð½ÐºÐ° ÐÐÐ¨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51852" y="1537637"/>
            <a:ext cx="2496277" cy="27699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20 НИШ и МШ г. Астана</a:t>
            </a:r>
            <a:endParaRPr lang="ru-RU" sz="120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081" name="AutoShape 9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255" y="1393810"/>
            <a:ext cx="889384" cy="6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 descr="C:\Users\Nina\Downloads\no-translate-detected_1200-335.jpg"/>
          <p:cNvPicPr>
            <a:picLocks noChangeAspect="1" noChangeArrowheads="1"/>
          </p:cNvPicPr>
          <p:nvPr/>
        </p:nvPicPr>
        <p:blipFill>
          <a:blip r:embed="rId3" cstate="print"/>
          <a:srcRect l="6524" t="5317" r="69322" b="72945"/>
          <a:stretch>
            <a:fillRect/>
          </a:stretch>
        </p:blipFill>
        <p:spPr bwMode="auto">
          <a:xfrm>
            <a:off x="5279912" y="836712"/>
            <a:ext cx="1344149" cy="763286"/>
          </a:xfrm>
          <a:prstGeom prst="rect">
            <a:avLst/>
          </a:prstGeom>
          <a:noFill/>
        </p:spPr>
      </p:pic>
      <p:pic>
        <p:nvPicPr>
          <p:cNvPr id="3084" name="Picture 12" descr="C:\Users\Nina\Downloads\depositphotos_36220531-stock-illustration-vector-people-icon.jpg"/>
          <p:cNvPicPr>
            <a:picLocks noChangeAspect="1" noChangeArrowheads="1"/>
          </p:cNvPicPr>
          <p:nvPr/>
        </p:nvPicPr>
        <p:blipFill>
          <a:blip r:embed="rId4" cstate="print"/>
          <a:srcRect l="17451" t="13251" r="21650" b="42650"/>
          <a:stretch>
            <a:fillRect/>
          </a:stretch>
        </p:blipFill>
        <p:spPr bwMode="auto">
          <a:xfrm>
            <a:off x="5448175" y="1864958"/>
            <a:ext cx="1035544" cy="411914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085" name="Picture 13" descr="C:\Users\Nina\Downloads\depositphotos_36220531-stock-illustration-vector-people-icon.jpg"/>
          <p:cNvPicPr>
            <a:picLocks noChangeAspect="1" noChangeArrowheads="1"/>
          </p:cNvPicPr>
          <p:nvPr/>
        </p:nvPicPr>
        <p:blipFill>
          <a:blip r:embed="rId5" cstate="print"/>
          <a:srcRect l="66800" t="67850" r="9051" b="17450"/>
          <a:stretch>
            <a:fillRect/>
          </a:stretch>
        </p:blipFill>
        <p:spPr bwMode="auto">
          <a:xfrm>
            <a:off x="5448183" y="3133484"/>
            <a:ext cx="1035543" cy="439541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086" name="Picture 14" descr="C:\Users\Nina\Downloads\depositphotos_36220531-stock-illustration-vector-people-icon.jpg"/>
          <p:cNvPicPr>
            <a:picLocks noChangeAspect="1" noChangeArrowheads="1"/>
          </p:cNvPicPr>
          <p:nvPr/>
        </p:nvPicPr>
        <p:blipFill>
          <a:blip r:embed="rId5" cstate="print"/>
          <a:srcRect l="37400" t="67850" r="37400" b="17450"/>
          <a:stretch>
            <a:fillRect/>
          </a:stretch>
        </p:blipFill>
        <p:spPr bwMode="auto">
          <a:xfrm>
            <a:off x="5448176" y="2494024"/>
            <a:ext cx="1035544" cy="459585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3087" name="Picture 15" descr="C:\Users\Nina\Downloads\depositphotos_36220531-stock-illustration-vector-people-icon.jpg"/>
          <p:cNvPicPr>
            <a:picLocks noChangeAspect="1" noChangeArrowheads="1"/>
          </p:cNvPicPr>
          <p:nvPr/>
        </p:nvPicPr>
        <p:blipFill>
          <a:blip r:embed="rId5" cstate="print"/>
          <a:srcRect l="9051" t="67850" r="66800" b="17450"/>
          <a:stretch>
            <a:fillRect/>
          </a:stretch>
        </p:blipFill>
        <p:spPr bwMode="auto">
          <a:xfrm>
            <a:off x="5482217" y="3788457"/>
            <a:ext cx="1035544" cy="43204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32" name="Выноска со стрелкой вправо 31"/>
          <p:cNvSpPr/>
          <p:nvPr/>
        </p:nvSpPr>
        <p:spPr>
          <a:xfrm flipH="1">
            <a:off x="7463253" y="2065471"/>
            <a:ext cx="2569191" cy="382543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</a:rPr>
              <a:t>123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97088" y="1417316"/>
            <a:ext cx="2208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Количество </a:t>
            </a:r>
          </a:p>
          <a:p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РО по уроку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63248" y="1408918"/>
            <a:ext cx="1920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Количество</a:t>
            </a:r>
          </a:p>
          <a:p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РО по уроку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99725" y="1393814"/>
            <a:ext cx="3840427" cy="307612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51670" y="1360999"/>
            <a:ext cx="3840427" cy="3076121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24459" y="1381129"/>
            <a:ext cx="889384" cy="6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5438027" y="2207831"/>
            <a:ext cx="1443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Учитель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29602" y="2852945"/>
            <a:ext cx="2976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Учитель-модератор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2216" y="3431965"/>
            <a:ext cx="2252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Учитель-эксперт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37785" y="4077077"/>
            <a:ext cx="25835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Учитель-исследователь</a:t>
            </a:r>
            <a:endParaRPr lang="ru-RU" sz="1400" b="1" dirty="0">
              <a:solidFill>
                <a:srgbClr val="C0504D">
                  <a:lumMod val="75000"/>
                </a:srgbClr>
              </a:solidFill>
              <a:latin typeface="Arial Narrow" pitchFamily="34" charset="0"/>
            </a:endParaRPr>
          </a:p>
        </p:txBody>
      </p:sp>
      <p:pic>
        <p:nvPicPr>
          <p:cNvPr id="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762" y="4578076"/>
            <a:ext cx="10392371" cy="2006352"/>
          </a:xfr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sp>
        <p:nvSpPr>
          <p:cNvPr id="45" name="Выноска со стрелкой вправо 44"/>
          <p:cNvSpPr/>
          <p:nvPr/>
        </p:nvSpPr>
        <p:spPr>
          <a:xfrm>
            <a:off x="1592208" y="2060848"/>
            <a:ext cx="2563349" cy="360040"/>
          </a:xfrm>
          <a:prstGeom prst="rightArrowCallout">
            <a:avLst/>
          </a:prstGeom>
          <a:solidFill>
            <a:schemeClr val="bg1">
              <a:lumMod val="6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66</a:t>
            </a:r>
            <a:endParaRPr lang="ru-RU" sz="11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sp>
        <p:nvSpPr>
          <p:cNvPr id="46" name="Выноска со стрелкой вправо 45"/>
          <p:cNvSpPr/>
          <p:nvPr/>
        </p:nvSpPr>
        <p:spPr>
          <a:xfrm>
            <a:off x="1628992" y="2642211"/>
            <a:ext cx="2563349" cy="360040"/>
          </a:xfrm>
          <a:prstGeom prst="rightArrowCallout">
            <a:avLst/>
          </a:prstGeom>
          <a:solidFill>
            <a:srgbClr val="66FF99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</a:rPr>
              <a:t>327</a:t>
            </a:r>
          </a:p>
        </p:txBody>
      </p:sp>
      <p:sp>
        <p:nvSpPr>
          <p:cNvPr id="47" name="Выноска со стрелкой вправо 46"/>
          <p:cNvSpPr/>
          <p:nvPr/>
        </p:nvSpPr>
        <p:spPr>
          <a:xfrm>
            <a:off x="1628992" y="3239979"/>
            <a:ext cx="2563349" cy="360040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</a:rPr>
              <a:t>68</a:t>
            </a:r>
          </a:p>
        </p:txBody>
      </p:sp>
      <p:sp>
        <p:nvSpPr>
          <p:cNvPr id="48" name="Выноска со стрелкой вправо 47"/>
          <p:cNvSpPr/>
          <p:nvPr/>
        </p:nvSpPr>
        <p:spPr>
          <a:xfrm>
            <a:off x="1628992" y="3780039"/>
            <a:ext cx="2563349" cy="36004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</a:rPr>
              <a:t>7</a:t>
            </a:r>
          </a:p>
        </p:txBody>
      </p:sp>
      <p:sp>
        <p:nvSpPr>
          <p:cNvPr id="49" name="Выноска со стрелкой вправо 48"/>
          <p:cNvSpPr/>
          <p:nvPr/>
        </p:nvSpPr>
        <p:spPr>
          <a:xfrm flipH="1">
            <a:off x="7536165" y="2642219"/>
            <a:ext cx="2496279" cy="360041"/>
          </a:xfrm>
          <a:prstGeom prst="rightArrowCallout">
            <a:avLst/>
          </a:prstGeom>
          <a:solidFill>
            <a:srgbClr val="66FF99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</a:rPr>
              <a:t>527</a:t>
            </a:r>
          </a:p>
        </p:txBody>
      </p:sp>
      <p:sp>
        <p:nvSpPr>
          <p:cNvPr id="50" name="Выноска со стрелкой вправо 49"/>
          <p:cNvSpPr/>
          <p:nvPr/>
        </p:nvSpPr>
        <p:spPr>
          <a:xfrm flipH="1">
            <a:off x="7536167" y="3239979"/>
            <a:ext cx="2496279" cy="360040"/>
          </a:xfrm>
          <a:prstGeom prst="rightArrowCallou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 Narrow" panose="020B0606020202030204" pitchFamily="34" charset="0"/>
              </a:rPr>
              <a:t>71</a:t>
            </a:r>
          </a:p>
        </p:txBody>
      </p:sp>
      <p:sp>
        <p:nvSpPr>
          <p:cNvPr id="51" name="Выноска со стрелкой вправо 50"/>
          <p:cNvSpPr/>
          <p:nvPr/>
        </p:nvSpPr>
        <p:spPr>
          <a:xfrm flipH="1">
            <a:off x="7536167" y="3780039"/>
            <a:ext cx="2496279" cy="360040"/>
          </a:xfrm>
          <a:prstGeom prst="rightArrowCallout">
            <a:avLst/>
          </a:prstGeom>
          <a:solidFill>
            <a:schemeClr val="accent6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1F497D"/>
                </a:solidFill>
                <a:latin typeface="Arial Narrow" panose="020B0606020202030204" pitchFamily="34" charset="0"/>
              </a:rPr>
              <a:t>5</a:t>
            </a:r>
            <a:endParaRPr lang="ru-RU" sz="1600" b="1" dirty="0">
              <a:solidFill>
                <a:srgbClr val="1F497D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V="1">
            <a:off x="5930181" y="5841268"/>
            <a:ext cx="1107075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8005925" y="6033987"/>
            <a:ext cx="1107075" cy="180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3730704" y="4578076"/>
            <a:ext cx="1371512" cy="18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1677533" y="5769218"/>
            <a:ext cx="1371512" cy="1815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0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501" y="2471986"/>
            <a:ext cx="11199125" cy="1081538"/>
          </a:xfrm>
        </p:spPr>
        <p:txBody>
          <a:bodyPr>
            <a:noAutofit/>
          </a:bodyPr>
          <a:lstStyle/>
          <a:p>
            <a:pPr lvl="0"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Эффективные подходы организации и управления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процессом </a:t>
            </a:r>
            <a:r>
              <a:rPr lang="ru-RU" sz="3200" b="1" dirty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школьного </a:t>
            </a:r>
            <a:r>
              <a:rPr lang="ru-RU" sz="3200" b="1" dirty="0" smtClean="0">
                <a:solidFill>
                  <a:srgbClr val="7E0000"/>
                </a:solidFill>
                <a:latin typeface="Arial Narrow" panose="020B0606020202030204" pitchFamily="34" charset="0"/>
                <a:ea typeface="Calibri"/>
                <a:cs typeface="Times New Roman" pitchFamily="18" charset="0"/>
              </a:rPr>
              <a:t>оценивания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501" y="4440629"/>
            <a:ext cx="10972800" cy="996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Татимбеков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Рашит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Шабдинович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, 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заместитель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директора по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НМР НИШ </a:t>
            </a:r>
            <a:r>
              <a:rPr lang="ru-RU" sz="2800" b="1" dirty="0">
                <a:solidFill>
                  <a:srgbClr val="002060"/>
                </a:solidFill>
                <a:latin typeface="Arial Narrow" pitchFamily="34" charset="0"/>
              </a:rPr>
              <a:t>ФМН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г.Костана</a:t>
            </a:r>
            <a:r>
              <a:rPr lang="ru-RU" sz="2800" b="1" dirty="0" err="1">
                <a:solidFill>
                  <a:srgbClr val="002060"/>
                </a:solidFill>
                <a:latin typeface="Arial Narrow" pitchFamily="34" charset="0"/>
              </a:rPr>
              <a:t>я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5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16632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</a:t>
            </a: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Оценивание доказательств в РО по уроку </a:t>
            </a:r>
            <a:b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(количество баллов по разделам РО)</a:t>
            </a:r>
            <a:endParaRPr lang="ru-RU" sz="1800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302080"/>
              </p:ext>
            </p:extLst>
          </p:nvPr>
        </p:nvGraphicFramePr>
        <p:xfrm>
          <a:off x="239352" y="726204"/>
          <a:ext cx="11713301" cy="361641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41963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1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75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36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1758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855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803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Раздел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Максимальное количество баллов за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 раздел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в соответствии с з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аявляемым уровнем педагогического мастерства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05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«Учитель»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«Учитель-модератор»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«Учитель-эксперт»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«Учитель-исследователь»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«Учитель-мастер»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vl="0" algn="just">
                        <a:lnSpc>
                          <a:spcPct val="100000"/>
                        </a:lnSpc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Анализ, оценка и выводы об эффективности планирования урока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1,5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3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4,5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7,5 </a:t>
                      </a: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Анализ, оценка и обобщение выводов по эффективности преподавания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1,5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3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4,5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7,5 </a:t>
                      </a: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Анализ, оценка и обобщение выводов по эффективности оценивания учебных достижений 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1,5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3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4,5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7,5 </a:t>
                      </a: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Анализ, оценка качества урока и прогнозирование развития собственной практики и практики коллег профессионального сообщества</a:t>
                      </a:r>
                      <a:endParaRPr lang="ru-RU" sz="1400" b="1" i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1,5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3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4,5 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b="1" dirty="0" smtClean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7,5 </a:t>
                      </a: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Максимальное</a:t>
                      </a:r>
                      <a:r>
                        <a:rPr lang="ru-RU" sz="1400" b="1" baseline="0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 количество баллов</a:t>
                      </a: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  за РО </a:t>
                      </a:r>
                      <a:endParaRPr lang="ru-RU" sz="1400" b="1" i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12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18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24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</a:rPr>
                        <a:t>30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Количество баллов, необходимое для подтверждения заявляемого уровня</a:t>
                      </a:r>
                      <a:endParaRPr lang="ru-RU" sz="1400" b="1" i="0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28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76183" y="4890646"/>
            <a:ext cx="9505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Определение качества </a:t>
            </a:r>
            <a:r>
              <a:rPr lang="ru-RU" sz="1600" b="1" dirty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представленных доказательств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585235"/>
              </p:ext>
            </p:extLst>
          </p:nvPr>
        </p:nvGraphicFramePr>
        <p:xfrm>
          <a:off x="239352" y="5229200"/>
          <a:ext cx="11713301" cy="112776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0486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646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% качества за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+mj-ea"/>
                          <a:cs typeface="+mj-cs"/>
                        </a:rPr>
                        <a:t>раздел</a:t>
                      </a:r>
                      <a:r>
                        <a:rPr lang="ru-RU" sz="20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+mj-ea"/>
                          <a:cs typeface="+mj-cs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РО</a:t>
                      </a:r>
                      <a:endParaRPr lang="ru-RU" sz="1200" b="1" dirty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 качества за </a:t>
                      </a:r>
                      <a:r>
                        <a:rPr lang="ru-RU" sz="16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Narrow" pitchFamily="34" charset="0"/>
                          <a:ea typeface="+mj-ea"/>
                          <a:cs typeface="+mj-cs"/>
                        </a:rPr>
                        <a:t>РО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в целом </a:t>
                      </a:r>
                      <a:endParaRPr lang="ru-RU" sz="12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факт.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кол-во баллов за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раздел</a:t>
                      </a:r>
                      <a:r>
                        <a:rPr lang="ru-RU" sz="2400" b="0" dirty="0" smtClean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макс. 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кол-во баллов за </a:t>
                      </a:r>
                      <a:r>
                        <a:rPr lang="ru-RU" sz="1200" b="1" dirty="0" smtClean="0">
                          <a:solidFill>
                            <a:schemeClr val="tx2"/>
                          </a:solidFill>
                        </a:rPr>
                        <a:t>раздел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2"/>
                          </a:solidFill>
                        </a:rPr>
                        <a:t>х</a:t>
                      </a:r>
                      <a:r>
                        <a:rPr lang="ru-RU" sz="1200" b="0" dirty="0" smtClean="0">
                          <a:solidFill>
                            <a:schemeClr val="tx2"/>
                          </a:solidFill>
                        </a:rPr>
                        <a:t> 100%</a:t>
                      </a:r>
                      <a:endParaRPr lang="ru-RU" sz="1200" b="0" dirty="0" smtClean="0">
                        <a:solidFill>
                          <a:schemeClr val="tx2"/>
                        </a:solidFill>
                        <a:latin typeface="Arial Narrow" pitchFamily="34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факт.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кол-во баллов за РО </a:t>
                      </a:r>
                      <a:r>
                        <a:rPr lang="ru-RU" sz="2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2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макс.</a:t>
                      </a:r>
                      <a:r>
                        <a:rPr lang="ru-RU" sz="14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кол-во баллов за РО </a:t>
                      </a:r>
                    </a:p>
                    <a:p>
                      <a:pPr algn="ctr"/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х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100%</a:t>
                      </a:r>
                      <a:endParaRPr lang="ru-RU" sz="14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Прямоугольник 1"/>
          <p:cNvSpPr>
            <a:spLocks noChangeArrowheads="1"/>
          </p:cNvSpPr>
          <p:nvPr/>
        </p:nvSpPr>
        <p:spPr bwMode="auto">
          <a:xfrm>
            <a:off x="0" y="260648"/>
            <a:ext cx="1219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Результаты независимого оценивания </a:t>
            </a:r>
            <a:r>
              <a:rPr lang="ru-RU" altLang="ru-RU" sz="20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РО по уроку 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(2017г. и 2018г.)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355806"/>
              </p:ext>
            </p:extLst>
          </p:nvPr>
        </p:nvGraphicFramePr>
        <p:xfrm>
          <a:off x="1775521" y="1124744"/>
          <a:ext cx="816090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7381" y="4725148"/>
            <a:ext cx="112332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году число рефлексивных отчетов по уроку (РО), набравших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необходимое количество баллов 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соответствующих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заявляемому уровню,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составило 61% от общего количества РО, представленных на независимое оценивание, что на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3,6%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выше, чем в 2017 г. Данные отчеты имеют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доказательства соответствия   всем критериям и предъявляемым требованиям по формированию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РО. 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Число РО, не набравших необходимое количество баллов снизилось на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5,8%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по сравнению с 2017 г. и составило 34,5% от общего количества РО. </a:t>
            </a:r>
          </a:p>
          <a:p>
            <a:pPr algn="just"/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sz="1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2,16%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увеличилось количество РО, в которых обнаружены заимствования их интернета и РО коллег, представленных ранее на независимое оценивание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  <a:endParaRPr lang="ru-RU" sz="1400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927648" y="1234399"/>
            <a:ext cx="1344149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84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1424" y="260648"/>
            <a:ext cx="10561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504D">
                    <a:lumMod val="75000"/>
                  </a:srgbClr>
                </a:solidFill>
                <a:latin typeface="Arial Narrow" pitchFamily="34" charset="0"/>
              </a:rPr>
              <a:t>Результаты независимого оценивания РО по уроку  (2017 и  2018 г.г.)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Заявляемый уровень педагогического мастерства: «Учитель»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5413" y="4941173"/>
            <a:ext cx="108492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году число РО, представленных на заявляемый уровень педагогического мастерства «Учитель» и набравших необходимое количество баллов составило 86,4%, что на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3,9% 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меньше, чем в 2017 г. Число РО, не набравших необходимое количество баллов увеличилось на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1,9%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и составило 7,6%. На 2 % увеличилось количество РО, в которых обнаружены заимствования, что в 2018 г. составило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6% 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от общего числа РО на уровень педагогического мастерства «Учитель»</a:t>
            </a:r>
            <a:endParaRPr lang="ru-RU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975871"/>
              </p:ext>
            </p:extLst>
          </p:nvPr>
        </p:nvGraphicFramePr>
        <p:xfrm>
          <a:off x="2495600" y="980728"/>
          <a:ext cx="7392821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 стрелкой 3"/>
          <p:cNvCxnSpPr/>
          <p:nvPr/>
        </p:nvCxnSpPr>
        <p:spPr>
          <a:xfrm>
            <a:off x="3695733" y="1124744"/>
            <a:ext cx="1248139" cy="132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5999992" y="3140977"/>
            <a:ext cx="1056117" cy="1887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9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12192000" cy="63408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Независимое оценивание РО, предоставленных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на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заявляемый уровень педагогического мастерства </a:t>
            </a:r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«Учитель»</a:t>
            </a:r>
            <a:endParaRPr lang="ru-RU" sz="1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796477"/>
              </p:ext>
            </p:extLst>
          </p:nvPr>
        </p:nvGraphicFramePr>
        <p:xfrm>
          <a:off x="719402" y="1196755"/>
          <a:ext cx="11041227" cy="498712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Школа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количество РО по заявляемому уровню «Учитель»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количество РО, набравших необходимое число баллов по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заявляемому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уровню «Учитель»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% от количества РО по заявляемому уровню «Учитель»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(МБ)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г.Актау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г.Актобе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г.Атырау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г.Караганда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г.Костанай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г.Павлодар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г.Семей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г.Талдыкорган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г.Тараз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г.Уральск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201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г.Усть-Каменогорск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9062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0"/>
            <a:ext cx="11521280" cy="77809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Качество представленных доказательств рефлексии в РО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на заявляемый уровень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педагогического мастерства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"Учитель"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308846"/>
              </p:ext>
            </p:extLst>
          </p:nvPr>
        </p:nvGraphicFramePr>
        <p:xfrm>
          <a:off x="0" y="807730"/>
          <a:ext cx="12191997" cy="523221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313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9546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14595">
                <a:tc row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Ш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Качество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представленных доказательств рефлексии в РО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  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качество в целом по уровню "Учитель"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75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по разделу «планирование»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«преподавание»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«оценивание»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«оценка качества урока»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(МБ)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75%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68,3%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г.Актау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г.Актобе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г.Атырау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г.Караганда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г.Костанай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г.Павлодар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г.Семей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г.Талдыкорган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г.Тараз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83,3%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91,7%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г.Уральск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83,3%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80%</a:t>
                      </a:r>
                      <a:endParaRPr lang="ru-RU" sz="140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4595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г.Усть-Каменогорск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53,3%</a:t>
                      </a:r>
                      <a:endParaRPr lang="ru-RU" sz="140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46,7%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825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66,7%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53,3%</a:t>
                      </a:r>
                      <a:endParaRPr lang="ru-RU" sz="140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53,3%</a:t>
                      </a: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53,3%</a:t>
                      </a: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58,3%</a:t>
                      </a:r>
                      <a:endParaRPr lang="ru-RU" sz="140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4373">
                <a:tc grid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среднее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значение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7953" marR="67953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endParaRPr lang="ru-RU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965" marR="50965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73,3%</a:t>
                      </a:r>
                    </a:p>
                  </a:txBody>
                  <a:tcPr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73,3%</a:t>
                      </a:r>
                    </a:p>
                  </a:txBody>
                  <a:tcPr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73,3%</a:t>
                      </a:r>
                    </a:p>
                  </a:txBody>
                  <a:tcPr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  <a:ea typeface="Times New Roman"/>
                          <a:cs typeface="Times New Roman"/>
                        </a:rPr>
                        <a:t>73,3%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3217029" y="9"/>
            <a:ext cx="6095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55573" y="6237312"/>
            <a:ext cx="2976331" cy="43204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Выше среднего значения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34160" y="6237312"/>
            <a:ext cx="2866096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Среднее значение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702512" y="6237312"/>
            <a:ext cx="2866096" cy="4320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Narrow" pitchFamily="34" charset="0"/>
              </a:rPr>
              <a:t>Ниже среднего значения</a:t>
            </a: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702712"/>
              </p:ext>
            </p:extLst>
          </p:nvPr>
        </p:nvGraphicFramePr>
        <p:xfrm>
          <a:off x="335360" y="548680"/>
          <a:ext cx="1158240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82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9942151"/>
              </p:ext>
            </p:extLst>
          </p:nvPr>
        </p:nvGraphicFramePr>
        <p:xfrm>
          <a:off x="719404" y="404664"/>
          <a:ext cx="10862997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76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6318698"/>
              </p:ext>
            </p:extLst>
          </p:nvPr>
        </p:nvGraphicFramePr>
        <p:xfrm>
          <a:off x="815413" y="476672"/>
          <a:ext cx="1076698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54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217708"/>
              </p:ext>
            </p:extLst>
          </p:nvPr>
        </p:nvGraphicFramePr>
        <p:xfrm>
          <a:off x="623392" y="548680"/>
          <a:ext cx="10945216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97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95320"/>
              </p:ext>
            </p:extLst>
          </p:nvPr>
        </p:nvGraphicFramePr>
        <p:xfrm>
          <a:off x="143340" y="476672"/>
          <a:ext cx="11760629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246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801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Изучение нормативных документов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21" y="5901726"/>
            <a:ext cx="7242040" cy="69501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На школьном портале размещены ссылки для скачивания и просмотра нормативно-правовых документов АОО «НИШ», обозначенных в квалификационных требованиях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800730"/>
            <a:ext cx="11085187" cy="51009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39893" y="6000454"/>
            <a:ext cx="46521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hlinkClick r:id="rId3"/>
              </a:rPr>
              <a:t>http://kst.nis.edu.kz/Kostanay/portal/about_school/virtualnyj-metodicheskij-kabinet/normativno-pravovoe-obespechenie/</a:t>
            </a:r>
            <a:r>
              <a:rPr lang="ru-RU" sz="1100" dirty="0" smtClean="0"/>
              <a:t> 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19106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5039883" y="2293700"/>
            <a:ext cx="1728192" cy="1567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198532" y="-66902"/>
            <a:ext cx="117133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22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22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22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Выводы и рекомендации по оцениванию РО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на заявляемый уровень педагогического мастерства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«Учитель»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(2017г. и 2018 г.)</a:t>
            </a:r>
            <a:endParaRPr lang="ru-RU" altLang="ru-RU" sz="1600" dirty="0">
              <a:solidFill>
                <a:srgbClr val="953735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517939" y="692696"/>
            <a:ext cx="52007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Положительные аспекты</a:t>
            </a:r>
            <a:endParaRPr lang="ru-RU" alt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6576055" y="701580"/>
            <a:ext cx="3802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Области развития рефлексивной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практики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409216" y="4437121"/>
            <a:ext cx="53094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оценка эффективности планирования;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обоснование выбора стратегий обучения и оценивания;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анализ стратегий преподавания и оценивания;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планирование внесения изменений на основе наблюдения учителя и обратной связи учеников.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09216" y="1932359"/>
            <a:ext cx="5309463" cy="19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подходов планирования с учетом цели профессионального развития;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отражение взаимосвязи темы урока с другими темами программы;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обоснование </a:t>
            </a: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выбора стратегий обучения с учётом потребностей обучающихся;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области развития практики на основе анализа</a:t>
            </a:r>
            <a:r>
              <a:rPr lang="ru-RU" altLang="ru-RU" sz="12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.</a:t>
            </a:r>
            <a:endParaRPr lang="ru-RU" altLang="ru-RU" sz="1600" dirty="0">
              <a:solidFill>
                <a:prstClr val="black"/>
              </a:solidFill>
            </a:endParaRPr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6672064" y="4560222"/>
            <a:ext cx="50489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отражение взаимосвязи темы с другими темами программы;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анализ стратегий с учетом потребностей обучающихся; 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оценка качества урока;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</a:t>
            </a:r>
            <a:r>
              <a:rPr lang="ru-RU" altLang="ru-RU" sz="16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конкретных </a:t>
            </a:r>
            <a:r>
              <a:rPr lang="ru-RU" altLang="ru-RU" sz="160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действий </a:t>
            </a: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по развитию собственной практики.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6672067" y="2001317"/>
            <a:ext cx="50489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оценка как сильных, так и слабых сторон собственной деятельности.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040134"/>
            <a:ext cx="1152128" cy="636550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45" y="1065148"/>
            <a:ext cx="1568736" cy="6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9213" y="4145546"/>
            <a:ext cx="1131184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309" y="1676684"/>
            <a:ext cx="11331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039889" y="3861050"/>
            <a:ext cx="1935527" cy="2319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0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349" y="260648"/>
            <a:ext cx="115824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Результаты независимого оценивания РО по уроку  (2017 и  2018 г.г.)</a:t>
            </a:r>
            <a:b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Заявляемый уровень педагогического мастерства: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«Учитель-модератор»</a:t>
            </a:r>
            <a:b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</a:br>
            <a:endParaRPr lang="ru-RU" sz="2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3047154"/>
              </p:ext>
            </p:extLst>
          </p:nvPr>
        </p:nvGraphicFramePr>
        <p:xfrm>
          <a:off x="2159564" y="1403648"/>
          <a:ext cx="7968885" cy="368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5360" y="5229205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г. число РО, набравших необходимое количество баллов по заявляемому уровню педагогического мастерства «Учитель-модератор», возросло на 4% по сравнению с 2017 г. и составило 57,2%. На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6,3%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снизилось количество РО, не набравших необходимое количество баллов. На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2,3%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возросло число РО, в которых обнаружены заимствования.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3023661" y="1700808"/>
            <a:ext cx="1536171" cy="2880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807968" y="2132856"/>
            <a:ext cx="1440160" cy="4320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7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738"/>
            <a:ext cx="12192000" cy="63408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Независимое оценивание РО на заявляемый уровень педагогического мастерства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«Учитель-модератор»</a:t>
            </a:r>
            <a:endParaRPr lang="ru-RU" sz="20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200714"/>
              </p:ext>
            </p:extLst>
          </p:nvPr>
        </p:nvGraphicFramePr>
        <p:xfrm>
          <a:off x="239352" y="764704"/>
          <a:ext cx="11713302" cy="55900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720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378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105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547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63813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Школа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количество РО по заявляемому уровню «Учитель-модератор»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количество РО, набравших необходимое число баллов по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заявляемому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уровню «Учитель-модератор»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% от количества РО по заявляемому уровню «Учитель-модератор»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(МБ)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90,9%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52%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26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57,6%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г.Актау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18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г.Актобе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г.Атырау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14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21,4%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г.Караганда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63,6%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г.Кокшетау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87,5%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г.Костанай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24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62,5%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г.Кызылорда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14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42,9%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г.Павлодар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19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68,9%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5989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г.Петропавловск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55,6%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г.Семей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90,9%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г.Талдыкорган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г.Тараз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32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18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56,3%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г.Уральск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55,6%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0595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г.Усть-Каменогорск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68,8%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13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69,2%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0241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МШ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20%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4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0"/>
            <a:ext cx="10972800" cy="9087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Качество представленных доказательств рефлексии в РО на заявляемый уровень педагогического мастерства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"Учитель-модератор"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54706"/>
              </p:ext>
            </p:extLst>
          </p:nvPr>
        </p:nvGraphicFramePr>
        <p:xfrm>
          <a:off x="6" y="784972"/>
          <a:ext cx="12192001" cy="596737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7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7951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48810">
                <a:tc row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 row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Школа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 gridSpan="4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качество представленных доказательств рефлексии в РО 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качество в целом по уровню "Учитель-модератор"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4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по разделу «планирование»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«преподавание»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«оценивание»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«оценка качества урока»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(МБ)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87,5%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65,9%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68,3%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67,5%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137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г.Актау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г.Актобе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г.Атырау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г.Караганда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79,2%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г.Кокшетау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г.Костанай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8097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г.Кызылорда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г.Павлодар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8097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г.Петропавловск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74,1%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г.Семей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8097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г.Талдыкорган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81,7%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г.Тараз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г.Уральск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68,3%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8097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г.Усть-Каменогорск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77,5%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8097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МШ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55,8%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881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среднее значение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72,5%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2286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07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1463"/>
              </p:ext>
            </p:extLst>
          </p:nvPr>
        </p:nvGraphicFramePr>
        <p:xfrm>
          <a:off x="988423" y="260648"/>
          <a:ext cx="10676196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895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9156371"/>
              </p:ext>
            </p:extLst>
          </p:nvPr>
        </p:nvGraphicFramePr>
        <p:xfrm>
          <a:off x="623392" y="332656"/>
          <a:ext cx="10945216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297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4733673"/>
              </p:ext>
            </p:extLst>
          </p:nvPr>
        </p:nvGraphicFramePr>
        <p:xfrm>
          <a:off x="527381" y="548680"/>
          <a:ext cx="11247040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823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648280"/>
              </p:ext>
            </p:extLst>
          </p:nvPr>
        </p:nvGraphicFramePr>
        <p:xfrm>
          <a:off x="815413" y="548680"/>
          <a:ext cx="10766987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66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0985884"/>
              </p:ext>
            </p:extLst>
          </p:nvPr>
        </p:nvGraphicFramePr>
        <p:xfrm>
          <a:off x="239349" y="476672"/>
          <a:ext cx="1180931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630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5039883" y="2293700"/>
            <a:ext cx="1728192" cy="1567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517938" y="692696"/>
            <a:ext cx="52007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Положительные аспекты</a:t>
            </a:r>
            <a:endParaRPr lang="ru-RU" alt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6576055" y="701580"/>
            <a:ext cx="3802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Области развития рефлексивной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практики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409216" y="4437112"/>
            <a:ext cx="530946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обоснование подходов планирования, выбора стратегий обучения и оценивания, ресурсов;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совместное планирование, преемственность темы урока и непрерывность ее изучения;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учет потребностей обучающихся;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анализ использованных стратегий преподавания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09216" y="1932359"/>
            <a:ext cx="5309463" cy="16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проблемы исследования урока;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стратегий обучения с учетом  способностей обучающихся;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объяснение, как использованные стратегии преподавания и обучения способствовали достижению целей обучения;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анализ сильных сторон преподавания, затруднений.</a:t>
            </a:r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6672064" y="4560222"/>
            <a:ext cx="50489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цели и ожидаемых результатов исследования урока; 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анализ с учетом развития способностей обучающихся;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результативности исследования урока;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действий по изменению собственной практики и практики коллег на основе рефлексии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6672067" y="2001316"/>
            <a:ext cx="5048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оценивание качества урока в соответствии с  целью и ожидаемыми результатами исследования урока;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 конкретных действия по изменению собственной практики и практики коллег по результатам исследования урока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040134"/>
            <a:ext cx="1152128" cy="636550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45" y="1065146"/>
            <a:ext cx="1568736" cy="6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9213" y="4145546"/>
            <a:ext cx="1131184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309" y="1676684"/>
            <a:ext cx="11331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039887" y="3861050"/>
            <a:ext cx="1935527" cy="2319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46091" y="-32980"/>
            <a:ext cx="11911832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22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22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22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Выводы и рекомендации по оцениванию РО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на заявляемый уровень педагогического мастерства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«Учитель-модератор»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(2017г. и 2018 г.)</a:t>
            </a:r>
            <a:endParaRPr lang="ru-RU" altLang="ru-RU" sz="1600" dirty="0">
              <a:solidFill>
                <a:srgbClr val="953735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Целеполагание профессионального развития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349" y="6096006"/>
            <a:ext cx="7669307" cy="5272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Диагностика слабых и сильных сторон учителя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70" y="1402463"/>
            <a:ext cx="4187099" cy="4296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757" y="1232819"/>
            <a:ext cx="5323715" cy="45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5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Результаты независимого оценивания РО по уроку  (2017 и  2018 г.г.)</a:t>
            </a:r>
            <a:b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Заявляемый уровень педагогического мастерства: </a:t>
            </a: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«Учитель-эксперт»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3590"/>
              </p:ext>
            </p:extLst>
          </p:nvPr>
        </p:nvGraphicFramePr>
        <p:xfrm>
          <a:off x="1007436" y="1124744"/>
          <a:ext cx="9985109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31373" y="5373220"/>
            <a:ext cx="11329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В 2018 г. число РО, набравших необходимое количество баллов по заявляемому уровню педагогического мастерства «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Учитель-эксперт»,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возросло на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23,7%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по сравнению с 2017 г. и составило 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60,3%.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25,1%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снизилось количество РО, не набравших необходимое количество баллов. На </a:t>
            </a:r>
            <a:r>
              <a:rPr lang="ru-RU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4,4%</a:t>
            </a:r>
            <a:r>
              <a:rPr lang="ru-RU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</a:rPr>
              <a:t>возросло число РО, в которых обнаружены заимствования.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3392" y="332656"/>
            <a:ext cx="10972800" cy="562074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Независимое оценивание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РО,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предоставленных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на заявляемый уровень педагогического мастерства </a:t>
            </a:r>
            <a:r>
              <a:rPr lang="ru-RU" sz="1800" b="1" dirty="0" smtClean="0">
                <a:solidFill>
                  <a:srgbClr val="002060"/>
                </a:solidFill>
                <a:latin typeface="Arial Narrow" pitchFamily="34" charset="0"/>
              </a:rPr>
              <a:t>«Учитель-эксперт</a:t>
            </a: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»</a:t>
            </a: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265011"/>
              </p:ext>
            </p:extLst>
          </p:nvPr>
        </p:nvGraphicFramePr>
        <p:xfrm>
          <a:off x="0" y="1196752"/>
          <a:ext cx="12191999" cy="465903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08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828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962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603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436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Школа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количество РО по заявляемому уровню «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Учитель-эксперт»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количество РО, набравших необходимое число баллов по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заявляемому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уровню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«Учитель-эксперт»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% от количества РО по заявляемому уровню «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Учитель-эксперт»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(МБ)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г.Актау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г.Караганда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г.Кокшетау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г.Павлодар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633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г.Петропавловск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г.Семей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г.Талдыкорган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г.Уральск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57,1%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400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г.Усть-Каменогорск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6716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МШ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7049" marR="5704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11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17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77809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Качество представленных доказательств рефлексии в РО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/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на заявляемый уровень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</a:rPr>
              <a:t>педагогического мастерства </a:t>
            </a: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</a:rPr>
              <a:t>«Учитель-эксперт»</a:t>
            </a:r>
          </a:p>
        </p:txBody>
      </p:sp>
      <p:graphicFrame>
        <p:nvGraphicFramePr>
          <p:cNvPr id="6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6023349"/>
              </p:ext>
            </p:extLst>
          </p:nvPr>
        </p:nvGraphicFramePr>
        <p:xfrm>
          <a:off x="1" y="1081733"/>
          <a:ext cx="12192002" cy="522758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273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683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202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994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3554">
                <a:tc row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Школа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качество представленных доказательств рефлексии в РО 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качество в целом по уровню "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Учитель-эксперт"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по разделу «планирование»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«преподавание»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«оценивание»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«оценка качества урока»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(МБ)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84,4%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91,1%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81,7%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44,4%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44,4%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49,4%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г.Актау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51,1%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44,4%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58,3%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г.Караганда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94,4%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7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г.Кокшетау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84,4%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г.Павлодар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1792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г.Петропавловск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92,8%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10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г.Семей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84,4%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87,2%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1792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г.Талдыкорган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77,2%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г.Уральск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1792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г.Усть-Каменогорск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84,4%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1792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 Шымкент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88,9%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15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МШ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62,2%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3554">
                <a:tc grid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среднее значение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endParaRPr lang="ru-RU" sz="1400" b="1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75,6%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77,8%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71,1%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71,1%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73,9%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6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420605"/>
              </p:ext>
            </p:extLst>
          </p:nvPr>
        </p:nvGraphicFramePr>
        <p:xfrm>
          <a:off x="609600" y="548680"/>
          <a:ext cx="10670976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037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5573519"/>
              </p:ext>
            </p:extLst>
          </p:nvPr>
        </p:nvGraphicFramePr>
        <p:xfrm>
          <a:off x="1199456" y="476672"/>
          <a:ext cx="103829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389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760139"/>
              </p:ext>
            </p:extLst>
          </p:nvPr>
        </p:nvGraphicFramePr>
        <p:xfrm>
          <a:off x="630481" y="332656"/>
          <a:ext cx="11041227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4194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448108"/>
              </p:ext>
            </p:extLst>
          </p:nvPr>
        </p:nvGraphicFramePr>
        <p:xfrm>
          <a:off x="911424" y="404664"/>
          <a:ext cx="10094912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087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395647"/>
              </p:ext>
            </p:extLst>
          </p:nvPr>
        </p:nvGraphicFramePr>
        <p:xfrm>
          <a:off x="911425" y="476672"/>
          <a:ext cx="10177131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75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2128" y="5214810"/>
            <a:ext cx="6241271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2017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6774243" y="2492903"/>
            <a:ext cx="504898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реализация  подходов исследования практики;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цели и ожидаемых результатов исследования;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анализ и оценка урока в контексте темы исследования практики;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формулирование выводов по разделам отчета в контексте исследования практики;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успешности развития исследовательских навыков обучающихся;</a:t>
            </a:r>
          </a:p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 результативности исследования практики  и рекомендации по развитию практики коллег.</a:t>
            </a:r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517938" y="692696"/>
            <a:ext cx="52007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Положительные аспекты</a:t>
            </a:r>
            <a:endParaRPr lang="ru-RU" alt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6576055" y="701580"/>
            <a:ext cx="3802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Области развития рефлексивной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практики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389312" y="5545114"/>
            <a:ext cx="53094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обоснование выбора стратегий обучения, направленных на развитие исследовательских навыков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09216" y="1932359"/>
            <a:ext cx="5309463" cy="220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проблемы и вопроса исследования практики;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 err="1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межпредметные</a:t>
            </a: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 связи учебной программы;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обоснование выбора стратегий в соответствии с целями и ожидаемыми результатами развития исследовательских навыков;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анализ стратегий преподавания с учетом развития исследовательских навыков обучающихся;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оценка результативности стратегий обучения и оценивания.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040134"/>
            <a:ext cx="1152128" cy="636550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4245" y="1065146"/>
            <a:ext cx="1568736" cy="6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89309" y="1676684"/>
            <a:ext cx="11331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98532" y="-66902"/>
            <a:ext cx="1171330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22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22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22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Выводы и рекомендации по оцениванию РО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на заявляемый уровень педагогического мастерства </a:t>
            </a:r>
            <a:r>
              <a:rPr lang="ru-RU" altLang="ru-RU" sz="18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«Учитель-эксперт»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(2017г. и 2018 г.)</a:t>
            </a:r>
            <a:endParaRPr lang="ru-RU" altLang="ru-RU" sz="1600" dirty="0">
              <a:solidFill>
                <a:srgbClr val="953735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0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922114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Результаты независимого оценивания РО </a:t>
            </a:r>
            <a:r>
              <a:rPr lang="ru-RU" sz="1800" b="1" dirty="0" smtClean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(</a:t>
            </a:r>
            <a: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2017 и  2018 г.г.)</a:t>
            </a:r>
            <a:b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Заявляемый уровень педагогического мастерства: </a:t>
            </a:r>
            <a:b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Times New Roman" pitchFamily="18" charset="0"/>
              </a:rPr>
              <a:t>«Учитель-исследователь»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524025"/>
              </p:ext>
            </p:extLst>
          </p:nvPr>
        </p:nvGraphicFramePr>
        <p:xfrm>
          <a:off x="1103445" y="1268760"/>
          <a:ext cx="1027314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5044" y="5229202"/>
            <a:ext cx="1142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В 2018 г., аналогично с 2017 г.  нет РО, набравших необходимое количество баллов </a:t>
            </a:r>
            <a:r>
              <a:rPr lang="ru-RU" sz="1600" dirty="0">
                <a:solidFill>
                  <a:prstClr val="black"/>
                </a:solidFill>
                <a:latin typeface="Arial Narrow" panose="020B0606020202030204" pitchFamily="34" charset="0"/>
              </a:rPr>
              <a:t>по заявляемому уровню педагогического мастерства «Учитель-исследователь»</a:t>
            </a:r>
            <a:r>
              <a:rPr lang="ru-RU" sz="16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 Число РО, не набравших необходимое количество баллов по заявляемому уровню педагогического мастерства составило 100%, заимствований в данных РО не обнаружено</a:t>
            </a:r>
            <a:r>
              <a:rPr lang="ru-RU" sz="1600" dirty="0" smtClean="0">
                <a:solidFill>
                  <a:prstClr val="black"/>
                </a:solidFill>
              </a:rPr>
              <a:t>. </a:t>
            </a:r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3215681" y="1412776"/>
            <a:ext cx="1248139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112225" y="3789040"/>
            <a:ext cx="1248139" cy="5040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95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1154" y="0"/>
            <a:ext cx="9610164" cy="6858000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15137" y="2624421"/>
            <a:ext cx="2477939" cy="2684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Индивидуальный план профессионального развития учителя</a:t>
            </a: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Ссылки на показатели ПРИШ, планы НМР, УР, ПЭР, ВР и ВС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 smtClean="0"/>
              <a:t> 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10836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Независимое оценивание </a:t>
            </a:r>
            <a:r>
              <a:rPr lang="ru-RU" sz="1800" b="1" dirty="0" smtClean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РО,</a:t>
            </a:r>
            <a:br>
              <a:rPr lang="ru-RU" sz="1800" b="1" dirty="0" smtClean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предоставленных </a:t>
            </a:r>
            <a:r>
              <a:rPr lang="ru-RU" sz="1800" b="1" dirty="0" smtClean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на заявляемый уровень педагогического мастерства </a:t>
            </a:r>
            <a: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Times New Roman" pitchFamily="18" charset="0"/>
              </a:rPr>
              <a:t>«Учитель-исследователь»</a:t>
            </a: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710274"/>
              </p:ext>
            </p:extLst>
          </p:nvPr>
        </p:nvGraphicFramePr>
        <p:xfrm>
          <a:off x="719404" y="1772816"/>
          <a:ext cx="11233247" cy="397821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601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44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00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122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162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18980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№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Школа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количество РО по заявляемому уровню «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Учитель-исследователь»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количество РО, набравших необходимое число баллов по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заявляемому 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уровню «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Учитель-исследователь»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% от количества РО по заявляемому уровню «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Учитель-исследователь»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(МБ) г.Астана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Астана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6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0003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г.Семей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223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г.Усть-Каменогорск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0%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44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3813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Качество представленных доказательств рефлексии в РО </a:t>
            </a:r>
            <a:r>
              <a:rPr lang="ru-RU" sz="1800" b="1" dirty="0" smtClean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на заявляемый уровень </a:t>
            </a:r>
            <a: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педагогического мастерства </a:t>
            </a:r>
            <a:br>
              <a:rPr lang="ru-RU" sz="18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Narrow" pitchFamily="34" charset="0"/>
                <a:ea typeface="+mn-ea"/>
                <a:cs typeface="Times New Roman" pitchFamily="18" charset="0"/>
              </a:rPr>
              <a:t>«Учитель-исследователь»</a:t>
            </a:r>
          </a:p>
        </p:txBody>
      </p:sp>
      <p:graphicFrame>
        <p:nvGraphicFramePr>
          <p:cNvPr id="4" name="Содержимое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423924"/>
              </p:ext>
            </p:extLst>
          </p:nvPr>
        </p:nvGraphicFramePr>
        <p:xfrm>
          <a:off x="239349" y="1630414"/>
          <a:ext cx="11809313" cy="292264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647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13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825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825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88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25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43554">
                <a:tc row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Школа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качество представленных доказательств рефлексии в РО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  <a:tabLst/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качество в целом по уровню "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Учитель-исследователь" 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4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по разделу «планирование»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«преподавание»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«оценивание»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 по разделу «оценка качества урока»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(МБ) г.Астана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58,3%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75,0%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58,3%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60,4%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Астана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</a:t>
                      </a:r>
                      <a:r>
                        <a:rPr lang="ru-RU" sz="1400" b="1" dirty="0" err="1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г.Алматы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83,3%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91,7%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58,3%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70,8%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ФМН г.Семей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33,3%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16,7%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25,0%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554">
                <a:tc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695" indent="-226695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НИШ ХБН г.Усть-Каменогорск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89268" marR="89268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62,5%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554">
                <a:tc gridSpan="2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 Narrow" pitchFamily="34" charset="0"/>
                          <a:ea typeface="Calibri"/>
                          <a:cs typeface="Times New Roman"/>
                        </a:rPr>
                        <a:t>Среднее значение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51021" marR="51021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226695" indent="-226695" algn="ctr">
                        <a:spcAft>
                          <a:spcPts val="0"/>
                        </a:spcAft>
                      </a:pPr>
                      <a:endParaRPr lang="ru-RU" sz="1400" b="0" dirty="0"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38266" marR="38266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51,7%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46,7%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43,3%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2060"/>
                          </a:solidFill>
                          <a:latin typeface="Arial Narrow" pitchFamily="34" charset="0"/>
                        </a:rPr>
                        <a:t>50,0%</a:t>
                      </a:r>
                      <a:endParaRPr lang="ru-RU" sz="1400" b="0" i="0" u="none" strike="noStrike" dirty="0">
                        <a:solidFill>
                          <a:srgbClr val="002060"/>
                        </a:solidFill>
                        <a:latin typeface="Arial Narrow" pitchFamily="34" charset="0"/>
                      </a:endParaRPr>
                    </a:p>
                  </a:txBody>
                  <a:tcPr marL="12700" marR="12700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00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7262283"/>
              </p:ext>
            </p:extLst>
          </p:nvPr>
        </p:nvGraphicFramePr>
        <p:xfrm>
          <a:off x="1007434" y="692696"/>
          <a:ext cx="10465163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23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8873001"/>
              </p:ext>
            </p:extLst>
          </p:nvPr>
        </p:nvGraphicFramePr>
        <p:xfrm>
          <a:off x="815413" y="692696"/>
          <a:ext cx="106571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9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314080"/>
              </p:ext>
            </p:extLst>
          </p:nvPr>
        </p:nvGraphicFramePr>
        <p:xfrm>
          <a:off x="527381" y="548680"/>
          <a:ext cx="1094521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78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087260"/>
              </p:ext>
            </p:extLst>
          </p:nvPr>
        </p:nvGraphicFramePr>
        <p:xfrm>
          <a:off x="335360" y="836712"/>
          <a:ext cx="1113723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94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0383692"/>
              </p:ext>
            </p:extLst>
          </p:nvPr>
        </p:nvGraphicFramePr>
        <p:xfrm>
          <a:off x="1007436" y="1052736"/>
          <a:ext cx="10574965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6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 стрелкой 7"/>
          <p:cNvCxnSpPr/>
          <p:nvPr/>
        </p:nvCxnSpPr>
        <p:spPr>
          <a:xfrm flipV="1">
            <a:off x="5039883" y="2293700"/>
            <a:ext cx="1728192" cy="15673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517938" y="849314"/>
            <a:ext cx="52007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Положительные аспекты</a:t>
            </a:r>
            <a:endParaRPr lang="ru-RU" altLang="ru-RU" sz="16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389" name="Прямоугольник 9"/>
          <p:cNvSpPr>
            <a:spLocks noChangeArrowheads="1"/>
          </p:cNvSpPr>
          <p:nvPr/>
        </p:nvSpPr>
        <p:spPr bwMode="auto">
          <a:xfrm>
            <a:off x="6576055" y="858198"/>
            <a:ext cx="3802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Области развития рефлексивной </a:t>
            </a:r>
            <a:r>
              <a:rPr lang="ru-RU" altLang="ru-RU" sz="1600" b="1" dirty="0" smtClean="0">
                <a:solidFill>
                  <a:srgbClr val="002060"/>
                </a:solidFill>
                <a:latin typeface="Arial Narrow" pitchFamily="34" charset="0"/>
                <a:cs typeface="Times New Roman" pitchFamily="18" charset="0"/>
              </a:rPr>
              <a:t>практики</a:t>
            </a:r>
            <a:endParaRPr lang="ru-RU" altLang="ru-RU" sz="1600" b="1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6390" name="Прямоугольник 2"/>
          <p:cNvSpPr>
            <a:spLocks noChangeArrowheads="1"/>
          </p:cNvSpPr>
          <p:nvPr/>
        </p:nvSpPr>
        <p:spPr bwMode="auto">
          <a:xfrm>
            <a:off x="409216" y="4437119"/>
            <a:ext cx="53094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анализ эффективности авторской программы;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обоснование и оценивание подходов планирования урока с учетом целей авторской программы;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идеи по развитию стратегий обучения и оценивания по авторской программе;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выводы по развитию авторской программы</a:t>
            </a:r>
          </a:p>
        </p:txBody>
      </p:sp>
      <p:sp>
        <p:nvSpPr>
          <p:cNvPr id="16391" name="Прямоугольник 3"/>
          <p:cNvSpPr>
            <a:spLocks noChangeArrowheads="1"/>
          </p:cNvSpPr>
          <p:nvPr/>
        </p:nvSpPr>
        <p:spPr bwMode="auto">
          <a:xfrm>
            <a:off x="409216" y="1932357"/>
            <a:ext cx="5309463" cy="170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цели авторской программы;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выводы  об эффективности планирования урока по авторской программе и рекомендации коллегам;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выводы об эффективности преподавания и оценивания в соответствии с целями и ожидаемыми результатами авторской программы;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рекомендации по развитию практики коллег на основе рефлексии по результатам реализации авторской программы;</a:t>
            </a:r>
          </a:p>
        </p:txBody>
      </p:sp>
      <p:sp>
        <p:nvSpPr>
          <p:cNvPr id="16392" name="Прямоугольник 7"/>
          <p:cNvSpPr>
            <a:spLocks noChangeArrowheads="1"/>
          </p:cNvSpPr>
          <p:nvPr/>
        </p:nvSpPr>
        <p:spPr bwMode="auto">
          <a:xfrm>
            <a:off x="6672064" y="4560222"/>
            <a:ext cx="5048989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определение цели и ожидаемых результатов реализации авторской программы;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оценка стратегий обучения и оценивания в соответствии с целями и ожидаемыми результатами реализации авторской программы;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планирование  развитие авторской программы;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рекомендации по развитию практики коллег на основе реализации авторской программы</a:t>
            </a:r>
          </a:p>
        </p:txBody>
      </p:sp>
      <p:sp>
        <p:nvSpPr>
          <p:cNvPr id="16393" name="Прямоугольник 8"/>
          <p:cNvSpPr>
            <a:spLocks noChangeArrowheads="1"/>
          </p:cNvSpPr>
          <p:nvPr/>
        </p:nvSpPr>
        <p:spPr bwMode="auto">
          <a:xfrm>
            <a:off x="6672067" y="2001313"/>
            <a:ext cx="504898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171450" indent="-1714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объяснение подходов планирования урока по апробированной авторской программе;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объяснение, как при планировании учитывались цели и идеи авторской программы;</a:t>
            </a:r>
          </a:p>
          <a:p>
            <a:pPr algn="just">
              <a:spcBef>
                <a:spcPct val="0"/>
              </a:spcBef>
            </a:pPr>
            <a:r>
              <a:rPr lang="ru-RU" altLang="ru-RU" sz="1400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формулирование выводов по преподаванию, оцениванию в соответствии с целями и ожидаемыми результатами авторской программы;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3" y="1145919"/>
            <a:ext cx="1152128" cy="636550"/>
          </a:xfrm>
          <a:prstGeom prst="rect">
            <a:avLst/>
          </a:prstGeom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6783" y="1124749"/>
            <a:ext cx="1568736" cy="6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9213" y="4145546"/>
            <a:ext cx="1131184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2017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9309" y="1676684"/>
            <a:ext cx="1133174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2018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5039887" y="3861050"/>
            <a:ext cx="1935527" cy="23197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43341" y="8474"/>
            <a:ext cx="12240683" cy="90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tabLst>
                <a:tab pos="222250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tabLst>
                <a:tab pos="222250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tabLst>
                <a:tab pos="222250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222250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5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Выводы и рекомендации по оцениванию РО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5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на заявляемый уровень педагогического мастерства «Учитель-исследователь»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750" b="1" dirty="0" smtClean="0">
                <a:solidFill>
                  <a:srgbClr val="953735"/>
                </a:solidFill>
                <a:latin typeface="Arial Narrow" pitchFamily="34" charset="0"/>
                <a:cs typeface="Times New Roman" pitchFamily="18" charset="0"/>
              </a:rPr>
              <a:t>(2017г. и 2018 г.)</a:t>
            </a:r>
            <a:endParaRPr lang="ru-RU" altLang="ru-RU" sz="1750" dirty="0">
              <a:solidFill>
                <a:srgbClr val="953735"/>
              </a:solidFill>
              <a:latin typeface="Arial Narrow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7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403" y="0"/>
            <a:ext cx="10972800" cy="40466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953735"/>
                </a:solidFill>
                <a:latin typeface="Arial Narrow" pitchFamily="34" charset="0"/>
                <a:ea typeface="+mn-ea"/>
                <a:cs typeface="Times New Roman" pitchFamily="18" charset="0"/>
              </a:rPr>
              <a:t>Направления развития практики  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696212"/>
              </p:ext>
            </p:extLst>
          </p:nvPr>
        </p:nvGraphicFramePr>
        <p:xfrm>
          <a:off x="335365" y="477871"/>
          <a:ext cx="11617289" cy="629283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23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63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8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18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01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Направление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Действия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Сроки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Ответственные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0231">
                <a:tc rowSpan="2">
                  <a:txBody>
                    <a:bodyPr/>
                    <a:lstStyle/>
                    <a:p>
                      <a:pPr algn="just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Развитие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 у ПР навыков проведения Исследования урока и исследования практики 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Проведение в школах обучения ПР по реализации Исследования урока и Исследования практики (в действии)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сентябрь-ноябрь 2018 г.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тренеры по ППР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0323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Планирование и поэтапная реализация на практике Исследования урока/Исследования практики (в действии)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, ведение рефлексивных записей в ходе исследования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сентябрь 2018 – март 2019 г.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педагогические работники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0416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Формирование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 РО по уроку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Проведение  тренингов и обучающих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семинаров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по представлению доказательств рефлексии в  соответствии с квалификационными требованиями по заявляемому уровню педагогического мастерства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январь-февраль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2019 г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тренеры по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ППР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231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Формирование РО в соответствии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с требованиями и критериями оценивания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и представление на ФО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март 2019 г.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педагогические работники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5738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Формативное оценивание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РО и предоставление конструктивной обратной связи педагогическим работникам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март 2019 г.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тренеры по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ППР</a:t>
                      </a:r>
                      <a:endParaRPr lang="ru-RU" sz="1200" dirty="0" smtClean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30323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Доработка РО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в соответствии с рекомендациями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 и загрузка на портал ЦПИ, обеспечение соблюдения требований академической честности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апрель 2019г.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педагогические работники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30323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2060"/>
                          </a:solidFill>
                        </a:rPr>
                        <a:t>Поддержка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</a:rPr>
                        <a:t> процесса школьного оценивания и развитие практики тренеров </a:t>
                      </a:r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Разработка и предоставление для использования тренерам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и ПР методических рекомендаций по постановке ЦПР, наблюдению уроков 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сентябрь-октябрь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2018 г.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ЦПИ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350693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buFont typeface="Arial" pitchFamily="34" charset="0"/>
                        <a:buNone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Разработка и проведение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</a:rPr>
                        <a:t>коучингов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: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«Предоставление обратной связи по результатам наблюдения урока»;</a:t>
                      </a:r>
                    </a:p>
                    <a:p>
                      <a:pPr algn="just"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«Анализ ЦПР и ее корректировка в соответствии с профессиональными потребностями ПР»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«Эффективные подходы и перспективы развития практики формативного оценивания РО по уроку»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ноябрь 2018 г.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ЦПИ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(в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соответствии с потребностью школы)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85081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Проведение первого этапа обучающего тренинга для третьего потока тренеров по  поддержке профессионального развития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ноябрь 2018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</a:rPr>
                        <a:t> г.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</a:rPr>
                        <a:t>ЦПИ</a:t>
                      </a:r>
                      <a:endParaRPr lang="ru-RU" sz="1200" dirty="0">
                        <a:solidFill>
                          <a:srgbClr val="002060"/>
                        </a:solidFill>
                      </a:endParaRP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465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Совместное планирование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157" y="741698"/>
            <a:ext cx="11309259" cy="560694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6403521" y="6348645"/>
            <a:ext cx="5490883" cy="41138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hlinkClick r:id="rId3"/>
              </a:rPr>
              <a:t>http://kst.nis.edu.kz/Kostanay/portal/wp-content/uploads/2018/01/tablitsa-otsenivaniya.pdf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11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801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Совместное планирование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557" y="1133542"/>
            <a:ext cx="11340895" cy="399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1528</TotalTime>
  <Words>6515</Words>
  <Application>Microsoft Office PowerPoint</Application>
  <PresentationFormat>Произвольный</PresentationFormat>
  <Paragraphs>1584</Paragraphs>
  <Slides>78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78</vt:i4>
      </vt:variant>
    </vt:vector>
  </HeadingPairs>
  <TitlesOfParts>
    <vt:vector size="81" baseType="lpstr">
      <vt:lpstr>Тема Office</vt:lpstr>
      <vt:lpstr>1_Тема Office</vt:lpstr>
      <vt:lpstr>2_Тема Office</vt:lpstr>
      <vt:lpstr>Презентация PowerPoint</vt:lpstr>
      <vt:lpstr>Правила работы</vt:lpstr>
      <vt:lpstr>Презентация PowerPoint</vt:lpstr>
      <vt:lpstr> Эффективные подходы организации и управления  процессом школьного оценивания</vt:lpstr>
      <vt:lpstr>Изучение нормативных документов</vt:lpstr>
      <vt:lpstr>Целеполагание профессионального развития </vt:lpstr>
      <vt:lpstr>Презентация PowerPoint</vt:lpstr>
      <vt:lpstr>Совместное планирование </vt:lpstr>
      <vt:lpstr>Совместное планирование </vt:lpstr>
      <vt:lpstr>Наблюдение, анализ и предоставление обратной связи </vt:lpstr>
      <vt:lpstr>Презентация PowerPoint</vt:lpstr>
      <vt:lpstr>Обзор профессиональной деятельности</vt:lpstr>
      <vt:lpstr> Эффективные подходы организации и управления  процессом школьного оценивания</vt:lpstr>
      <vt:lpstr> Система работы  по поддержке профессионального развития в ходе школьного   оценивания  </vt:lpstr>
      <vt:lpstr>Презентация PowerPoint</vt:lpstr>
      <vt:lpstr>Презентация PowerPoint</vt:lpstr>
      <vt:lpstr>Трудности в реализации школьного оценивания  и пути решения </vt:lpstr>
      <vt:lpstr>Презентация PowerPoint</vt:lpstr>
      <vt:lpstr>Мамлеева Салтанат Бекентаевна,  заместитель директора по НМР НИШ ФМН г. Талдыкорган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работы по постановке цели профессионального развития</vt:lpstr>
      <vt:lpstr>Наблюдение урока: обратная связь как инструмент профессионального развития и продвижения к достижению цели профессионального развития</vt:lpstr>
      <vt:lpstr>Наблюдение урока </vt:lpstr>
      <vt:lpstr>Наблюдение урока учителя, претендующего  на уровень педагогического мастерства «учитель-модератор»</vt:lpstr>
      <vt:lpstr>Эффективные подходы и перспективы развития практики формативного оценивания рефлексивного отчёта по уроку </vt:lpstr>
      <vt:lpstr>Таблица для написания рефлексивного отчета</vt:lpstr>
      <vt:lpstr>Даты сдачи рефлексивных отчетов аттестуемых учителей</vt:lpstr>
      <vt:lpstr>Примерные вопросы для написания РО</vt:lpstr>
      <vt:lpstr>Эффективные подходы и перспективы развития практики формативного оценивания рефлексивного отчёта по уроку </vt:lpstr>
      <vt:lpstr>Презентация PowerPoint</vt:lpstr>
      <vt:lpstr>Презентация PowerPoint</vt:lpstr>
      <vt:lpstr>Презентация PowerPoint</vt:lpstr>
      <vt:lpstr>Рекомендации по реализации школьного оценивания деятельности учителей  </vt:lpstr>
      <vt:lpstr>Обратная связь заместителей директоров по НМР  </vt:lpstr>
      <vt:lpstr>Презентация PowerPoint</vt:lpstr>
      <vt:lpstr>Количество  рефлексивных отчетов (РО)   в разрезе уровней педагогического мастерства  (2017г. и 2018г.)</vt:lpstr>
      <vt:lpstr> Оценивание доказательств в РО по уроку  (количество баллов по разделам РО)</vt:lpstr>
      <vt:lpstr>Презентация PowerPoint</vt:lpstr>
      <vt:lpstr>Презентация PowerPoint</vt:lpstr>
      <vt:lpstr>Независимое оценивание РО, предоставленных  на заявляемый уровень педагогического мастерства «Учитель»</vt:lpstr>
      <vt:lpstr>Качество представленных доказательств рефлексии в РО  на заявляемый уровень педагогического мастерства "Учитель"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независимого оценивания РО по уроку  (2017 и  2018 г.г.) Заявляемый уровень педагогического мастерства: «Учитель-модератор» </vt:lpstr>
      <vt:lpstr>Независимое оценивание РО на заявляемый уровень педагогического мастерства  «Учитель-модератор»</vt:lpstr>
      <vt:lpstr>Качество представленных доказательств рефлексии в РО на заявляемый уровень педагогического мастерства "Учитель-модератор"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независимого оценивания РО по уроку  (2017 и  2018 г.г.) Заявляемый уровень педагогического мастерства: «Учитель-эксперт»</vt:lpstr>
      <vt:lpstr>Независимое оценивание РО, предоставленных на заявляемый уровень педагогического мастерства «Учитель-эксперт»</vt:lpstr>
      <vt:lpstr>Качество представленных доказательств рефлексии в РО  на заявляемый уровень педагогического мастерства «Учитель-эксперт»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независимого оценивания РО (2017 и  2018 г.г.) Заявляемый уровень педагогического мастерства:  «Учитель-исследователь»</vt:lpstr>
      <vt:lpstr>Независимое оценивание РО,  предоставленных на заявляемый уровень педагогического мастерства  «Учитель-исследователь»</vt:lpstr>
      <vt:lpstr>Качество представленных доказательств рефлексии в РО  на заявляемый уровень педагогического мастерства  «Учитель-исследователь»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развития практики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vildanova_s.cpi</cp:lastModifiedBy>
  <cp:revision>99</cp:revision>
  <cp:lastPrinted>2018-08-23T06:08:02Z</cp:lastPrinted>
  <dcterms:created xsi:type="dcterms:W3CDTF">2013-09-24T02:52:19Z</dcterms:created>
  <dcterms:modified xsi:type="dcterms:W3CDTF">2018-08-23T06:24:54Z</dcterms:modified>
</cp:coreProperties>
</file>