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sldIdLst>
    <p:sldId id="279" r:id="rId2"/>
    <p:sldId id="278" r:id="rId3"/>
    <p:sldId id="281" r:id="rId4"/>
    <p:sldId id="282" r:id="rId5"/>
    <p:sldId id="284" r:id="rId6"/>
    <p:sldId id="285" r:id="rId7"/>
    <p:sldId id="286" r:id="rId8"/>
    <p:sldId id="283" r:id="rId9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0EC"/>
    <a:srgbClr val="8064A2"/>
    <a:srgbClr val="99FF99"/>
    <a:srgbClr val="FFCC99"/>
    <a:srgbClr val="FFCCCC"/>
    <a:srgbClr val="FFFFCC"/>
    <a:srgbClr val="8000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napToGrid="0">
      <p:cViewPr varScale="1">
        <p:scale>
          <a:sx n="110" d="100"/>
          <a:sy n="110" d="100"/>
        </p:scale>
        <p:origin x="60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1" cy="493316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230F1A75-DFEA-440E-85BE-1CF85F1EAF06}" type="datetimeFigureOut">
              <a:rPr lang="ru-RU" smtClean="0"/>
              <a:pPr/>
              <a:t>22.08.2018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20" tIns="45710" rIns="91420" bIns="4571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1285"/>
            <a:ext cx="2918831" cy="493316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6FB9B94D-5BE9-4185-A1BC-5D6BE810A1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653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9B94D-5BE9-4185-A1BC-5D6BE810A11F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093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739A-EF5A-43EE-9E31-C4107ABA364F}" type="datetime1">
              <a:rPr lang="ru-RU" smtClean="0"/>
              <a:t>22.08.2018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FE9F-DFC7-42E4-B51B-C0DDFA656A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38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BA8E-C29A-4CB3-9F5D-6A49EBD04412}" type="datetime1">
              <a:rPr lang="ru-RU" smtClean="0"/>
              <a:t>22.08.2018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FE9F-DFC7-42E4-B51B-C0DDFA656A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4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590D-0320-432A-8894-4857774A08E5}" type="datetime1">
              <a:rPr lang="ru-RU" smtClean="0"/>
              <a:t>22.08.2018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FE9F-DFC7-42E4-B51B-C0DDFA656A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5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42A1-56A5-4502-9A55-874DA8C66E38}" type="datetime1">
              <a:rPr lang="ru-RU" smtClean="0"/>
              <a:t>22.08.2018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FE9F-DFC7-42E4-B51B-C0DDFA656A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95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7F9D-DD01-4D0B-911A-85F702C675A8}" type="datetime1">
              <a:rPr lang="ru-RU" smtClean="0"/>
              <a:t>22.08.2018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FE9F-DFC7-42E4-B51B-C0DDFA656A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11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FE627-33C4-4D89-A20A-A150C4CFBEF5}" type="datetime1">
              <a:rPr lang="ru-RU" smtClean="0"/>
              <a:t>22.08.2018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FE9F-DFC7-42E4-B51B-C0DDFA656A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9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14323-8E86-4984-998C-2CA1F28D94CC}" type="datetime1">
              <a:rPr lang="ru-RU" smtClean="0"/>
              <a:t>22.08.2018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FE9F-DFC7-42E4-B51B-C0DDFA656A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925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3DE2-BE5D-4E78-8BF6-68AFB9BF7BDE}" type="datetime1">
              <a:rPr lang="ru-RU" smtClean="0"/>
              <a:t>22.08.2018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FE9F-DFC7-42E4-B51B-C0DDFA656A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05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E982-7E8A-4133-BEC6-97E590F2FD67}" type="datetime1">
              <a:rPr lang="ru-RU" smtClean="0"/>
              <a:t>22.08.2018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FE9F-DFC7-42E4-B51B-C0DDFA656A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57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09B-CC2C-4957-B91F-C4E5E4531960}" type="datetime1">
              <a:rPr lang="ru-RU" smtClean="0"/>
              <a:t>22.08.2018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FE9F-DFC7-42E4-B51B-C0DDFA656A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94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F881-1862-47A1-97F6-F84CF1D1E60C}" type="datetime1">
              <a:rPr lang="ru-RU" smtClean="0"/>
              <a:t>22.08.2018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FE9F-DFC7-42E4-B51B-C0DDFA656A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04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E2D37-4461-4B8B-B628-C26B60CE8EF9}" type="datetime1">
              <a:rPr lang="ru-RU" smtClean="0"/>
              <a:t>22.08.2018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EFE9F-DFC7-42E4-B51B-C0DDFA656A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96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4926" y="1836733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Правила оплаты труда работников филиалов АОО «Назарбаев Интеллектуальные школы»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34926" y="5380365"/>
            <a:ext cx="10117776" cy="67924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1800" dirty="0" smtClean="0"/>
              <a:t>г.Астана, 23.08.2018 г.</a:t>
            </a:r>
            <a:endParaRPr lang="ru-RU" sz="18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157638" y="3641835"/>
            <a:ext cx="10117776" cy="12365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Вопросы перехода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окладную систему оплаты труда 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1759131" y="1113655"/>
            <a:ext cx="8934994" cy="83706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Августовская конференция 2018</a:t>
            </a:r>
            <a:b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АОО «Назарбаев Интеллектуальные школы»</a:t>
            </a:r>
            <a:b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349" y="168419"/>
            <a:ext cx="10617331" cy="52059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Вопросы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школ</a:t>
            </a:r>
            <a:endParaRPr lang="ru-RU" b="1" dirty="0">
              <a:solidFill>
                <a:srgbClr val="C0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050" y="1140824"/>
            <a:ext cx="5591963" cy="5286102"/>
          </a:xfrm>
          <a:solidFill>
            <a:srgbClr val="E6E0EC">
              <a:alpha val="47843"/>
            </a:srgbClr>
          </a:solidFill>
          <a:ln w="12700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/>
              <a:t>Как оплачивать работу учителей с нагрузкой </a:t>
            </a:r>
            <a:r>
              <a:rPr lang="ru-RU" b="1" dirty="0" smtClean="0"/>
              <a:t>меньше 18 часов </a:t>
            </a:r>
            <a:r>
              <a:rPr lang="ru-RU" dirty="0" smtClean="0"/>
              <a:t>в неделю? </a:t>
            </a:r>
            <a:r>
              <a:rPr lang="ru-RU" i="1" dirty="0" smtClean="0"/>
              <a:t>(Семей</a:t>
            </a:r>
            <a:r>
              <a:rPr lang="ru-RU" i="1" dirty="0" smtClean="0"/>
              <a:t>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i="1" dirty="0" smtClean="0"/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buAutoNum type="arabicPeriod" startAt="2"/>
            </a:pPr>
            <a:r>
              <a:rPr lang="ru-RU" dirty="0" smtClean="0"/>
              <a:t>Могут </a:t>
            </a:r>
            <a:r>
              <a:rPr lang="ru-RU" dirty="0" smtClean="0"/>
              <a:t>ли эксперты вести </a:t>
            </a:r>
            <a:r>
              <a:rPr lang="ru-RU" dirty="0" smtClean="0"/>
              <a:t>академическую </a:t>
            </a:r>
            <a:r>
              <a:rPr lang="ru-RU" dirty="0" smtClean="0"/>
              <a:t>нагрузку свыше установленной нормы? </a:t>
            </a:r>
            <a:r>
              <a:rPr lang="ru-RU" i="1" dirty="0" smtClean="0"/>
              <a:t>(Семей</a:t>
            </a:r>
            <a:r>
              <a:rPr lang="ru-RU" i="1" dirty="0" smtClean="0"/>
              <a:t>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3.   Какова процедура увольнения (сокращения)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  численности учителей при уменьшении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  класс-комплектов на следующий учебный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  год? </a:t>
            </a:r>
            <a:r>
              <a:rPr lang="ru-RU" i="1" dirty="0" smtClean="0"/>
              <a:t>(Усть-Каменогорск)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i="1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i="1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4. Как </a:t>
            </a:r>
            <a:r>
              <a:rPr lang="ru-RU" dirty="0"/>
              <a:t>отражать в </a:t>
            </a:r>
            <a:r>
              <a:rPr lang="ru-RU" dirty="0" err="1"/>
              <a:t>РУПе</a:t>
            </a:r>
            <a:r>
              <a:rPr lang="ru-RU" dirty="0"/>
              <a:t> и </a:t>
            </a:r>
            <a:r>
              <a:rPr lang="ru-RU" dirty="0" err="1"/>
              <a:t>РУНе</a:t>
            </a:r>
            <a:r>
              <a:rPr lang="ru-RU" dirty="0"/>
              <a:t> по </a:t>
            </a:r>
            <a:r>
              <a:rPr lang="ru-RU" dirty="0" smtClean="0"/>
              <a:t>полугодиям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часы по предметам, где недельная </a:t>
            </a:r>
            <a:r>
              <a:rPr lang="ru-RU" dirty="0" smtClean="0"/>
              <a:t>нагрузка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составляет не целое число (например: 4,5 </a:t>
            </a:r>
            <a:r>
              <a:rPr lang="ru-RU" dirty="0" smtClean="0"/>
              <a:t>часа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в неделю английский язык)? (Семей)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30418" y="1140824"/>
            <a:ext cx="5771806" cy="5286102"/>
          </a:xfrm>
          <a:solidFill>
            <a:srgbClr val="E6E0EC"/>
          </a:solidFill>
          <a:ln w="12700"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200" dirty="0" smtClean="0"/>
              <a:t>В случае если учитель не «догружается» другой работой, оплачивать как </a:t>
            </a:r>
            <a:r>
              <a:rPr lang="ru-RU" sz="3200" dirty="0" smtClean="0"/>
              <a:t>0,25; 0,5; 0,75 ставки.</a:t>
            </a:r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endParaRPr lang="ru-RU" sz="3200" dirty="0"/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200" dirty="0" smtClean="0"/>
              <a:t>Могут, </a:t>
            </a:r>
            <a:r>
              <a:rPr lang="ru-RU" sz="3200" dirty="0"/>
              <a:t>в случае наличия вакансий по предмету</a:t>
            </a:r>
            <a:r>
              <a:rPr lang="ru-RU" sz="3200" dirty="0" smtClean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32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 smtClean="0"/>
              <a:t>3.    При </a:t>
            </a:r>
            <a:r>
              <a:rPr lang="ru-RU" sz="3200" dirty="0"/>
              <a:t>уменьшении класс-комплектов </a:t>
            </a:r>
            <a:r>
              <a:rPr lang="ru-RU" sz="3200" dirty="0" smtClean="0"/>
              <a:t>на следую-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 smtClean="0"/>
              <a:t>       </a:t>
            </a:r>
            <a:r>
              <a:rPr lang="ru-RU" sz="3200" dirty="0" err="1" smtClean="0"/>
              <a:t>щий</a:t>
            </a:r>
            <a:r>
              <a:rPr lang="ru-RU" sz="3200" dirty="0" smtClean="0"/>
              <a:t> </a:t>
            </a:r>
            <a:r>
              <a:rPr lang="ru-RU" sz="3200" dirty="0"/>
              <a:t>учебный год </a:t>
            </a:r>
            <a:r>
              <a:rPr lang="ru-RU" sz="3200" dirty="0" smtClean="0"/>
              <a:t>предлагается некоторым </a:t>
            </a:r>
            <a:r>
              <a:rPr lang="ru-RU" sz="3200" dirty="0" err="1" smtClean="0"/>
              <a:t>пе</a:t>
            </a:r>
            <a:r>
              <a:rPr lang="ru-RU" sz="3200" dirty="0" smtClean="0"/>
              <a:t>-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</a:t>
            </a:r>
            <a:r>
              <a:rPr lang="ru-RU" sz="3200" dirty="0" err="1" smtClean="0"/>
              <a:t>дагогам</a:t>
            </a:r>
            <a:r>
              <a:rPr lang="ru-RU" sz="3200" dirty="0" smtClean="0"/>
              <a:t> </a:t>
            </a:r>
            <a:r>
              <a:rPr lang="ru-RU" sz="3200" dirty="0"/>
              <a:t>оплачивать как 0,25; 0,5; 0,75 ставки. </a:t>
            </a:r>
            <a:endParaRPr lang="ru-RU" sz="32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Данное </a:t>
            </a:r>
            <a:r>
              <a:rPr lang="ru-RU" sz="3200" dirty="0"/>
              <a:t>предложение обусловлено </a:t>
            </a:r>
            <a:r>
              <a:rPr lang="ru-RU" sz="3200" dirty="0" smtClean="0"/>
              <a:t>целью </a:t>
            </a:r>
            <a:r>
              <a:rPr lang="ru-RU" sz="3200" dirty="0" err="1" smtClean="0"/>
              <a:t>не-</a:t>
            </a:r>
            <a:endParaRPr lang="ru-RU" sz="32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 smtClean="0"/>
              <a:t>       допущения </a:t>
            </a:r>
            <a:r>
              <a:rPr lang="ru-RU" sz="3200" dirty="0"/>
              <a:t>сокращения </a:t>
            </a:r>
            <a:r>
              <a:rPr lang="ru-RU" sz="3200" dirty="0" smtClean="0"/>
              <a:t>педагогических кадров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</a:t>
            </a:r>
            <a:r>
              <a:rPr lang="ru-RU" sz="3200" dirty="0"/>
              <a:t>кадров и проведения нового </a:t>
            </a:r>
            <a:r>
              <a:rPr lang="ru-RU" sz="3200" dirty="0" smtClean="0"/>
              <a:t>конкурсного </a:t>
            </a:r>
            <a:r>
              <a:rPr lang="ru-RU" sz="3200" dirty="0" err="1" smtClean="0"/>
              <a:t>отбо</a:t>
            </a:r>
            <a:r>
              <a:rPr lang="ru-RU" sz="3200" dirty="0" smtClean="0"/>
              <a:t>-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</a:t>
            </a:r>
            <a:r>
              <a:rPr lang="ru-RU" sz="3200" dirty="0" err="1" smtClean="0"/>
              <a:t>ра</a:t>
            </a:r>
            <a:r>
              <a:rPr lang="ru-RU" sz="3200" dirty="0" smtClean="0"/>
              <a:t> </a:t>
            </a:r>
            <a:r>
              <a:rPr lang="ru-RU" sz="3200" dirty="0"/>
              <a:t>в случае повторного увеличения </a:t>
            </a:r>
            <a:r>
              <a:rPr lang="ru-RU" sz="3200" dirty="0" smtClean="0"/>
              <a:t>класс-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комплектов.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32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 smtClean="0"/>
              <a:t>4. Находится </a:t>
            </a:r>
            <a:r>
              <a:rPr lang="ru-RU" sz="3200" dirty="0"/>
              <a:t>на рассмотрении рабочей </a:t>
            </a:r>
            <a:r>
              <a:rPr lang="ru-RU" sz="3200" dirty="0" smtClean="0"/>
              <a:t>группы.</a:t>
            </a:r>
            <a:endParaRPr lang="ru-RU" sz="3200" dirty="0"/>
          </a:p>
          <a:p>
            <a:pPr marL="457200" indent="-457200" algn="just">
              <a:buNone/>
            </a:pPr>
            <a:endParaRPr lang="ru-RU" dirty="0" smtClean="0"/>
          </a:p>
          <a:p>
            <a:endParaRPr lang="ru-RU" dirty="0" smtClean="0"/>
          </a:p>
        </p:txBody>
      </p:sp>
      <p:sp>
        <p:nvSpPr>
          <p:cNvPr id="8" name="Стрелка вправо 7"/>
          <p:cNvSpPr/>
          <p:nvPr/>
        </p:nvSpPr>
        <p:spPr>
          <a:xfrm>
            <a:off x="5577445" y="1666290"/>
            <a:ext cx="736270" cy="296883"/>
          </a:xfrm>
          <a:prstGeom prst="rightArrow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555741" y="2683535"/>
            <a:ext cx="736270" cy="296883"/>
          </a:xfrm>
          <a:prstGeom prst="rightArrow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621581" y="4258347"/>
            <a:ext cx="736270" cy="296883"/>
          </a:xfrm>
          <a:prstGeom prst="rightArrow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FE9F-DFC7-42E4-B51B-C0DDFA656AED}" type="slidenum">
              <a:rPr lang="ru-RU" sz="1600" smtClean="0"/>
              <a:pPr/>
              <a:t>2</a:t>
            </a:fld>
            <a:endParaRPr lang="ru-RU" sz="16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5634" y="5921141"/>
            <a:ext cx="768163" cy="353599"/>
          </a:xfrm>
          <a:prstGeom prst="rect">
            <a:avLst/>
          </a:prstGeom>
        </p:spPr>
      </p:pic>
      <p:sp>
        <p:nvSpPr>
          <p:cNvPr id="13" name="Пятиугольник 12"/>
          <p:cNvSpPr/>
          <p:nvPr/>
        </p:nvSpPr>
        <p:spPr>
          <a:xfrm>
            <a:off x="357050" y="711357"/>
            <a:ext cx="3758429" cy="407126"/>
          </a:xfrm>
          <a:prstGeom prst="homePlate">
            <a:avLst>
              <a:gd name="adj" fmla="val 27333"/>
            </a:avLst>
          </a:prstGeom>
          <a:solidFill>
            <a:srgbClr val="806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b="1" dirty="0" smtClean="0"/>
              <a:t>Вопросы:</a:t>
            </a:r>
            <a:endParaRPr lang="ru-RU" b="1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6030418" y="733698"/>
            <a:ext cx="3758429" cy="407126"/>
          </a:xfrm>
          <a:prstGeom prst="homePlate">
            <a:avLst>
              <a:gd name="adj" fmla="val 27333"/>
            </a:avLst>
          </a:prstGeom>
          <a:solidFill>
            <a:srgbClr val="806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b="1" dirty="0" smtClean="0"/>
              <a:t>Ответы: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348" y="0"/>
            <a:ext cx="10887298" cy="85344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Предложения школ</a:t>
            </a:r>
            <a:endParaRPr lang="ru-RU" b="1" dirty="0">
              <a:solidFill>
                <a:srgbClr val="C0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2977" y="1412460"/>
            <a:ext cx="5747657" cy="4943892"/>
          </a:xfrm>
          <a:solidFill>
            <a:srgbClr val="E6E0EC">
              <a:alpha val="47451"/>
            </a:srgb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lvl="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dirty="0" smtClean="0"/>
              <a:t>Единый порядок документирования оплаты труда (перечень всех документов, какие должны быть и их формы, в т.ч. по учету долгосрочных и краткосрочных часов замещения); </a:t>
            </a:r>
          </a:p>
          <a:p>
            <a:pPr marL="457200" lvl="0" indent="-457200" algn="just">
              <a:spcBef>
                <a:spcPts val="0"/>
              </a:spcBef>
              <a:buNone/>
            </a:pPr>
            <a:endParaRPr lang="ru-RU" dirty="0" smtClean="0"/>
          </a:p>
          <a:p>
            <a:pPr marL="457200" lvl="0" indent="-457200" algn="just">
              <a:spcBef>
                <a:spcPts val="0"/>
              </a:spcBef>
              <a:buNone/>
            </a:pPr>
            <a:r>
              <a:rPr lang="ru-RU" dirty="0" smtClean="0"/>
              <a:t>	Порядок учета и отражения объединенных уроков, и замены одного предмета другим;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 smtClean="0"/>
              <a:t>	  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 smtClean="0"/>
              <a:t>	  Порядок учета часов по предметам, 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 smtClean="0"/>
              <a:t>       где нагрузка меняется по четвертям;  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 smtClean="0"/>
              <a:t>       </a:t>
            </a:r>
            <a:r>
              <a:rPr lang="ru-RU" i="1" dirty="0" smtClean="0"/>
              <a:t>(Усть-Каменогорск)</a:t>
            </a:r>
            <a:endParaRPr lang="ru-RU" dirty="0" smtClean="0"/>
          </a:p>
          <a:p>
            <a:pPr marL="457200" indent="-457200"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33156" y="1412459"/>
            <a:ext cx="5466609" cy="4943892"/>
          </a:xfrm>
          <a:solidFill>
            <a:srgbClr val="E6E0EC"/>
          </a:solidFill>
          <a:ln w="127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Разрабатывается проект </a:t>
            </a:r>
            <a:r>
              <a:rPr lang="ru-RU" b="1" dirty="0" smtClean="0"/>
              <a:t>Методики ведения учета нагрузки производственного персонала </a:t>
            </a:r>
            <a:r>
              <a:rPr lang="ru-RU" dirty="0" smtClean="0"/>
              <a:t>с прилагаемыми формами </a:t>
            </a:r>
            <a:r>
              <a:rPr lang="ru-RU" dirty="0" smtClean="0">
                <a:solidFill>
                  <a:srgbClr val="FF0000"/>
                </a:solidFill>
              </a:rPr>
              <a:t>ТУП, РУП, РУН, журнала замещений</a:t>
            </a:r>
            <a:r>
              <a:rPr lang="ru-RU" dirty="0" smtClean="0"/>
              <a:t>.  </a:t>
            </a:r>
          </a:p>
          <a:p>
            <a:pPr marL="457200" indent="-457200" algn="just">
              <a:buNone/>
            </a:pPr>
            <a:r>
              <a:rPr lang="ru-RU" dirty="0" smtClean="0"/>
              <a:t>	</a:t>
            </a:r>
          </a:p>
          <a:p>
            <a:pPr marL="457200" indent="-457200" algn="just">
              <a:buNone/>
            </a:pPr>
            <a:r>
              <a:rPr lang="ru-RU" dirty="0" smtClean="0"/>
              <a:t>	</a:t>
            </a:r>
            <a:r>
              <a:rPr lang="ru-RU" b="1" dirty="0" smtClean="0"/>
              <a:t>Правилами оплаты труда </a:t>
            </a:r>
            <a:r>
              <a:rPr lang="ru-RU" dirty="0" smtClean="0"/>
              <a:t>будет утверждаться форма </a:t>
            </a:r>
            <a:r>
              <a:rPr lang="ru-RU" dirty="0" smtClean="0">
                <a:solidFill>
                  <a:srgbClr val="FF0000"/>
                </a:solidFill>
              </a:rPr>
              <a:t>Табеля учёта рабочего времени</a:t>
            </a:r>
            <a:r>
              <a:rPr lang="ru-RU" dirty="0" smtClean="0"/>
              <a:t> с отражением долгосрочных и краткосрочных часов замещения. </a:t>
            </a:r>
          </a:p>
          <a:p>
            <a:pPr marL="457200" indent="-457200" algn="just">
              <a:buNone/>
            </a:pPr>
            <a:r>
              <a:rPr lang="ru-RU" dirty="0" smtClean="0"/>
              <a:t>	</a:t>
            </a:r>
          </a:p>
          <a:p>
            <a:pPr marL="457200" indent="-457200">
              <a:buNone/>
            </a:pPr>
            <a:r>
              <a:rPr lang="ru-RU" dirty="0" smtClean="0"/>
              <a:t>	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5865021" y="3181170"/>
            <a:ext cx="736270" cy="296883"/>
          </a:xfrm>
          <a:prstGeom prst="rightArrow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FE9F-DFC7-42E4-B51B-C0DDFA656AED}" type="slidenum">
              <a:rPr lang="ru-RU" sz="1600" smtClean="0"/>
              <a:pPr/>
              <a:t>3</a:t>
            </a:fld>
            <a:endParaRPr lang="ru-RU" sz="1600" dirty="0"/>
          </a:p>
        </p:txBody>
      </p:sp>
      <p:sp>
        <p:nvSpPr>
          <p:cNvPr id="9" name="Пятиугольник 8"/>
          <p:cNvSpPr/>
          <p:nvPr/>
        </p:nvSpPr>
        <p:spPr>
          <a:xfrm>
            <a:off x="412977" y="998524"/>
            <a:ext cx="3758429" cy="407126"/>
          </a:xfrm>
          <a:prstGeom prst="homePlate">
            <a:avLst>
              <a:gd name="adj" fmla="val 27333"/>
            </a:avLst>
          </a:prstGeom>
          <a:solidFill>
            <a:srgbClr val="806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b="1" dirty="0" smtClean="0"/>
              <a:t>Предложения:</a:t>
            </a:r>
            <a:endParaRPr lang="ru-RU" b="1" dirty="0"/>
          </a:p>
        </p:txBody>
      </p:sp>
      <p:sp>
        <p:nvSpPr>
          <p:cNvPr id="13" name="Пятиугольник 12"/>
          <p:cNvSpPr/>
          <p:nvPr/>
        </p:nvSpPr>
        <p:spPr>
          <a:xfrm>
            <a:off x="6233156" y="998524"/>
            <a:ext cx="3642364" cy="407126"/>
          </a:xfrm>
          <a:prstGeom prst="homePlate">
            <a:avLst>
              <a:gd name="adj" fmla="val 27333"/>
            </a:avLst>
          </a:prstGeom>
          <a:solidFill>
            <a:srgbClr val="806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Ответы: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348" y="0"/>
            <a:ext cx="10972800" cy="1143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Предложения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школ </a:t>
            </a:r>
            <a:r>
              <a:rPr lang="ru-RU" b="1" dirty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(продолжение)</a:t>
            </a:r>
            <a:endParaRPr lang="ru-RU" b="1" dirty="0">
              <a:solidFill>
                <a:srgbClr val="C0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6265" y="1532709"/>
            <a:ext cx="5453941" cy="4784964"/>
          </a:xfrm>
          <a:solidFill>
            <a:srgbClr val="E6E0EC">
              <a:alpha val="47843"/>
            </a:srgbClr>
          </a:solidFill>
          <a:ln w="127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457200" indent="-457200" algn="just">
              <a:buAutoNum type="arabicPeriod" startAt="2"/>
            </a:pPr>
            <a:r>
              <a:rPr lang="ru-RU" dirty="0" smtClean="0"/>
              <a:t>Включить в нагрузку элективные часы. </a:t>
            </a:r>
            <a:r>
              <a:rPr lang="ru-RU" i="1" dirty="0" smtClean="0"/>
              <a:t>(Кокшетау)</a:t>
            </a:r>
          </a:p>
          <a:p>
            <a:pPr marL="457200" indent="-457200" algn="just">
              <a:buNone/>
            </a:pPr>
            <a:endParaRPr lang="ru-RU" sz="3200" dirty="0" smtClean="0"/>
          </a:p>
          <a:p>
            <a:pPr marL="457200" indent="-457200" algn="just">
              <a:buNone/>
            </a:pPr>
            <a:endParaRPr lang="ru-RU" sz="3200" dirty="0"/>
          </a:p>
          <a:p>
            <a:pPr marL="457200" indent="-457200" algn="just">
              <a:buNone/>
            </a:pPr>
            <a:endParaRPr lang="ru-RU" sz="3200" dirty="0" smtClean="0"/>
          </a:p>
          <a:p>
            <a:pPr marL="457200" indent="-457200" algn="just">
              <a:buNone/>
            </a:pPr>
            <a:r>
              <a:rPr lang="ru-RU" dirty="0" smtClean="0"/>
              <a:t>3</a:t>
            </a:r>
            <a:r>
              <a:rPr lang="ru-RU" dirty="0" smtClean="0"/>
              <a:t>.	Исключить из Расчетного </a:t>
            </a:r>
            <a:r>
              <a:rPr lang="ru-RU" dirty="0" err="1" smtClean="0"/>
              <a:t>распределе-ния</a:t>
            </a:r>
            <a:r>
              <a:rPr lang="ru-RU" dirty="0" smtClean="0"/>
              <a:t> </a:t>
            </a:r>
            <a:r>
              <a:rPr lang="ru-RU" dirty="0" smtClean="0"/>
              <a:t>видов рабочей нагрузки учебного персонала следующие виды нагрузок (организация </a:t>
            </a:r>
            <a:r>
              <a:rPr lang="ru-RU" dirty="0" smtClean="0"/>
              <a:t>образовательного </a:t>
            </a:r>
            <a:r>
              <a:rPr lang="ru-RU" dirty="0" err="1" smtClean="0"/>
              <a:t>процес-са</a:t>
            </a:r>
            <a:r>
              <a:rPr lang="ru-RU" dirty="0" smtClean="0"/>
              <a:t>, внеурочная деятельность, </a:t>
            </a:r>
            <a:r>
              <a:rPr lang="ru-RU" dirty="0" err="1" smtClean="0"/>
              <a:t>профес-сиональное</a:t>
            </a:r>
            <a:r>
              <a:rPr lang="ru-RU" dirty="0" smtClean="0"/>
              <a:t> </a:t>
            </a:r>
            <a:r>
              <a:rPr lang="ru-RU" dirty="0" smtClean="0"/>
              <a:t>развитие, трансляция, прочие) по причине не возможности  их учёта и подтверждения.  </a:t>
            </a:r>
            <a:r>
              <a:rPr lang="ru-RU" i="1" dirty="0" smtClean="0"/>
              <a:t>(Кокшетау)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32384" y="1532709"/>
            <a:ext cx="5702566" cy="4784963"/>
          </a:xfrm>
          <a:solidFill>
            <a:srgbClr val="E6E0EC"/>
          </a:solidFill>
          <a:ln w="127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457200" indent="-457200" algn="just">
              <a:buAutoNum type="arabicPeriod" startAt="2"/>
            </a:pPr>
            <a:r>
              <a:rPr lang="ru-RU" dirty="0" smtClean="0"/>
              <a:t>В проекте Методики  ведения учебной нагрузки  элективные </a:t>
            </a:r>
            <a:r>
              <a:rPr lang="ru-RU" dirty="0" smtClean="0"/>
              <a:t>часы разделены на: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   - </a:t>
            </a:r>
            <a:r>
              <a:rPr lang="ru-RU" dirty="0" smtClean="0"/>
              <a:t>приравненные к </a:t>
            </a:r>
            <a:r>
              <a:rPr lang="ru-RU" dirty="0" smtClean="0"/>
              <a:t>инвариантному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       компоненту (</a:t>
            </a:r>
            <a:r>
              <a:rPr lang="ru-RU" b="1" dirty="0" smtClean="0"/>
              <a:t>учитываются в нагрузке</a:t>
            </a:r>
            <a:r>
              <a:rPr lang="ru-RU" dirty="0" smtClean="0"/>
              <a:t>);</a:t>
            </a:r>
            <a:endParaRPr lang="ru-RU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   - по интересам </a:t>
            </a:r>
            <a:r>
              <a:rPr lang="ru-RU" b="1" dirty="0" smtClean="0"/>
              <a:t>(не учитываются в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/>
              <a:t>       нагрузке)</a:t>
            </a:r>
            <a:r>
              <a:rPr lang="ru-RU" dirty="0" smtClean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buNone/>
            </a:pPr>
            <a:endParaRPr lang="ru-RU" sz="1100" dirty="0" smtClean="0"/>
          </a:p>
          <a:p>
            <a:pPr marL="0" indent="0" algn="just">
              <a:buNone/>
            </a:pPr>
            <a:r>
              <a:rPr lang="ru-RU" dirty="0" smtClean="0"/>
              <a:t>3. Приложения </a:t>
            </a:r>
            <a:r>
              <a:rPr lang="ru-RU" dirty="0" smtClean="0"/>
              <a:t>1, 2 и 3 по </a:t>
            </a:r>
            <a:r>
              <a:rPr lang="ru-RU" dirty="0" smtClean="0"/>
              <a:t>Расчётному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/>
              <a:t> </a:t>
            </a:r>
            <a:r>
              <a:rPr lang="ru-RU" dirty="0" smtClean="0"/>
              <a:t>распределению видов рабочей </a:t>
            </a:r>
            <a:r>
              <a:rPr lang="ru-RU" dirty="0" smtClean="0"/>
              <a:t>нагрузки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smtClean="0"/>
              <a:t>исключаются </a:t>
            </a:r>
            <a:r>
              <a:rPr lang="ru-RU" dirty="0" smtClean="0"/>
              <a:t>из Правил оплаты труда, т.к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/>
              <a:t> </a:t>
            </a:r>
            <a:r>
              <a:rPr lang="ru-RU" dirty="0" smtClean="0"/>
              <a:t>данное распределение не </a:t>
            </a:r>
            <a:r>
              <a:rPr lang="ru-RU" dirty="0" smtClean="0"/>
              <a:t>является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/>
              <a:t> </a:t>
            </a:r>
            <a:r>
              <a:rPr lang="ru-RU" dirty="0" smtClean="0"/>
              <a:t>предметом данных Правил.</a:t>
            </a:r>
          </a:p>
          <a:p>
            <a:pPr marL="457200" indent="-457200">
              <a:buAutoNum type="arabicPeriod" startAt="2"/>
            </a:pPr>
            <a:endParaRPr lang="ru-RU" dirty="0" smtClean="0"/>
          </a:p>
          <a:p>
            <a:pPr marL="457200" indent="-457200">
              <a:buAutoNum type="arabicPeriod" startAt="2"/>
            </a:pPr>
            <a:endParaRPr lang="ru-RU" dirty="0" smtClean="0"/>
          </a:p>
        </p:txBody>
      </p:sp>
      <p:sp>
        <p:nvSpPr>
          <p:cNvPr id="8" name="Стрелка вправо 7"/>
          <p:cNvSpPr/>
          <p:nvPr/>
        </p:nvSpPr>
        <p:spPr>
          <a:xfrm>
            <a:off x="5698160" y="2249244"/>
            <a:ext cx="736270" cy="296883"/>
          </a:xfrm>
          <a:prstGeom prst="rightArrow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FE9F-DFC7-42E4-B51B-C0DDFA656AED}" type="slidenum">
              <a:rPr lang="ru-RU" sz="1600" smtClean="0"/>
              <a:pPr/>
              <a:t>4</a:t>
            </a:fld>
            <a:endParaRPr lang="ru-RU" sz="1600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5698160" y="5782807"/>
            <a:ext cx="736270" cy="296883"/>
          </a:xfrm>
          <a:prstGeom prst="rightArrow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иугольник 10"/>
          <p:cNvSpPr/>
          <p:nvPr/>
        </p:nvSpPr>
        <p:spPr>
          <a:xfrm>
            <a:off x="546265" y="1125583"/>
            <a:ext cx="3758429" cy="407126"/>
          </a:xfrm>
          <a:prstGeom prst="homePlate">
            <a:avLst>
              <a:gd name="adj" fmla="val 27333"/>
            </a:avLst>
          </a:prstGeom>
          <a:solidFill>
            <a:srgbClr val="806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b="1" dirty="0" smtClean="0"/>
              <a:t>Предложения:</a:t>
            </a:r>
            <a:endParaRPr lang="ru-RU" b="1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6132383" y="1106244"/>
            <a:ext cx="3758429" cy="407126"/>
          </a:xfrm>
          <a:prstGeom prst="homePlate">
            <a:avLst>
              <a:gd name="adj" fmla="val 27333"/>
            </a:avLst>
          </a:prstGeom>
          <a:solidFill>
            <a:srgbClr val="806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b="1" dirty="0" smtClean="0"/>
              <a:t>Ответы: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775045" y="5304463"/>
            <a:ext cx="10622664" cy="11247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Необходимо исключить приложения 1 -5 в связи с созданием нормативного методологического документа учета часов  нагрузки педагогического персонала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5053" y="1637975"/>
            <a:ext cx="10622665" cy="977753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Предусмотреть полномочия по заполнению и утверждению Табеля рабочего времени за ответственными работниками в рамках своей компетенции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775053" y="1217678"/>
            <a:ext cx="5231878" cy="407126"/>
          </a:xfrm>
          <a:prstGeom prst="homePlate">
            <a:avLst>
              <a:gd name="adj" fmla="val 27333"/>
            </a:avLst>
          </a:prstGeom>
          <a:solidFill>
            <a:srgbClr val="806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kk-KZ" b="1" dirty="0" smtClean="0"/>
              <a:t>Закрепление ответственности</a:t>
            </a:r>
            <a:endParaRPr lang="ru-RU" b="1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775045" y="4895112"/>
            <a:ext cx="5231886" cy="409351"/>
          </a:xfrm>
          <a:prstGeom prst="homePlate">
            <a:avLst>
              <a:gd name="adj" fmla="val 2733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b="1" dirty="0" smtClean="0"/>
              <a:t>3.</a:t>
            </a:r>
            <a:r>
              <a:rPr lang="kk-KZ" b="1" dirty="0" smtClean="0"/>
              <a:t> </a:t>
            </a:r>
            <a:r>
              <a:rPr lang="kk-KZ" b="1" dirty="0" smtClean="0"/>
              <a:t>Исключение действующих приложений</a:t>
            </a:r>
            <a:endParaRPr lang="ru-RU" b="1" dirty="0"/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76197" y="221949"/>
            <a:ext cx="11829488" cy="59911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Вносимые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изменения в Правила оплаты труда</a:t>
            </a:r>
            <a:endParaRPr lang="ru-RU" b="1" dirty="0">
              <a:solidFill>
                <a:srgbClr val="C0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593660" y="6429230"/>
            <a:ext cx="1312025" cy="365125"/>
          </a:xfrm>
        </p:spPr>
        <p:txBody>
          <a:bodyPr/>
          <a:lstStyle/>
          <a:p>
            <a:fld id="{E2D821BE-3850-4132-BF4F-38D5927FCEAA}" type="slidenum">
              <a:rPr lang="ru-RU" sz="1400" b="1" smtClean="0"/>
              <a:pPr/>
              <a:t>5</a:t>
            </a:fld>
            <a:endParaRPr lang="ru-RU" sz="1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75053" y="3286636"/>
            <a:ext cx="10622665" cy="13507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Montserrat"/>
              </a:rPr>
              <a:t>Ф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Montserrat"/>
              </a:rPr>
              <a:t>орма 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Montserrat"/>
              </a:rPr>
              <a:t>Табеля рабочего времени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Montserrat"/>
              </a:rPr>
              <a:t>учитывает 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Montserrat"/>
              </a:rPr>
              <a:t>отработанное и неотработанное время, сверхурочные часы, работу в ночное время, выходные и праздничные дни, дни командировок, фактические часы и часы превышения инвариантного компонента и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Montserrat"/>
              </a:rPr>
              <a:t>элективных курсов, приравненных 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Montserrat"/>
              </a:rPr>
              <a:t>к инвариантному компоненту</a:t>
            </a:r>
          </a:p>
          <a:p>
            <a:pPr algn="just"/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775045" y="2902265"/>
            <a:ext cx="5231886" cy="409351"/>
          </a:xfrm>
          <a:prstGeom prst="homePlate">
            <a:avLst>
              <a:gd name="adj" fmla="val 2733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b="1" dirty="0"/>
              <a:t>2</a:t>
            </a:r>
            <a:r>
              <a:rPr lang="kk-KZ" b="1" dirty="0" smtClean="0"/>
              <a:t>.  Приложение формы Табеля рабочего времени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6548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641874" cy="93027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Вносимые изменения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абель рабочего времени</a:t>
            </a:r>
            <a:endParaRPr lang="ru-RU" b="1" dirty="0">
              <a:solidFill>
                <a:srgbClr val="C0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-118155" y="1746386"/>
            <a:ext cx="5068389" cy="1079863"/>
          </a:xfrm>
        </p:spPr>
        <p:txBody>
          <a:bodyPr/>
          <a:lstStyle/>
          <a:p>
            <a:pPr algn="ctr"/>
            <a:r>
              <a:rPr lang="ru-RU" dirty="0" smtClean="0"/>
              <a:t>Действующая редакция</a:t>
            </a:r>
          </a:p>
          <a:p>
            <a:pPr algn="ctr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45807751"/>
              </p:ext>
            </p:extLst>
          </p:nvPr>
        </p:nvGraphicFramePr>
        <p:xfrm>
          <a:off x="839788" y="2505075"/>
          <a:ext cx="5157789" cy="2363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2189"/>
                <a:gridCol w="1793966"/>
                <a:gridCol w="1991634"/>
              </a:tblGrid>
              <a:tr h="926102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Фактическая академическая (урочная) </a:t>
                      </a:r>
                    </a:p>
                    <a:p>
                      <a:pPr algn="ctr"/>
                      <a:r>
                        <a:rPr lang="ru-RU" dirty="0" smtClean="0"/>
                        <a:t>нагрузка</a:t>
                      </a:r>
                      <a:endParaRPr lang="ru-RU" dirty="0"/>
                    </a:p>
                  </a:txBody>
                  <a:tcPr marL="91020" marR="91020">
                    <a:solidFill>
                      <a:srgbClr val="8064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71154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Основная нагрузка</a:t>
                      </a:r>
                      <a:endParaRPr lang="ru-RU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Краткосрочный и долгосрочные замещения</a:t>
                      </a:r>
                      <a:endParaRPr lang="ru-RU" dirty="0"/>
                    </a:p>
                  </a:txBody>
                  <a:tcPr marL="91020" marR="91020"/>
                </a:tc>
              </a:tr>
              <a:tr h="3285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020" marR="91020"/>
                </a:tc>
              </a:tr>
            </a:tbl>
          </a:graphicData>
        </a:graphic>
      </p:graphicFrame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5133567" y="2208575"/>
            <a:ext cx="5389033" cy="639762"/>
          </a:xfrm>
        </p:spPr>
        <p:txBody>
          <a:bodyPr/>
          <a:lstStyle/>
          <a:p>
            <a:pPr algn="ctr"/>
            <a:r>
              <a:rPr lang="ru-RU" dirty="0" smtClean="0"/>
              <a:t>Предлагаемая редакция</a:t>
            </a:r>
          </a:p>
          <a:p>
            <a:pPr algn="ctr"/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43876190"/>
              </p:ext>
            </p:extLst>
          </p:nvPr>
        </p:nvGraphicFramePr>
        <p:xfrm>
          <a:off x="6172201" y="2505076"/>
          <a:ext cx="5279570" cy="2345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918"/>
                <a:gridCol w="1925795"/>
                <a:gridCol w="1759857"/>
              </a:tblGrid>
              <a:tr h="819605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Фактические часы инвариантного компонента и элективной нагрузки, приравненной к инвариантному компоненту </a:t>
                      </a:r>
                      <a:endParaRPr lang="ru-RU" dirty="0"/>
                    </a:p>
                  </a:txBody>
                  <a:tcPr marL="91468" marR="91468">
                    <a:solidFill>
                      <a:srgbClr val="8064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91564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 marL="91468" marR="91468"/>
                </a:tc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tx1"/>
                          </a:solidFill>
                        </a:rPr>
                        <a:t>В пределах норматива</a:t>
                      </a:r>
                      <a:endParaRPr lang="ru-RU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91468" marR="9146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dirty="0" smtClean="0">
                          <a:solidFill>
                            <a:schemeClr val="tx1"/>
                          </a:solidFill>
                        </a:rPr>
                        <a:t>Сверх норматива</a:t>
                      </a:r>
                      <a:endParaRPr lang="ru-RU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91468" marR="91468"/>
                </a:tc>
              </a:tr>
              <a:tr h="339634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91468" marR="91468"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91468" marR="91468"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91468" marR="91468"/>
                </a:tc>
              </a:tr>
            </a:tbl>
          </a:graphicData>
        </a:graphic>
      </p:graphicFrame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21BE-3850-4132-BF4F-38D5927FCEAA}" type="slidenum">
              <a:rPr lang="ru-RU" sz="1400" b="1" smtClean="0"/>
              <a:pPr/>
              <a:t>6</a:t>
            </a:fld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43082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984" y="270851"/>
            <a:ext cx="9800353" cy="919625"/>
          </a:xfrm>
        </p:spPr>
        <p:txBody>
          <a:bodyPr>
            <a:normAutofit/>
          </a:bodyPr>
          <a:lstStyle/>
          <a:p>
            <a:r>
              <a:rPr lang="kk-KZ" altLang="ru-RU" b="1" dirty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Основные определения</a:t>
            </a:r>
            <a:endParaRPr lang="ru-RU" altLang="ru-RU" b="1" dirty="0">
              <a:solidFill>
                <a:srgbClr val="C0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741706" y="6404921"/>
            <a:ext cx="1312025" cy="365125"/>
          </a:xfrm>
        </p:spPr>
        <p:txBody>
          <a:bodyPr/>
          <a:lstStyle/>
          <a:p>
            <a:fld id="{E2D821BE-3850-4132-BF4F-38D5927FCEAA}" type="slidenum">
              <a:rPr lang="ru-RU" sz="1400" b="1" smtClean="0"/>
              <a:pPr/>
              <a:t>7</a:t>
            </a:fld>
            <a:endParaRPr lang="ru-RU" sz="1400" b="1" dirty="0"/>
          </a:p>
        </p:txBody>
      </p:sp>
      <p:sp>
        <p:nvSpPr>
          <p:cNvPr id="15" name="Rectangle 164"/>
          <p:cNvSpPr/>
          <p:nvPr/>
        </p:nvSpPr>
        <p:spPr>
          <a:xfrm>
            <a:off x="1006984" y="2527873"/>
            <a:ext cx="4165907" cy="372488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CDCDCD"/>
              </a:gs>
            </a:gsLst>
            <a:lin ang="189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65"/>
          <p:cNvSpPr/>
          <p:nvPr/>
        </p:nvSpPr>
        <p:spPr>
          <a:xfrm>
            <a:off x="6087294" y="2554864"/>
            <a:ext cx="4920340" cy="369789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CDCDCD"/>
              </a:gs>
            </a:gsLst>
            <a:lin ang="189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Pentagon 168"/>
          <p:cNvSpPr/>
          <p:nvPr/>
        </p:nvSpPr>
        <p:spPr>
          <a:xfrm>
            <a:off x="6087294" y="1456043"/>
            <a:ext cx="5416731" cy="1098821"/>
          </a:xfrm>
          <a:prstGeom prst="homePlate">
            <a:avLst/>
          </a:prstGeom>
          <a:solidFill>
            <a:srgbClr val="8064A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Э</a:t>
            </a:r>
            <a:r>
              <a:rPr lang="ru-RU" sz="2400" b="1" dirty="0" smtClean="0"/>
              <a:t>лективные </a:t>
            </a:r>
            <a:r>
              <a:rPr lang="ru-RU" sz="2400" b="1" dirty="0" smtClean="0"/>
              <a:t>курсы, </a:t>
            </a:r>
            <a:r>
              <a:rPr lang="ru-RU" sz="2400" b="1" dirty="0" smtClean="0"/>
              <a:t>приравненные к </a:t>
            </a:r>
          </a:p>
          <a:p>
            <a:r>
              <a:rPr lang="ru-RU" sz="2400" b="1" dirty="0" smtClean="0"/>
              <a:t>инвариантному компоненту</a:t>
            </a:r>
            <a:endParaRPr lang="en-US" sz="2400" b="1" dirty="0"/>
          </a:p>
        </p:txBody>
      </p:sp>
      <p:sp>
        <p:nvSpPr>
          <p:cNvPr id="20" name="Pentagon 169"/>
          <p:cNvSpPr/>
          <p:nvPr/>
        </p:nvSpPr>
        <p:spPr>
          <a:xfrm>
            <a:off x="955503" y="1456043"/>
            <a:ext cx="4744257" cy="1071830"/>
          </a:xfrm>
          <a:prstGeom prst="homePlate">
            <a:avLst/>
          </a:prstGeom>
          <a:solidFill>
            <a:srgbClr val="8064A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Инвариантный компонент</a:t>
            </a:r>
            <a:endParaRPr lang="en-US" sz="2400" b="1" dirty="0"/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1084988" y="2806823"/>
            <a:ext cx="4174989" cy="230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3247" tIns="43247" rIns="43247" bIns="43247" anchor="ctr">
            <a:spAutoFit/>
          </a:bodyPr>
          <a:lstStyle/>
          <a:p>
            <a:pPr defTabSz="865188"/>
            <a:r>
              <a:rPr lang="ru-RU" sz="2400" dirty="0"/>
              <a:t>Ведение аудиторных часов по предметам согласно </a:t>
            </a:r>
            <a:endParaRPr lang="ru-RU" sz="2400" dirty="0" smtClean="0"/>
          </a:p>
          <a:p>
            <a:pPr defTabSz="865188"/>
            <a:r>
              <a:rPr lang="ru-RU" sz="2400" dirty="0" smtClean="0"/>
              <a:t>NIS-</a:t>
            </a:r>
            <a:r>
              <a:rPr lang="ru-RU" sz="2400" dirty="0" err="1" smtClean="0"/>
              <a:t>Program</a:t>
            </a:r>
            <a:r>
              <a:rPr lang="ru-RU" sz="2400" dirty="0" smtClean="0"/>
              <a:t> </a:t>
            </a:r>
            <a:r>
              <a:rPr lang="ru-RU" sz="2400" dirty="0"/>
              <a:t>в соответствии с квалификационными требованиями к уровню педагогического мастерства.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6177587" y="2591809"/>
            <a:ext cx="4830047" cy="31343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3247" tIns="43247" rIns="43247" bIns="43247" anchor="ctr">
            <a:spAutoFit/>
          </a:bodyPr>
          <a:lstStyle/>
          <a:p>
            <a:pPr defTabSz="865188"/>
            <a:r>
              <a:rPr lang="ru-RU" sz="2200" dirty="0"/>
              <a:t>Составная часть вариативного школьного компонента учебного плана, направленная на реализацию Плана развития Интеллектуальной школы и способствующая дополнению и расширению Образовательной программы АОО «Назарбаев Интеллектуальные школы»  </a:t>
            </a:r>
            <a:endParaRPr lang="ru-RU" sz="2200" dirty="0" smtClean="0"/>
          </a:p>
          <a:p>
            <a:pPr defTabSz="865188"/>
            <a:r>
              <a:rPr lang="ru-RU" sz="2200" dirty="0" smtClean="0"/>
              <a:t>NIS-</a:t>
            </a:r>
            <a:r>
              <a:rPr lang="ru-RU" sz="2200" dirty="0" err="1" smtClean="0"/>
              <a:t>program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4143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348" y="0"/>
            <a:ext cx="10972800" cy="1143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Вопросы к обсуждению</a:t>
            </a:r>
            <a:endParaRPr lang="ru-RU" b="1" dirty="0">
              <a:solidFill>
                <a:srgbClr val="C0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6265" y="1506583"/>
            <a:ext cx="5279769" cy="4811090"/>
          </a:xfrm>
          <a:solidFill>
            <a:srgbClr val="E6E0EC">
              <a:alpha val="47843"/>
            </a:srgb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Максимальная академическая (урочная) нагрузка в неделю </a:t>
            </a:r>
            <a:endParaRPr lang="ru-RU" dirty="0" smtClean="0"/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  </a:t>
            </a:r>
            <a:r>
              <a:rPr lang="ru-RU" i="1" dirty="0" smtClean="0"/>
              <a:t>(</a:t>
            </a:r>
            <a:r>
              <a:rPr lang="ru-RU" i="1" dirty="0" smtClean="0"/>
              <a:t>без учёта элективных часов)</a:t>
            </a:r>
            <a:r>
              <a:rPr lang="ru-RU" dirty="0" smtClean="0"/>
              <a:t>:</a:t>
            </a:r>
          </a:p>
          <a:p>
            <a:pPr marL="457200" indent="-457200">
              <a:buNone/>
            </a:pPr>
            <a:r>
              <a:rPr lang="ru-RU" dirty="0" smtClean="0"/>
              <a:t>	- в филиалах, обучающих по </a:t>
            </a:r>
            <a:r>
              <a:rPr lang="en-US" dirty="0" smtClean="0"/>
              <a:t>NIS-Program </a:t>
            </a:r>
            <a:r>
              <a:rPr lang="en-US" dirty="0" smtClean="0"/>
              <a:t>– </a:t>
            </a:r>
            <a:r>
              <a:rPr lang="ru-RU" b="1" dirty="0" smtClean="0"/>
              <a:t>22 часа + 2 часа (резерв)</a:t>
            </a:r>
            <a:r>
              <a:rPr lang="ru-RU" dirty="0" smtClean="0"/>
              <a:t>;</a:t>
            </a: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- </a:t>
            </a:r>
            <a:r>
              <a:rPr lang="ru-RU" dirty="0" smtClean="0"/>
              <a:t>в филиалах, обучающих по программе Международного </a:t>
            </a:r>
            <a:r>
              <a:rPr lang="ru-RU" dirty="0" err="1" smtClean="0"/>
              <a:t>бакалавриата</a:t>
            </a:r>
            <a:r>
              <a:rPr lang="ru-RU" dirty="0" smtClean="0"/>
              <a:t> – </a:t>
            </a:r>
            <a:r>
              <a:rPr lang="ru-RU" b="1" dirty="0" smtClean="0"/>
              <a:t>18 часов + 2 часа (резерв</a:t>
            </a:r>
            <a:r>
              <a:rPr lang="ru-RU" b="1" dirty="0" smtClean="0"/>
              <a:t>)</a:t>
            </a:r>
            <a:r>
              <a:rPr lang="ru-RU" dirty="0" smtClean="0"/>
              <a:t>.</a:t>
            </a:r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43749" y="1506583"/>
            <a:ext cx="5428209" cy="4799214"/>
          </a:xfrm>
          <a:solidFill>
            <a:srgbClr val="E6E0EC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Максимальная академическая (урочная) нагрузка в неделю 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       (</a:t>
            </a:r>
            <a:r>
              <a:rPr lang="ru-RU" i="1" dirty="0" smtClean="0"/>
              <a:t>с учётом </a:t>
            </a:r>
            <a:r>
              <a:rPr lang="ru-RU" i="1" dirty="0" smtClean="0"/>
              <a:t>элективных часов</a:t>
            </a:r>
            <a:r>
              <a:rPr lang="ru-RU" i="1" dirty="0" smtClean="0"/>
              <a:t>)</a:t>
            </a:r>
            <a:r>
              <a:rPr lang="ru-RU" dirty="0" smtClean="0"/>
              <a:t>:</a:t>
            </a:r>
          </a:p>
          <a:p>
            <a:pPr marL="457200" indent="-457200">
              <a:buNone/>
            </a:pPr>
            <a:r>
              <a:rPr lang="ru-RU" dirty="0" smtClean="0"/>
              <a:t>	- в филиалах, обучающих по </a:t>
            </a:r>
            <a:r>
              <a:rPr lang="en-US" dirty="0" smtClean="0"/>
              <a:t>NIS-Program</a:t>
            </a:r>
            <a:r>
              <a:rPr lang="ru-RU" dirty="0" smtClean="0"/>
              <a:t>;</a:t>
            </a: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- </a:t>
            </a:r>
            <a:r>
              <a:rPr lang="ru-RU" dirty="0" smtClean="0"/>
              <a:t>в филиалах, обучающих по программе Международного </a:t>
            </a:r>
            <a:r>
              <a:rPr lang="ru-RU" dirty="0" err="1" smtClean="0"/>
              <a:t>бакалавриата</a:t>
            </a:r>
            <a:r>
              <a:rPr lang="ru-RU" dirty="0" smtClean="0"/>
              <a:t>.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AutoNum type="arabicPeriod" startAt="2"/>
            </a:pPr>
            <a:endParaRPr lang="ru-RU" dirty="0" smtClean="0"/>
          </a:p>
        </p:txBody>
      </p:sp>
      <p:sp>
        <p:nvSpPr>
          <p:cNvPr id="8" name="Стрелка вправо 7"/>
          <p:cNvSpPr/>
          <p:nvPr/>
        </p:nvSpPr>
        <p:spPr>
          <a:xfrm>
            <a:off x="5621185" y="3609307"/>
            <a:ext cx="736270" cy="296883"/>
          </a:xfrm>
          <a:prstGeom prst="rightArrow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FE9F-DFC7-42E4-B51B-C0DDFA656AED}" type="slidenum">
              <a:rPr lang="ru-RU" sz="1600" smtClean="0"/>
              <a:pPr/>
              <a:t>8</a:t>
            </a:fld>
            <a:endParaRPr lang="ru-RU" sz="1600" dirty="0"/>
          </a:p>
        </p:txBody>
      </p:sp>
      <p:sp>
        <p:nvSpPr>
          <p:cNvPr id="13" name="Пятиугольник 12"/>
          <p:cNvSpPr/>
          <p:nvPr/>
        </p:nvSpPr>
        <p:spPr>
          <a:xfrm>
            <a:off x="546265" y="1095300"/>
            <a:ext cx="3758429" cy="407126"/>
          </a:xfrm>
          <a:prstGeom prst="homePlate">
            <a:avLst>
              <a:gd name="adj" fmla="val 27333"/>
            </a:avLst>
          </a:prstGeom>
          <a:solidFill>
            <a:srgbClr val="806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b="1" dirty="0" smtClean="0"/>
              <a:t>Действующие нормы:</a:t>
            </a:r>
            <a:endParaRPr lang="ru-RU" b="1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6043749" y="1095300"/>
            <a:ext cx="3758429" cy="407126"/>
          </a:xfrm>
          <a:prstGeom prst="homePlate">
            <a:avLst>
              <a:gd name="adj" fmla="val 27333"/>
            </a:avLst>
          </a:prstGeom>
          <a:solidFill>
            <a:srgbClr val="806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b="1" dirty="0" smtClean="0"/>
              <a:t>На обсуждение: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13736</TotalTime>
  <Words>589</Words>
  <Application>Microsoft Office PowerPoint</Application>
  <PresentationFormat>Широкоэкранный</PresentationFormat>
  <Paragraphs>117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Montserrat</vt:lpstr>
      <vt:lpstr>Times New Roman</vt:lpstr>
      <vt:lpstr>Тема Office</vt:lpstr>
      <vt:lpstr>Правила оплаты труда работников филиалов АОО «Назарбаев Интеллектуальные школы»</vt:lpstr>
      <vt:lpstr>Вопросы школ</vt:lpstr>
      <vt:lpstr>Предложения школ</vt:lpstr>
      <vt:lpstr>Предложения школ (продолжение)</vt:lpstr>
      <vt:lpstr>Вносимые изменения в Правила оплаты труда</vt:lpstr>
      <vt:lpstr>Вносимые изменения  в Табель рабочего времени</vt:lpstr>
      <vt:lpstr>Основные определения</vt:lpstr>
      <vt:lpstr>Вопросы к обсуждению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Видение развития корпоративного фонда «Фонд развития»</dc:title>
  <dc:creator>Жетен Максат Тусипулы</dc:creator>
  <cp:lastModifiedBy>Байбергенова Салтанат Амангельдиновна</cp:lastModifiedBy>
  <cp:revision>201</cp:revision>
  <cp:lastPrinted>2018-08-22T14:28:35Z</cp:lastPrinted>
  <dcterms:created xsi:type="dcterms:W3CDTF">2018-07-11T09:46:52Z</dcterms:created>
  <dcterms:modified xsi:type="dcterms:W3CDTF">2018-08-22T14:35:44Z</dcterms:modified>
</cp:coreProperties>
</file>