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379" r:id="rId4"/>
    <p:sldId id="382" r:id="rId5"/>
    <p:sldId id="375" r:id="rId6"/>
    <p:sldId id="383" r:id="rId7"/>
    <p:sldId id="38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4D389-C3D0-40A1-8E19-D40C9EF9A08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EFD7D-AEE8-44D9-8E05-11607337B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7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15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611D8-F669-4D32-8BB1-1B22AC9A2E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5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24DC7-2F95-48E4-817F-9B43D5FCE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F3939E-6FAD-41A6-ABC5-B0DFE2635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C58D5-90E3-4555-965F-1CEF6167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DA1416-BBF4-4D0C-A573-664C7947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780241-CA60-40BA-9B9B-4A9E763B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4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988F9-14A1-4AAD-AECC-FE4DD631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94656F-C1A8-45E6-8204-23EC373F6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8EF33-A4D8-44FE-9FFD-5D206AF3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77C069-E210-4093-A2CB-72CC9888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30C78F-6E21-489B-BDEA-68CBD8FA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926D5-6E27-4663-8F64-8BD5C4081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275A20-98D7-4F92-8868-5B77F6423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444320-8C27-43D8-B21D-E580113F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58F2A5-D380-4D35-965D-0BC2F55E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746849-A39E-42F3-B9C9-A0C92FBC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2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B2984-6E38-497A-A04F-A2549A84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96472-5899-435F-8481-A6288D7F0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3F4FBD-84BB-43EF-8C91-8F9C0421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91E48-244B-4FEC-8204-6176014A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8E9264-6AD1-40FB-A72A-D30BF1D5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BE099-0DEC-404B-AA33-6A5CCFB4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4C7C18-C418-4DD8-BF88-2922F9648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ED3CE9-8D8E-40A9-9889-4B893AA3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A39429-CFE9-41C8-96F3-D56E618E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F1EE8-64E3-4B70-B58F-3DFC611A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B65F8-1A2C-40D0-9833-384C09C7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790B8-AD0A-4CFC-836C-388777BE4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FD6F9-B622-4860-8BEF-348DBB1C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67B8CE-2D33-4F47-A0ED-841C44FB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22FE44-4CE8-4655-9BFE-7FB0F365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150F6E-7F83-456C-8BEC-B11FD30A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8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895F4-F6E8-468A-9603-5FB0B88D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70EBB-0A30-44E8-AAA6-576F4F790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8F01CB-1C7E-43B1-AC7F-71728235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8BA2F9-C13F-45C0-8E4F-4320BF743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779FAD-A420-46BD-BFBA-09B2E7EFB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CAF6BD-CABF-4C33-A2B4-134BBE4F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A4980B-5C84-4D90-A476-70F1BA28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2F0FADB-DB6C-474C-A62C-5F34966D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3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94479-2B52-4F32-A530-73785F01C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856F64-31A6-4262-B6F5-F8961E3A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93918D-9004-45FF-BDC4-57C4CB4A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F93A32-997A-4917-9050-22260C3B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1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AEF205-61DD-4286-8CFE-018910A7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844F48-EB0A-48B7-A156-AAF62F0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C27DAC-8894-4FEC-A9C2-61ED4AB9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7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AA369-319B-4302-A0D9-5A8ED51C6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CFAFE6-365B-4F76-B67C-F56C54C4B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5D9AA-3401-4188-A58C-8DCDD2A4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BECD11-53AE-4ED2-9E48-E15C5755B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44634E-680D-4B2A-8A70-7172FFD5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A756E6-C019-47FC-8A34-508BDB72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6F7A7-240F-41C4-B0B8-32500998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2AF8F75-4D22-45C6-917C-2AC6678FE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60841D-D107-4A6B-A7B8-29736A6D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625990-62B0-436C-AA08-A660E525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693ED1-7911-4F5E-9A12-3F7794E4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A7C193-16E9-4C27-A2E5-A2ED1B81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1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626AB-6D4B-4A16-BA71-AAAEFE6AE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6366AC-6B8A-43F5-AEE7-C20FB959C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9E7EEE-B6DA-4F3B-ABA3-CF6EFDAD9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6A50-BFA6-4208-8D2F-7066E6BD4752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679493-37E7-4A1E-9123-45E9AAEAB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22F16F-2E16-41A3-983F-01EF8B8C0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5BF5-B469-49FE-AAD1-27308E084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yle.rbc.ru/life/5aeae3d59a794777118050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8D07B-6C32-43D0-8762-6B253DB2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Материалы для выступления на заседании секции председателей родительских комитетов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9944C8-04F1-481E-9B4E-D8A9CB1CA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782" y="5370453"/>
            <a:ext cx="9144000" cy="478256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Астана, август 2018 год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C0A145-2416-40EC-901A-FBA8827EB79F}"/>
              </a:ext>
            </a:extLst>
          </p:cNvPr>
          <p:cNvSpPr txBox="1"/>
          <p:nvPr/>
        </p:nvSpPr>
        <p:spPr>
          <a:xfrm>
            <a:off x="2256639" y="444617"/>
            <a:ext cx="797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Автономная организация образования «Назарбаев Интеллектуальные школы»</a:t>
            </a:r>
          </a:p>
        </p:txBody>
      </p:sp>
    </p:spTree>
    <p:extLst>
      <p:ext uri="{BB962C8B-B14F-4D97-AF65-F5344CB8AC3E}">
        <p14:creationId xmlns:p14="http://schemas.microsoft.com/office/powerpoint/2010/main" val="10335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6F366069-7ED7-45C2-8104-C6DDFA5ABEEB}"/>
              </a:ext>
            </a:extLst>
          </p:cNvPr>
          <p:cNvCxnSpPr>
            <a:cxnSpLocks/>
          </p:cNvCxnSpPr>
          <p:nvPr/>
        </p:nvCxnSpPr>
        <p:spPr>
          <a:xfrm>
            <a:off x="2099405" y="1563463"/>
            <a:ext cx="0" cy="202548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трелка вправо 2"/>
          <p:cNvSpPr/>
          <p:nvPr/>
        </p:nvSpPr>
        <p:spPr>
          <a:xfrm rot="20334932">
            <a:off x="-234124" y="2241032"/>
            <a:ext cx="11530261" cy="18073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9" rIns="91424" bIns="45719" rtlCol="0" anchor="ctr"/>
          <a:lstStyle/>
          <a:p>
            <a:pPr algn="ctr" defTabSz="914196"/>
            <a:endParaRPr lang="ru-RU" sz="2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0269860">
            <a:off x="-116605" y="3693057"/>
            <a:ext cx="11573265" cy="16896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9" rIns="91424" bIns="45719" rtlCol="0" anchor="ctr"/>
          <a:lstStyle/>
          <a:p>
            <a:pPr algn="ctr" defTabSz="914196"/>
            <a:endParaRPr lang="ru-RU" sz="2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7D380A-B94A-47A7-ABA8-B71EC9B61070}"/>
              </a:ext>
            </a:extLst>
          </p:cNvPr>
          <p:cNvSpPr txBox="1"/>
          <p:nvPr/>
        </p:nvSpPr>
        <p:spPr>
          <a:xfrm>
            <a:off x="10878100" y="108455"/>
            <a:ext cx="934839" cy="400108"/>
          </a:xfrm>
          <a:prstGeom prst="rect">
            <a:avLst/>
          </a:prstGeom>
          <a:noFill/>
        </p:spPr>
        <p:txBody>
          <a:bodyPr wrap="none" lIns="91424" tIns="45719" rIns="91424" bIns="45719" rtlCol="0">
            <a:spAutoFit/>
          </a:bodyPr>
          <a:lstStyle/>
          <a:p>
            <a:pPr defTabSz="914196"/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ХХІ век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59B044-A883-4110-8B4F-50071CB29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6733" y="6440083"/>
            <a:ext cx="2844800" cy="365125"/>
          </a:xfrm>
        </p:spPr>
        <p:txBody>
          <a:bodyPr/>
          <a:lstStyle/>
          <a:p>
            <a:fld id="{38D008CD-8A90-45D4-846A-2BD3F5707AB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5165CBCF-3B04-41F1-93B4-BE48A0B92444}"/>
              </a:ext>
            </a:extLst>
          </p:cNvPr>
          <p:cNvSpPr/>
          <p:nvPr/>
        </p:nvSpPr>
        <p:spPr>
          <a:xfrm>
            <a:off x="720865" y="6531508"/>
            <a:ext cx="1377727" cy="276997"/>
          </a:xfrm>
          <a:prstGeom prst="rect">
            <a:avLst/>
          </a:prstGeom>
          <a:solidFill>
            <a:srgbClr val="0070C0"/>
          </a:solidFill>
        </p:spPr>
        <p:txBody>
          <a:bodyPr wrap="square" lIns="91424" tIns="45719" rIns="91424" bIns="45719">
            <a:spAutoFit/>
          </a:bodyPr>
          <a:lstStyle/>
          <a:p>
            <a:pPr algn="ctr" defTabSz="914196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Ручной труд</a:t>
            </a:r>
          </a:p>
        </p:txBody>
      </p:sp>
      <p:pic>
        <p:nvPicPr>
          <p:cNvPr id="34" name="Picture 2" descr="Related image">
            <a:extLst>
              <a:ext uri="{FF2B5EF4-FFF2-40B4-BE49-F238E27FC236}">
                <a16:creationId xmlns:a16="http://schemas.microsoft.com/office/drawing/2014/main" id="{FDD3FC7C-C283-4766-98B4-9A37A10B6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65" y="5512292"/>
            <a:ext cx="1377727" cy="99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F2467C8-6113-4B36-8CB9-D166D779E61E}"/>
              </a:ext>
            </a:extLst>
          </p:cNvPr>
          <p:cNvSpPr txBox="1"/>
          <p:nvPr/>
        </p:nvSpPr>
        <p:spPr>
          <a:xfrm>
            <a:off x="10738449" y="1620330"/>
            <a:ext cx="1852705" cy="400108"/>
          </a:xfrm>
          <a:prstGeom prst="rect">
            <a:avLst/>
          </a:prstGeom>
          <a:noFill/>
        </p:spPr>
        <p:txBody>
          <a:bodyPr wrap="square" lIns="91424" tIns="45719" rIns="91424" bIns="45719" rtlCol="0">
            <a:spAutoFit/>
          </a:bodyPr>
          <a:lstStyle/>
          <a:p>
            <a:pPr defTabSz="914196"/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ХХІ </a:t>
            </a:r>
            <a:r>
              <a:rPr lang="kk-KZ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века</a:t>
            </a:r>
            <a:endParaRPr 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" descr="C:\Users\hodapp\Desktop\Ford_fertigung_1923.jpg">
            <a:extLst>
              <a:ext uri="{FF2B5EF4-FFF2-40B4-BE49-F238E27FC236}">
                <a16:creationId xmlns:a16="http://schemas.microsoft.com/office/drawing/2014/main" id="{3EEAF6D4-4624-45D5-8F4B-938D028FF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31" y="3849374"/>
            <a:ext cx="1952936" cy="15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 descr="C:\Users\hodapp\Desktop\643px-Dampfma_gr.jpg">
            <a:extLst>
              <a:ext uri="{FF2B5EF4-FFF2-40B4-BE49-F238E27FC236}">
                <a16:creationId xmlns:a16="http://schemas.microsoft.com/office/drawing/2014/main" id="{1E1C0D16-FC19-4FAA-B82A-DFE1E983F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84" y="4769968"/>
            <a:ext cx="2055587" cy="136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5F7335D4-21F9-4C95-8260-F53E64F12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746" y="346070"/>
            <a:ext cx="2250513" cy="122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7011F2E-F04A-42FA-A6E0-57B2BF5E0049}"/>
              </a:ext>
            </a:extLst>
          </p:cNvPr>
          <p:cNvSpPr/>
          <p:nvPr/>
        </p:nvSpPr>
        <p:spPr>
          <a:xfrm>
            <a:off x="2717843" y="6172281"/>
            <a:ext cx="2032829" cy="461663"/>
          </a:xfrm>
          <a:prstGeom prst="rect">
            <a:avLst/>
          </a:prstGeom>
          <a:solidFill>
            <a:srgbClr val="CC3300"/>
          </a:solidFill>
        </p:spPr>
        <p:txBody>
          <a:bodyPr wrap="square" lIns="91424" tIns="45719" rIns="91424" bIns="45719">
            <a:spAutoFit/>
          </a:bodyPr>
          <a:lstStyle/>
          <a:p>
            <a:pPr algn="ctr" defTabSz="914196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Первая  индустриальная революция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4CE995E1-C38C-4CE1-AE7C-E14A01482FE1}"/>
              </a:ext>
            </a:extLst>
          </p:cNvPr>
          <p:cNvSpPr/>
          <p:nvPr/>
        </p:nvSpPr>
        <p:spPr>
          <a:xfrm>
            <a:off x="5158131" y="5408913"/>
            <a:ext cx="1952936" cy="461663"/>
          </a:xfrm>
          <a:prstGeom prst="rect">
            <a:avLst/>
          </a:prstGeom>
          <a:solidFill>
            <a:srgbClr val="002060"/>
          </a:solidFill>
        </p:spPr>
        <p:txBody>
          <a:bodyPr wrap="square" lIns="91424" tIns="45719" rIns="91424" bIns="45719">
            <a:spAutoFit/>
          </a:bodyPr>
          <a:lstStyle/>
          <a:p>
            <a:pPr algn="ctr" defTabSz="914196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Вторая  индустриальная революция 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30117EB3-6F47-4330-96A3-4DC0A016DF5B}"/>
              </a:ext>
            </a:extLst>
          </p:cNvPr>
          <p:cNvSpPr/>
          <p:nvPr/>
        </p:nvSpPr>
        <p:spPr>
          <a:xfrm>
            <a:off x="7631311" y="4410955"/>
            <a:ext cx="2090671" cy="461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24" tIns="45719" rIns="91424" bIns="45719">
            <a:spAutoFit/>
          </a:bodyPr>
          <a:lstStyle/>
          <a:p>
            <a:pPr algn="ctr" defTabSz="914196">
              <a:defRPr/>
            </a:pPr>
            <a:r>
              <a:rPr lang="kk-KZ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Третьяя </a:t>
            </a: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индустриальная революция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E1CAE28C-A4EA-4E04-9A17-12A2EAA43B97}"/>
              </a:ext>
            </a:extLst>
          </p:cNvPr>
          <p:cNvSpPr/>
          <p:nvPr/>
        </p:nvSpPr>
        <p:spPr>
          <a:xfrm>
            <a:off x="8487937" y="1526555"/>
            <a:ext cx="2250512" cy="461663"/>
          </a:xfrm>
          <a:prstGeom prst="rect">
            <a:avLst/>
          </a:prstGeom>
          <a:solidFill>
            <a:srgbClr val="660033"/>
          </a:solidFill>
        </p:spPr>
        <p:txBody>
          <a:bodyPr wrap="square" lIns="91424" tIns="45719" rIns="91424" bIns="45719">
            <a:spAutoFit/>
          </a:bodyPr>
          <a:lstStyle/>
          <a:p>
            <a:pPr algn="ctr" defTabSz="914196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Четвертая  </a:t>
            </a:r>
          </a:p>
          <a:p>
            <a:pPr algn="ctr" defTabSz="914196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Индустриальная  революция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947949-54BF-46AE-9D6B-BAF20A0C4E1A}"/>
              </a:ext>
            </a:extLst>
          </p:cNvPr>
          <p:cNvSpPr txBox="1"/>
          <p:nvPr/>
        </p:nvSpPr>
        <p:spPr>
          <a:xfrm>
            <a:off x="726311" y="2385148"/>
            <a:ext cx="748891" cy="461663"/>
          </a:xfrm>
          <a:prstGeom prst="rect">
            <a:avLst/>
          </a:prstGeom>
          <a:noFill/>
        </p:spPr>
        <p:txBody>
          <a:bodyPr wrap="none" lIns="91424" tIns="45719" rIns="91424" bIns="45719" rtlCol="0">
            <a:spAutoFit/>
          </a:bodyPr>
          <a:lstStyle/>
          <a:p>
            <a:pPr defTabSz="914196"/>
            <a:r>
              <a:rPr lang="kk-KZ" sz="2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2014</a:t>
            </a:r>
            <a:endParaRPr lang="ru-RU" sz="2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3B1C76-A579-4559-B2D9-6552C8FD1070}"/>
              </a:ext>
            </a:extLst>
          </p:cNvPr>
          <p:cNvSpPr txBox="1"/>
          <p:nvPr/>
        </p:nvSpPr>
        <p:spPr>
          <a:xfrm>
            <a:off x="1409728" y="1461743"/>
            <a:ext cx="748891" cy="461663"/>
          </a:xfrm>
          <a:prstGeom prst="rect">
            <a:avLst/>
          </a:prstGeom>
          <a:noFill/>
        </p:spPr>
        <p:txBody>
          <a:bodyPr wrap="none" lIns="91424" tIns="45719" rIns="91424" bIns="45719" rtlCol="0">
            <a:spAutoFit/>
          </a:bodyPr>
          <a:lstStyle/>
          <a:p>
            <a:pPr defTabSz="914196"/>
            <a:r>
              <a:rPr lang="kk-KZ" sz="2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2021</a:t>
            </a:r>
            <a:endParaRPr lang="ru-RU" sz="2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AF47F-E021-43E9-AF3C-BA3176BEC8AC}"/>
              </a:ext>
            </a:extLst>
          </p:cNvPr>
          <p:cNvSpPr txBox="1"/>
          <p:nvPr/>
        </p:nvSpPr>
        <p:spPr>
          <a:xfrm>
            <a:off x="2112597" y="1526555"/>
            <a:ext cx="4893083" cy="33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1ACD3"/>
            </a:solidFill>
          </a:ln>
        </p:spPr>
        <p:txBody>
          <a:bodyPr wrap="square" lIns="91424" tIns="45719" rIns="91424" bIns="45719" rtlCol="0">
            <a:spAutoFit/>
          </a:bodyPr>
          <a:lstStyle/>
          <a:p>
            <a:pPr defTabSz="914196"/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Результат повторится всего через 7 лет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9C3F50-412F-48B0-B3BE-DEC023BA336A}"/>
              </a:ext>
            </a:extLst>
          </p:cNvPr>
          <p:cNvSpPr txBox="1"/>
          <p:nvPr/>
        </p:nvSpPr>
        <p:spPr>
          <a:xfrm>
            <a:off x="3395425" y="121877"/>
            <a:ext cx="5015187" cy="338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wrap="square" lIns="91424" tIns="45719" rIns="91424" bIns="45719" rtlCol="0">
            <a:spAutoFit/>
          </a:bodyPr>
          <a:lstStyle/>
          <a:p>
            <a:pPr defTabSz="914196"/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Прогресс 21 века может превысить прогресс 20 века 1000 раз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8C90B7D1-F8A5-4539-BB79-DDC9476696EB}"/>
              </a:ext>
            </a:extLst>
          </p:cNvPr>
          <p:cNvCxnSpPr>
            <a:cxnSpLocks/>
          </p:cNvCxnSpPr>
          <p:nvPr/>
        </p:nvCxnSpPr>
        <p:spPr>
          <a:xfrm>
            <a:off x="1495398" y="2553935"/>
            <a:ext cx="30525" cy="1449059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4" descr="C:\Users\hodapp\Desktop\Industrieroboter.jpg">
            <a:extLst>
              <a:ext uri="{FF2B5EF4-FFF2-40B4-BE49-F238E27FC236}">
                <a16:creationId xmlns:a16="http://schemas.microsoft.com/office/drawing/2014/main" id="{401A56D9-1CEA-4608-8BB4-0E1260AE2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11" y="2826659"/>
            <a:ext cx="2090671" cy="152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332BF81-0E3D-4867-8C5C-5174C9775C52}"/>
              </a:ext>
            </a:extLst>
          </p:cNvPr>
          <p:cNvSpPr txBox="1"/>
          <p:nvPr/>
        </p:nvSpPr>
        <p:spPr>
          <a:xfrm>
            <a:off x="1475202" y="2508259"/>
            <a:ext cx="5041632" cy="338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lIns="91424" tIns="45719" rIns="91424" bIns="45719" rtlCol="0">
            <a:spAutoFit/>
          </a:bodyPr>
          <a:lstStyle/>
          <a:p>
            <a:pPr defTabSz="914196"/>
            <a:r>
              <a:rPr lang="kk-K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Прогресс, сопоставимый с достижениями 20 века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21F169-C54F-4D24-AA9B-6AA1125DBF63}"/>
              </a:ext>
            </a:extLst>
          </p:cNvPr>
          <p:cNvSpPr txBox="1"/>
          <p:nvPr/>
        </p:nvSpPr>
        <p:spPr>
          <a:xfrm>
            <a:off x="7239699" y="5373949"/>
            <a:ext cx="4573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От  ручного труда к  Искусственному  Интеллекту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От базовых навыков к навыкам широкого спектра </a:t>
            </a:r>
          </a:p>
        </p:txBody>
      </p:sp>
    </p:spTree>
    <p:extLst>
      <p:ext uri="{BB962C8B-B14F-4D97-AF65-F5344CB8AC3E}">
        <p14:creationId xmlns:p14="http://schemas.microsoft.com/office/powerpoint/2010/main" val="86799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283" y="1896434"/>
            <a:ext cx="11718449" cy="478460"/>
          </a:xfrm>
          <a:solidFill>
            <a:srgbClr val="91ACD3"/>
          </a:solidFill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Рынок труда в эпоху Индустрии 4.0: прогнозы экспертов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2270" y="517255"/>
            <a:ext cx="1984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5 млн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96157" y="517256"/>
            <a:ext cx="385582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рабочих мест перестанут существовать к </a:t>
            </a:r>
            <a:r>
              <a:rPr lang="ru-RU" sz="2000" b="1" dirty="0">
                <a:latin typeface="Arial Narrow" panose="020B0606020202030204" pitchFamily="34" charset="0"/>
              </a:rPr>
              <a:t>2020г.</a:t>
            </a:r>
          </a:p>
          <a:p>
            <a:pPr algn="ctr"/>
            <a:r>
              <a:rPr lang="ru-RU" sz="2000" dirty="0">
                <a:latin typeface="Arial Narrow" panose="020B0606020202030204" pitchFamily="34" charset="0"/>
              </a:rPr>
              <a:t> (ВЭФ)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40016" y="563421"/>
            <a:ext cx="24244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400-800 млн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664445" y="507582"/>
            <a:ext cx="326420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работников заменят компьютеры к </a:t>
            </a:r>
            <a:r>
              <a:rPr lang="ru-RU" sz="2000" b="1" dirty="0">
                <a:latin typeface="Arial Narrow" panose="020B0606020202030204" pitchFamily="34" charset="0"/>
              </a:rPr>
              <a:t>2030г</a:t>
            </a:r>
            <a:r>
              <a:rPr lang="ru-RU" sz="2000" dirty="0">
                <a:latin typeface="Arial Narrow" panose="020B0606020202030204" pitchFamily="34" charset="0"/>
              </a:rPr>
              <a:t>.  (</a:t>
            </a:r>
            <a:r>
              <a:rPr lang="ru-RU" sz="2000" dirty="0" err="1">
                <a:latin typeface="Arial Narrow" panose="020B0606020202030204" pitchFamily="34" charset="0"/>
              </a:rPr>
              <a:t>McKinsey</a:t>
            </a:r>
            <a:r>
              <a:rPr lang="ru-R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308A24A-0F34-411A-86AF-B6034A2F6FB9}"/>
              </a:ext>
            </a:extLst>
          </p:cNvPr>
          <p:cNvSpPr/>
          <p:nvPr/>
        </p:nvSpPr>
        <p:spPr>
          <a:xfrm>
            <a:off x="362270" y="6098592"/>
            <a:ext cx="6021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>
                <a:latin typeface="Arial Narrow" panose="020B0606020202030204" pitchFamily="34" charset="0"/>
              </a:rPr>
              <a:t>1. </a:t>
            </a:r>
            <a:r>
              <a:rPr lang="en-US" sz="900" i="1" dirty="0">
                <a:latin typeface="Arial Narrow" panose="020B0606020202030204" pitchFamily="34" charset="0"/>
              </a:rPr>
              <a:t>https://www.weforum.org/agenda/2016/01/5-million-jobs-to-be-lost-by-2020/</a:t>
            </a:r>
            <a:endParaRPr lang="ru-RU" sz="900" i="1" dirty="0">
              <a:latin typeface="Arial Narrow" panose="020B0606020202030204" pitchFamily="34" charset="0"/>
            </a:endParaRPr>
          </a:p>
          <a:p>
            <a:r>
              <a:rPr lang="ru-RU" sz="900" i="1" dirty="0">
                <a:latin typeface="Arial Narrow" panose="020B0606020202030204" pitchFamily="34" charset="0"/>
              </a:rPr>
              <a:t>2. </a:t>
            </a:r>
            <a:r>
              <a:rPr lang="en-US" sz="900" i="1" dirty="0">
                <a:latin typeface="Arial Narrow" panose="020B0606020202030204" pitchFamily="34" charset="0"/>
              </a:rPr>
              <a:t>https://www.technologyreview.com/s/610005/every-study-we-could-find-on-what-automation-will-do-to-jobs-in-one-chart/</a:t>
            </a:r>
            <a:endParaRPr lang="ru-RU" sz="900" i="1" dirty="0">
              <a:latin typeface="Arial Narrow" panose="020B0606020202030204" pitchFamily="34" charset="0"/>
            </a:endParaRPr>
          </a:p>
          <a:p>
            <a:r>
              <a:rPr lang="ru-RU" sz="900" i="1" dirty="0">
                <a:latin typeface="Arial Narrow" panose="020B0606020202030204" pitchFamily="34" charset="0"/>
              </a:rPr>
              <a:t>3.</a:t>
            </a:r>
            <a:r>
              <a:rPr lang="en-US" sz="900" i="1" dirty="0">
                <a:latin typeface="Arial Narrow" panose="020B0606020202030204" pitchFamily="34" charset="0"/>
              </a:rPr>
              <a:t> http://www.oecd-ilibrary.org/docserver/download/5jlz9h56dvq7-en.pdf?expires=1522044771&amp;id=id&amp;accname=guest&amp;checksum=BB9C1D9C3B3522810DBA402E1E13AA80</a:t>
            </a:r>
            <a:endParaRPr lang="ru-RU" sz="900" i="1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92C33AE-A954-4CF8-A143-A137DF2D9B0E}"/>
              </a:ext>
            </a:extLst>
          </p:cNvPr>
          <p:cNvSpPr/>
          <p:nvPr/>
        </p:nvSpPr>
        <p:spPr>
          <a:xfrm>
            <a:off x="6108547" y="6339254"/>
            <a:ext cx="602118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dirty="0">
                <a:latin typeface="Arial Narrow" panose="020B0606020202030204" pitchFamily="34" charset="0"/>
              </a:rPr>
              <a:t>4.</a:t>
            </a:r>
            <a:r>
              <a:rPr lang="en-US" sz="900" i="1" dirty="0">
                <a:latin typeface="Arial Narrow" panose="020B0606020202030204" pitchFamily="34" charset="0"/>
              </a:rPr>
              <a:t>https://www.mckinsey.com/global-themes/future-of-organizations-and-work/what-the-future-of-work-will-mean-for-jobs-skills-and-wages</a:t>
            </a:r>
            <a:r>
              <a:rPr lang="ru-RU" sz="900" i="1" dirty="0">
                <a:latin typeface="Arial Narrow" panose="020B0606020202030204" pitchFamily="34" charset="0"/>
              </a:rPr>
              <a:t>.</a:t>
            </a:r>
          </a:p>
          <a:p>
            <a:r>
              <a:rPr lang="ru-RU" sz="900" i="1" dirty="0">
                <a:latin typeface="Arial Narrow" panose="020B0606020202030204" pitchFamily="34" charset="0"/>
              </a:rPr>
              <a:t>5.</a:t>
            </a:r>
            <a:r>
              <a:rPr lang="en-US" sz="900" i="1" dirty="0">
                <a:latin typeface="Arial Narrow" panose="020B0606020202030204" pitchFamily="34" charset="0"/>
              </a:rPr>
              <a:t>https://www.oxfordmartin.ox.ac.uk/downloads/reports/Citi_GPS_Technology_Work_2.pdf</a:t>
            </a:r>
            <a:endParaRPr lang="ru-RU" sz="900" i="1" dirty="0">
              <a:latin typeface="Arial Narrow" panose="020B0606020202030204" pitchFamily="34" charset="0"/>
            </a:endParaRPr>
          </a:p>
          <a:p>
            <a:endParaRPr lang="ru-RU" sz="900" i="1" dirty="0"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06146" y="5286134"/>
            <a:ext cx="1476689" cy="649708"/>
          </a:xfrm>
          <a:prstGeom prst="roundRect">
            <a:avLst>
              <a:gd name="adj" fmla="val 10000"/>
            </a:avLst>
          </a:prstGeom>
          <a:blipFill rotWithShape="1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4109702" y="5157192"/>
            <a:ext cx="868352" cy="1033439"/>
          </a:xfrm>
          <a:prstGeom prst="roundRect">
            <a:avLst>
              <a:gd name="adj" fmla="val 10000"/>
            </a:avLst>
          </a:prstGeom>
          <a:blipFill rotWithShape="1">
            <a:blip r:embed="rId4" cstate="print"/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6504921" y="5219851"/>
            <a:ext cx="1671767" cy="908123"/>
          </a:xfrm>
          <a:prstGeom prst="roundRect">
            <a:avLst>
              <a:gd name="adj" fmla="val 10000"/>
            </a:avLst>
          </a:prstGeom>
          <a:blipFill rotWithShape="1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Скругленный прямоугольник 19"/>
          <p:cNvSpPr/>
          <p:nvPr/>
        </p:nvSpPr>
        <p:spPr>
          <a:xfrm>
            <a:off x="9703555" y="5215842"/>
            <a:ext cx="1584176" cy="720000"/>
          </a:xfrm>
          <a:prstGeom prst="roundRect">
            <a:avLst>
              <a:gd name="adj" fmla="val 10000"/>
            </a:avLst>
          </a:prstGeom>
          <a:blipFill rotWithShape="1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Прямоугольник 32"/>
          <p:cNvSpPr/>
          <p:nvPr/>
        </p:nvSpPr>
        <p:spPr>
          <a:xfrm>
            <a:off x="8905518" y="2667089"/>
            <a:ext cx="2953644" cy="2189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792" tIns="113792" rIns="113792" bIns="113792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Агентства </a:t>
            </a:r>
            <a:r>
              <a:rPr lang="en-US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PWC</a:t>
            </a: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sz="2000" b="0" u="none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PricewaterhouseCoopers</a:t>
            </a:r>
            <a:r>
              <a:rPr lang="en-US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в США риск автоматизации труда составляет 38% рабочих мест, а в Великобритании – 30%.</a:t>
            </a:r>
            <a:endParaRPr lang="ru-RU" sz="2000" b="0" kern="1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78969" y="2667089"/>
            <a:ext cx="2585476" cy="24180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792" tIns="113792" rIns="113792" bIns="113792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Массачусетский технологический институт: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к 2035г. ожидается утеря более 50 млн. рабочих мест в США и Великобритании. </a:t>
            </a:r>
            <a:endParaRPr lang="ru-RU" sz="2000" b="0" kern="1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39116" y="2667089"/>
            <a:ext cx="2274511" cy="2189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792" tIns="113792" rIns="113792" bIns="113792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Оксфордский университет: 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полная автоматизация 47% рабочих мест в США в течение 1-2 десятилетий. </a:t>
            </a:r>
            <a:endParaRPr lang="ru-RU" sz="2000" b="0" kern="1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69306" y="2667089"/>
            <a:ext cx="2274511" cy="2189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3792" tIns="113792" rIns="113792" bIns="113792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Агентство </a:t>
            </a:r>
            <a:r>
              <a:rPr lang="en-US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McKinsey</a:t>
            </a: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от 75 до 375 млн. людей вынуждены будут сменить профессию и освоить новые навыки к 2030 году</a:t>
            </a:r>
            <a:endParaRPr lang="ru-RU" sz="2000" b="0" kern="1200" dirty="0">
              <a:solidFill>
                <a:schemeClr val="tx1"/>
              </a:solidFill>
            </a:endParaRPr>
          </a:p>
        </p:txBody>
      </p:sp>
      <p:sp>
        <p:nvSpPr>
          <p:cNvPr id="21" name="Номер слайда 3">
            <a:extLst>
              <a:ext uri="{FF2B5EF4-FFF2-40B4-BE49-F238E27FC236}">
                <a16:creationId xmlns:a16="http://schemas.microsoft.com/office/drawing/2014/main" id="{F3DD1B72-ACF8-43E6-8BF7-DD7E288D8292}"/>
              </a:ext>
            </a:extLst>
          </p:cNvPr>
          <p:cNvSpPr txBox="1">
            <a:spLocks/>
          </p:cNvSpPr>
          <p:nvPr/>
        </p:nvSpPr>
        <p:spPr>
          <a:xfrm>
            <a:off x="9346065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900393-60FF-4648-8CE7-850AEBC3AC22}" type="slidenum">
              <a:rPr lang="ru-RU" smtClean="0">
                <a:latin typeface="Arial Narrow" panose="020B0606020202030204" pitchFamily="34" charset="0"/>
              </a:rPr>
              <a:pPr/>
              <a:t>3</a:t>
            </a:fld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6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9375E-6E08-4435-AA46-0F071787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837"/>
            <a:ext cx="10515600" cy="7466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Arial Narrow" pitchFamily="34" charset="0"/>
              </a:rPr>
              <a:t>Важным навыком в современном мире высокой конкуренции является ЭМОЦИОНАЛЬНЫЙ ИНТЕЛЛЕКТ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C970F6-1696-427E-9B0F-384E34163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166070"/>
            <a:ext cx="10850461" cy="501089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Arial Narrow" pitchFamily="34" charset="0"/>
              </a:rPr>
              <a:t>Психологи подразделяют эмоциональный интеллект на навыки четырех категорий: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F1B05D-831C-4CBF-AC83-B84C895F8A64}"/>
              </a:ext>
            </a:extLst>
          </p:cNvPr>
          <p:cNvSpPr txBox="1"/>
          <p:nvPr/>
        </p:nvSpPr>
        <p:spPr>
          <a:xfrm>
            <a:off x="587228" y="1581325"/>
            <a:ext cx="10680021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Первая</a:t>
            </a:r>
            <a:r>
              <a:rPr lang="ru-RU" dirty="0">
                <a:latin typeface="Arial Narrow" pitchFamily="34" charset="0"/>
              </a:rPr>
              <a:t> - умение ясно и внятно общаться с другими, объяснить ожидания, активно слушать, влиять и вдохновлять, работать в команде или возглавлять ее и улаживать конфликты.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8E519-AD1C-45A1-9245-F936215C56C7}"/>
              </a:ext>
            </a:extLst>
          </p:cNvPr>
          <p:cNvSpPr txBox="1"/>
          <p:nvPr/>
        </p:nvSpPr>
        <p:spPr>
          <a:xfrm>
            <a:off x="581772" y="2408172"/>
            <a:ext cx="1068547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Вторая</a:t>
            </a:r>
            <a:r>
              <a:rPr lang="ru-RU" dirty="0">
                <a:latin typeface="Arial Narrow" pitchFamily="34" charset="0"/>
              </a:rPr>
              <a:t> - общая эмпатия и комфортное самоощущение в большой группе людей: независимо от того, экстраверт вы или интроверт, вы чувствуете эмоциональные сигналы других и редко сталкиваетесь с недопониманием.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43F6B3-B4A2-411F-855A-60DBCCA18A16}"/>
              </a:ext>
            </a:extLst>
          </p:cNvPr>
          <p:cNvSpPr txBox="1"/>
          <p:nvPr/>
        </p:nvSpPr>
        <p:spPr>
          <a:xfrm>
            <a:off x="581771" y="3188721"/>
            <a:ext cx="10685477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Третья</a:t>
            </a:r>
            <a:r>
              <a:rPr lang="ru-RU" dirty="0">
                <a:latin typeface="Arial Narrow" pitchFamily="34" charset="0"/>
              </a:rPr>
              <a:t> - знание своих слабых и сильных сторон и спокойное сосуществование с ними, а  также хорошее знание личных эмоций и их влияния на вашу жизнь.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F3B1B-50E8-4210-8CBF-6D51B78AF08C}"/>
              </a:ext>
            </a:extLst>
          </p:cNvPr>
          <p:cNvSpPr txBox="1"/>
          <p:nvPr/>
        </p:nvSpPr>
        <p:spPr>
          <a:xfrm>
            <a:off x="581772" y="3969270"/>
            <a:ext cx="1068547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itchFamily="34" charset="0"/>
              </a:rPr>
              <a:t>Четвертая</a:t>
            </a:r>
            <a:r>
              <a:rPr lang="ru-RU" dirty="0">
                <a:latin typeface="Arial Narrow" pitchFamily="34" charset="0"/>
              </a:rPr>
              <a:t> - умение управлять эмоциями, ограничивать их разрушительное влияние на себя, способность выполнять взятые на себя обязательства, поддерживать долгосрочные отношения и меняться в соответствии со средой.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4E1C40-2887-47C6-93E8-BFB3FCD67D94}"/>
              </a:ext>
            </a:extLst>
          </p:cNvPr>
          <p:cNvSpPr txBox="1"/>
          <p:nvPr/>
        </p:nvSpPr>
        <p:spPr>
          <a:xfrm>
            <a:off x="503339" y="4653205"/>
            <a:ext cx="10763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 Narrow" pitchFamily="34" charset="0"/>
              </a:rPr>
              <a:t>Какими бы ни были школьное образование, университетский диплом,  семья и первые годы счастливой жизни, именно умение человека управлять своими чувствами и замечать чувства других скажется на его способности развивать  долгосрочные отношения в личной жизни и бизнесе, приобретать влияние, обращать на себя внимание, возглавлять коллектив, достигать успеха в карьере, дружить и создавать семью.</a:t>
            </a:r>
          </a:p>
          <a:p>
            <a:pPr algn="just"/>
            <a:r>
              <a:rPr lang="ru-RU" dirty="0">
                <a:latin typeface="Arial Narrow" pitchFamily="34" charset="0"/>
              </a:rPr>
              <a:t>И одна из задач школьного сообщества - кураторов, учителей, психологов, медиков совместно с родителями-способствовать развитию эмоционального интеллекта учащихся.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E6FB49C-A9FA-4B1B-9248-5DDAE3346C75}"/>
              </a:ext>
            </a:extLst>
          </p:cNvPr>
          <p:cNvSpPr/>
          <p:nvPr/>
        </p:nvSpPr>
        <p:spPr>
          <a:xfrm>
            <a:off x="436228" y="6407531"/>
            <a:ext cx="4358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u="sng" dirty="0">
                <a:latin typeface="Arial Narrow" pitchFamily="34" charset="0"/>
                <a:hlinkClick r:id="rId2"/>
              </a:rPr>
              <a:t>Источник: https://style.rbc.ru/life/5aeae3d59a79477711805023</a:t>
            </a:r>
            <a:r>
              <a:rPr lang="ru-RU" sz="1200" i="1" dirty="0">
                <a:latin typeface="Arial Narrow" pitchFamily="34" charset="0"/>
              </a:rPr>
              <a:t> (2018 год)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00702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уга 9">
            <a:extLst>
              <a:ext uri="{FF2B5EF4-FFF2-40B4-BE49-F238E27FC236}">
                <a16:creationId xmlns:a16="http://schemas.microsoft.com/office/drawing/2014/main" id="{850F6619-6BA6-472E-B97E-E97BCF0B5DC8}"/>
              </a:ext>
            </a:extLst>
          </p:cNvPr>
          <p:cNvSpPr/>
          <p:nvPr/>
        </p:nvSpPr>
        <p:spPr>
          <a:xfrm rot="4620589">
            <a:off x="-539932" y="-1139471"/>
            <a:ext cx="2486704" cy="3501045"/>
          </a:xfrm>
          <a:prstGeom prst="arc">
            <a:avLst>
              <a:gd name="adj1" fmla="val 15737122"/>
              <a:gd name="adj2" fmla="val 2644561"/>
            </a:avLst>
          </a:prstGeom>
          <a:ln w="571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0" y="0"/>
            <a:ext cx="12803160" cy="7257893"/>
            <a:chOff x="0" y="0"/>
            <a:chExt cx="12803160" cy="7257893"/>
          </a:xfrm>
        </p:grpSpPr>
        <p:sp>
          <p:nvSpPr>
            <p:cNvPr id="19" name="Трапеция 18"/>
            <p:cNvSpPr/>
            <p:nvPr/>
          </p:nvSpPr>
          <p:spPr>
            <a:xfrm rot="19690365">
              <a:off x="3078859" y="1081795"/>
              <a:ext cx="554181" cy="6176098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Трапеция 16"/>
            <p:cNvSpPr/>
            <p:nvPr/>
          </p:nvSpPr>
          <p:spPr>
            <a:xfrm rot="16200000">
              <a:off x="7024255" y="-4613564"/>
              <a:ext cx="554181" cy="978130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Трапеция 12"/>
            <p:cNvSpPr/>
            <p:nvPr/>
          </p:nvSpPr>
          <p:spPr>
            <a:xfrm>
              <a:off x="0" y="1898071"/>
              <a:ext cx="554181" cy="490450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Трапеция 13"/>
            <p:cNvSpPr/>
            <p:nvPr/>
          </p:nvSpPr>
          <p:spPr>
            <a:xfrm rot="21142174">
              <a:off x="870672" y="1812514"/>
              <a:ext cx="554181" cy="5080619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Трапеция 14"/>
            <p:cNvSpPr/>
            <p:nvPr/>
          </p:nvSpPr>
          <p:spPr>
            <a:xfrm rot="20390972">
              <a:off x="1940834" y="1558739"/>
              <a:ext cx="554181" cy="5554946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Трапеция 15"/>
            <p:cNvSpPr/>
            <p:nvPr/>
          </p:nvSpPr>
          <p:spPr>
            <a:xfrm rot="17236995">
              <a:off x="7118769" y="-2971416"/>
              <a:ext cx="554181" cy="10442046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Трапеция 17"/>
            <p:cNvSpPr/>
            <p:nvPr/>
          </p:nvSpPr>
          <p:spPr>
            <a:xfrm rot="17976091">
              <a:off x="6812732" y="-1717939"/>
              <a:ext cx="554181" cy="11426674"/>
            </a:xfrm>
            <a:prstGeom prst="trapezoi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151FD2A-52FF-4DA6-8FEA-E0EA08C3DD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62457" y="2938765"/>
          <a:ext cx="9782634" cy="241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088">
                  <a:extLst>
                    <a:ext uri="{9D8B030D-6E8A-4147-A177-3AD203B41FA5}">
                      <a16:colId xmlns:a16="http://schemas.microsoft.com/office/drawing/2014/main" val="1935269323"/>
                    </a:ext>
                  </a:extLst>
                </a:gridCol>
                <a:gridCol w="3713019">
                  <a:extLst>
                    <a:ext uri="{9D8B030D-6E8A-4147-A177-3AD203B41FA5}">
                      <a16:colId xmlns:a16="http://schemas.microsoft.com/office/drawing/2014/main" val="218104471"/>
                    </a:ext>
                  </a:extLst>
                </a:gridCol>
                <a:gridCol w="2521527">
                  <a:extLst>
                    <a:ext uri="{9D8B030D-6E8A-4147-A177-3AD203B41FA5}">
                      <a16:colId xmlns:a16="http://schemas.microsoft.com/office/drawing/2014/main" val="3312189172"/>
                    </a:ext>
                  </a:extLst>
                </a:gridCol>
              </a:tblGrid>
              <a:tr h="372471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Фундаментальная грамотность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Компетенции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Характер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59596"/>
                  </a:ext>
                </a:extLst>
              </a:tr>
              <a:tr h="27092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Читательская грамотность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Критическое мышление, креативность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Ответственность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85672"/>
                  </a:ext>
                </a:extLst>
              </a:tr>
              <a:tr h="27092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Математическая грамотность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Умение самостоятельно осваивать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Любознательность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927480"/>
                  </a:ext>
                </a:extLst>
              </a:tr>
              <a:tr h="27092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Научная грамотность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Arial Narrow" panose="020B0606020202030204" pitchFamily="34" charset="0"/>
                        </a:rPr>
                        <a:t>Адаптивность к новым условиям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Жизнестойкость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66284"/>
                  </a:ext>
                </a:extLst>
              </a:tr>
              <a:tr h="27092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latin typeface="Arial Narrow" panose="020B0606020202030204" pitchFamily="34" charset="0"/>
                        </a:rPr>
                        <a:t>Взаимодействия в команде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Трудолюбие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402291"/>
                  </a:ext>
                </a:extLst>
              </a:tr>
              <a:tr h="27092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Финансовая грамотность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Умение анализировать, делать выводы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Отзывчивость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14868"/>
                  </a:ext>
                </a:extLst>
              </a:tr>
              <a:tr h="36590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Культурно-гражданская грамотность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Устойчивость к стрессам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Инициативность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65440"/>
                  </a:ext>
                </a:extLst>
              </a:tr>
            </a:tbl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F504CDE-07BD-4FDD-8238-E1F7C6690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812" y="160652"/>
            <a:ext cx="5249897" cy="2208475"/>
          </a:xfrm>
          <a:ln w="76200">
            <a:solidFill>
              <a:schemeClr val="accent1"/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>
                <a:latin typeface="Arial Narrow" panose="020B0606020202030204" pitchFamily="34" charset="0"/>
              </a:rPr>
              <a:t>                  ВАЖНО!!!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000" dirty="0">
                <a:latin typeface="Arial Narrow" panose="020B0606020202030204" pitchFamily="34" charset="0"/>
              </a:rPr>
              <a:t>Всестороннее развитие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Целостное развитие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Развитие у детей функциональной грамотности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</a:rPr>
              <a:t>Развитие личных качеств ребенка</a:t>
            </a:r>
          </a:p>
          <a:p>
            <a:pPr marL="0" indent="0">
              <a:buNone/>
            </a:pP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59449467-69FC-4DDC-B0A0-01E0AEF88E78}"/>
              </a:ext>
            </a:extLst>
          </p:cNvPr>
          <p:cNvSpPr/>
          <p:nvPr/>
        </p:nvSpPr>
        <p:spPr>
          <a:xfrm>
            <a:off x="5476806" y="2462399"/>
            <a:ext cx="500195" cy="450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102161" y="6060277"/>
            <a:ext cx="10261784" cy="391256"/>
            <a:chOff x="1051620" y="5864993"/>
            <a:chExt cx="10261784" cy="39125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3AEE05-B980-4F0F-8FF2-10D341EF32BD}"/>
                </a:ext>
              </a:extLst>
            </p:cNvPr>
            <p:cNvSpPr txBox="1"/>
            <p:nvPr/>
          </p:nvSpPr>
          <p:spPr>
            <a:xfrm>
              <a:off x="1051620" y="5886917"/>
              <a:ext cx="3175026" cy="36933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6 предметных областей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210AD6-EBD6-44B3-8C80-F1A036857CA9}"/>
                </a:ext>
              </a:extLst>
            </p:cNvPr>
            <p:cNvSpPr txBox="1"/>
            <p:nvPr/>
          </p:nvSpPr>
          <p:spPr>
            <a:xfrm>
              <a:off x="4556197" y="5886917"/>
              <a:ext cx="3175026" cy="36933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Оценивание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9F261F-E904-404E-B237-3332C54053A0}"/>
                </a:ext>
              </a:extLst>
            </p:cNvPr>
            <p:cNvSpPr txBox="1"/>
            <p:nvPr/>
          </p:nvSpPr>
          <p:spPr>
            <a:xfrm>
              <a:off x="8138378" y="5864993"/>
              <a:ext cx="3175026" cy="36933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Воспитательная работа </a:t>
              </a:r>
            </a:p>
          </p:txBody>
        </p:sp>
      </p:grpSp>
      <p:sp>
        <p:nvSpPr>
          <p:cNvPr id="22" name="Правая фигурная скобка 21"/>
          <p:cNvSpPr/>
          <p:nvPr/>
        </p:nvSpPr>
        <p:spPr>
          <a:xfrm rot="16200000">
            <a:off x="5885775" y="659178"/>
            <a:ext cx="694557" cy="1026178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88874" y="236160"/>
            <a:ext cx="1492776" cy="1385227"/>
            <a:chOff x="1395799" y="906583"/>
            <a:chExt cx="1223334" cy="1055078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408720" y="906583"/>
              <a:ext cx="1210413" cy="1055078"/>
              <a:chOff x="1408720" y="906583"/>
              <a:chExt cx="1210413" cy="1055078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1851268" y="906583"/>
                <a:ext cx="767865" cy="703385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</a:t>
                </a:r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1408720" y="1058984"/>
                <a:ext cx="767865" cy="703385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0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 </a:t>
                </a:r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1767249" y="1258276"/>
                <a:ext cx="767865" cy="703385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395799" y="1258274"/>
              <a:ext cx="466614" cy="210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Arial Narrow" panose="020B0606020202030204" pitchFamily="34" charset="0"/>
                </a:rPr>
                <a:t>семья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98334" y="961252"/>
              <a:ext cx="475810" cy="210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Arial Narrow" panose="020B0606020202030204" pitchFamily="34" charset="0"/>
                </a:rPr>
                <a:t>школа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21238" y="1630895"/>
              <a:ext cx="658409" cy="210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Arial Narrow" panose="020B0606020202030204" pitchFamily="34" charset="0"/>
                </a:rPr>
                <a:t>общество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517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17344" y="936479"/>
            <a:ext cx="11789989" cy="303790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F8E28-75D2-4C27-8FD9-160511EC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195653"/>
            <a:ext cx="11074400" cy="64416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Narrow" panose="020B0606020202030204" pitchFamily="34" charset="0"/>
              </a:rPr>
              <a:t>Влияние оценивания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76DB9-A7D8-4041-80BE-AAA5F38A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344" y="942173"/>
            <a:ext cx="2533450" cy="3040555"/>
          </a:xfrm>
          <a:ln w="5715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b="1" dirty="0">
                <a:latin typeface="Arial Narrow" panose="020B0606020202030204" pitchFamily="34" charset="0"/>
              </a:rPr>
              <a:t>Образовательные цели: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Знает </a:t>
            </a:r>
            <a:r>
              <a:rPr lang="ru-RU" sz="1400" dirty="0" err="1">
                <a:latin typeface="Arial Narrow" panose="020B0606020202030204" pitchFamily="34" charset="0"/>
              </a:rPr>
              <a:t>фактологический</a:t>
            </a:r>
            <a:r>
              <a:rPr lang="ru-RU" sz="1400" dirty="0">
                <a:latin typeface="Arial Narrow" panose="020B0606020202030204" pitchFamily="34" charset="0"/>
              </a:rPr>
              <a:t> материал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Умеет применять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Умеет анализировать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Умеет синтезировать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Умеет давать оценку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400" dirty="0">
                <a:latin typeface="Arial Narrow" panose="020B0606020202030204" pitchFamily="34" charset="0"/>
              </a:rPr>
              <a:t>Умеет делать выводы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94400" y="1625090"/>
            <a:ext cx="6036734" cy="93576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Оценивание дает возможность определить, насколько успешно усвоен учебный материал, а также уровень и глубину сформированных знаний. Речь идет о простых действиях: дал определение, выучил стих, написал диктант, решил задачу и др.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5410199" y="1781539"/>
            <a:ext cx="863600" cy="57573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3368B7-B7DE-4C62-AFB5-D4D84E289DF1}"/>
              </a:ext>
            </a:extLst>
          </p:cNvPr>
          <p:cNvSpPr txBox="1"/>
          <p:nvPr/>
        </p:nvSpPr>
        <p:spPr>
          <a:xfrm>
            <a:off x="3025758" y="1884740"/>
            <a:ext cx="271464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Фундаментальные знания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3133" y="2761236"/>
            <a:ext cx="5588001" cy="110473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Оценивание позволяет непрерывно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отслеживать сложную систему навыков и компетенций 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(от лат. </a:t>
            </a:r>
            <a:r>
              <a:rPr lang="ru-RU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competo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 - добиваюсь; соответствую – подхожу)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: навыки анализа и интерпретации данных, экстраполяции (переноса) информации, создание продуктов, рефлексии и др. Речь идет о действиях, опыте и осведомленности в предметных областях.    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5984418" y="3100387"/>
            <a:ext cx="863600" cy="48803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0128A-4E9C-420D-822A-348A5A16E5EB}"/>
              </a:ext>
            </a:extLst>
          </p:cNvPr>
          <p:cNvSpPr txBox="1"/>
          <p:nvPr/>
        </p:nvSpPr>
        <p:spPr>
          <a:xfrm>
            <a:off x="3458041" y="3159738"/>
            <a:ext cx="28713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Компетенции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07393" y="4066347"/>
            <a:ext cx="5323741" cy="141255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Оценивание влияет на формирование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«Я – концепции»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т.е. представления индивида о самом себе. Оценивание учителя, реакции одноклассников и родителей на результаты учебы ребенка воздействуют на развитие самооценки и уровня притязаний. Удовлетворение собственного «Я» в оценке  порождает у ребенка чувства личной значимости, силы, адекватности, полезности и необходимости в этом мире, а также формирует ответственность, любознательность и жизнестойкость посредством переживания успеха или неуспеха, воздействуя на личность в целом. 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6141645" y="4476426"/>
            <a:ext cx="863600" cy="48803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A6C73-806B-4BE6-BA21-CD247D52192E}"/>
              </a:ext>
            </a:extLst>
          </p:cNvPr>
          <p:cNvSpPr txBox="1"/>
          <p:nvPr/>
        </p:nvSpPr>
        <p:spPr>
          <a:xfrm>
            <a:off x="3762512" y="4535777"/>
            <a:ext cx="27770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Характер 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11277599" y="2501206"/>
            <a:ext cx="643467" cy="309376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11277599" y="3826794"/>
            <a:ext cx="643467" cy="309376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3200" y="5622491"/>
            <a:ext cx="11717866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 оценки возрастает, если ученик внутренне согласен с ней, понимает и осознает оценивание.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показывают исследования, учащиеся параллельно с учителем ведут оценку своих знаний, и очень часто собственная оценка и оценка учителя не совпадают, что  провоцирует конфликт. По данным российских изданий в среднем более 60% конфликтов в школе возникают на почве оценивания. </a:t>
            </a:r>
            <a:endParaRPr lang="ru-RU" sz="1400" i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70116" y="948944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Arial Narrow" panose="020B0606020202030204" pitchFamily="34" charset="0"/>
              </a:rPr>
              <a:t>Процесс оценивания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45869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009" y="119346"/>
            <a:ext cx="11472832" cy="54080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Arial Narrow" panose="020B0606020202030204" pitchFamily="34" charset="0"/>
              </a:rPr>
              <a:t>Алфавит поколений в разрезе оценивания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83009" y="731791"/>
          <a:ext cx="11472832" cy="5768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5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332">
                <a:tc rowSpan="3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1923-1943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1943-1963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1963-1984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1984-2000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С 2000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С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9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Молчаливое поколение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Поколение </a:t>
                      </a:r>
                      <a:r>
                        <a:rPr lang="ru-RU" sz="1200" b="1" dirty="0" err="1">
                          <a:latin typeface="Arial Narrow" panose="020B0606020202030204" pitchFamily="34" charset="0"/>
                        </a:rPr>
                        <a:t>беби-бумеров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Поколение 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Поколение </a:t>
                      </a:r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Y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 Narrow" panose="020B0606020202030204" pitchFamily="34" charset="0"/>
                        </a:rPr>
                        <a:t>Поколение </a:t>
                      </a:r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Z 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Поколение </a:t>
                      </a: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next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00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Преданность, соблюдение законов, честь,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совесть и терпение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Чувство долга, коллективизм, оптимизм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Собственный набор ценностей, стремление учиться,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прагматизм, техническая грамотность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Материальные ценности, свобода, освоение ИТ, ответственность, гражданский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>
                          <a:latin typeface="Arial Narrow" panose="020B0606020202030204" pitchFamily="34" charset="0"/>
                        </a:rPr>
                        <a:t>долг, работа по интересам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Находится в процессе формирования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Narrow" panose="020B0606020202030204" pitchFamily="34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3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1200" baseline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Наблюдались периоды отмены балльных оценок и перехода на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aseline="0" dirty="0" err="1">
                          <a:latin typeface="Arial Narrow" panose="020B0606020202030204" pitchFamily="34" charset="0"/>
                        </a:rPr>
                        <a:t>безотметочное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обучение. Этот эксперимент не увенчался успехом по причине отсутствия изменений в практике учителя. Поэтому последовало внедрение словесных отметок.  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С 1944 г. внедрена 5-балльная шкала с аргументацией «в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целях более четкой и точной оценки успеваемости и поведения учащихся, повышения требовательности к качеству знаний».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Действует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5-балльная шкала. Осуществляются фрагментарные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поиски в направлении совершенствования балльной системы согласно общим подходам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модернизации и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гуманизации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балльной отметки.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Действует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5-балльная шкала.  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 Narrow" panose="020B0606020202030204" pitchFamily="34" charset="0"/>
                        </a:rPr>
                        <a:t>Существуют частные случаи апробации новых подходов к оцениванию. Например, переход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>
                          <a:latin typeface="Arial Narrow" panose="020B0606020202030204" pitchFamily="34" charset="0"/>
                        </a:rPr>
                        <a:t>от 5-балльной на многобалльную систему (от 100 до 1000), известную </a:t>
                      </a:r>
                      <a:r>
                        <a:rPr lang="ru-RU" sz="1000">
                          <a:latin typeface="Arial Narrow" panose="020B0606020202030204" pitchFamily="34" charset="0"/>
                        </a:rPr>
                        <a:t>как модульно-рейтинговая.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2016 г. осуществляется переход на систему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критериального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оценивания.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основу положены принципы взаимосвязи обучения и оценивания, объективности и направленности </a:t>
                      </a:r>
                      <a:r>
                        <a:rPr lang="ru-RU" sz="1000" kern="1200" baseline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развитие. 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Недостатки традиционной системы оценивания выявлялись на протяжении всего периода ее использования. М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ногие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педагоги и известные общественные деятели (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К.Д.Ушинский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Л.Н.Толстой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Н.И.Пирогов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В.А.Сухомлинский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Ш.А.Амонашвили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высказывали многочисленные критические замечания, выступали против использования отметок в школе, отмечая, что система оценивания нуждается в совершенствовании. Однако история демонстрирует, что примеры совершенствования так и не выходили за рамки 5-балльной традиционной системы.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85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системе оценивания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Оцениваются знания, шаблонные навыки и поведение учеников.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Единые стандарты оценивания в школах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акцентом на объем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000" dirty="0" err="1">
                          <a:latin typeface="Arial Narrow" panose="020B0606020202030204" pitchFamily="34" charset="0"/>
                        </a:rPr>
                        <a:t>актологических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знаний и навыки  воспроизведения. 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Расширяется спектр оцениваемых знаний и навыков. При этом укрепляется единая ценность для всех – «пятерка», т.е. больше  стремления</a:t>
                      </a: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 «количественному идеалу».</a:t>
                      </a:r>
                      <a:endParaRPr lang="ru-RU" sz="105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Arial Narrow" panose="020B0606020202030204" pitchFamily="34" charset="0"/>
                        </a:rPr>
                        <a:t>Оценивается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более широкий спектр знаний и навыков учащихся, однако используются традиционные инструменты. 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 Narrow" panose="020B0606020202030204" pitchFamily="34" charset="0"/>
                        </a:rPr>
                        <a:t>Система,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учитывающая индивидуальную траекторию развития.</a:t>
                      </a:r>
                      <a:r>
                        <a:rPr lang="ru-RU" sz="1000" dirty="0">
                          <a:latin typeface="Arial Narrow" panose="020B0606020202030204" pitchFamily="34" charset="0"/>
                        </a:rPr>
                        <a:t> Помимо</a:t>
                      </a: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 учета индивидуального развития, важно и оценивание навыков и компетенций. 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 стороны учащихся и родителей полное согласие с любым оцениванием.</a:t>
                      </a:r>
                    </a:p>
                    <a:p>
                      <a:pPr algn="ctr"/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Наблюдается развитие авторитарного характера учителя в оценивании.</a:t>
                      </a:r>
                    </a:p>
                    <a:p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Оценки носят характер наказания и поощрения как единственный способ управления мотивацией учащихся.</a:t>
                      </a:r>
                    </a:p>
                    <a:p>
                      <a:pPr algn="ctr"/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Потребность в аргументировании решений и постоянной обратной связи способствует росту конфликтных ситуаций.</a:t>
                      </a:r>
                    </a:p>
                    <a:p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>
                          <a:latin typeface="Arial Narrow" panose="020B0606020202030204" pitchFamily="34" charset="0"/>
                        </a:rPr>
                        <a:t>Создаются условия для развития конструктивного «диалога» между всеми участниками. 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22" y="731791"/>
            <a:ext cx="1311442" cy="1443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7058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1184</Words>
  <Application>Microsoft Office PowerPoint</Application>
  <PresentationFormat>Широкоэкранный</PresentationFormat>
  <Paragraphs>140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Материалы для выступления на заседании секции председателей родительских комитетов</vt:lpstr>
      <vt:lpstr>Презентация PowerPoint</vt:lpstr>
      <vt:lpstr>Рынок труда в эпоху Индустрии 4.0: прогнозы экспертов</vt:lpstr>
      <vt:lpstr>Важным навыком в современном мире высокой конкуренции является ЭМОЦИОНАЛЬНЫЙ ИНТЕЛЛЕКТ</vt:lpstr>
      <vt:lpstr>Презентация PowerPoint</vt:lpstr>
      <vt:lpstr>Влияние оценивания </vt:lpstr>
      <vt:lpstr>Алфавит поколений в разрезе оценивания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для выступления на заседании секции председателей родительских комитетов</dc:title>
  <dc:creator>Шамшидинова Куляш Ногатаевна</dc:creator>
  <cp:lastModifiedBy>Можаева Ольга Ивановна</cp:lastModifiedBy>
  <cp:revision>42</cp:revision>
  <dcterms:created xsi:type="dcterms:W3CDTF">2018-08-15T06:18:02Z</dcterms:created>
  <dcterms:modified xsi:type="dcterms:W3CDTF">2018-08-22T10:44:24Z</dcterms:modified>
</cp:coreProperties>
</file>