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60" r:id="rId3"/>
    <p:sldId id="259" r:id="rId4"/>
    <p:sldId id="277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91" r:id="rId14"/>
    <p:sldId id="286" r:id="rId15"/>
    <p:sldId id="287" r:id="rId16"/>
    <p:sldId id="288" r:id="rId17"/>
    <p:sldId id="289" r:id="rId18"/>
    <p:sldId id="290" r:id="rId19"/>
    <p:sldId id="276" r:id="rId20"/>
    <p:sldId id="281" r:id="rId21"/>
    <p:sldId id="282" r:id="rId22"/>
    <p:sldId id="283" r:id="rId23"/>
    <p:sldId id="284" r:id="rId24"/>
    <p:sldId id="285" r:id="rId25"/>
    <p:sldId id="263" r:id="rId26"/>
    <p:sldId id="278" r:id="rId27"/>
    <p:sldId id="280" r:id="rId28"/>
    <p:sldId id="264" r:id="rId29"/>
    <p:sldId id="295" r:id="rId30"/>
    <p:sldId id="296" r:id="rId31"/>
    <p:sldId id="297" r:id="rId32"/>
    <p:sldId id="298" r:id="rId33"/>
    <p:sldId id="29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FFD9D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>
        <p:scale>
          <a:sx n="90" d="100"/>
          <a:sy n="90" d="100"/>
        </p:scale>
        <p:origin x="-1302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6D33A-3C23-49FE-9585-84DD2EE1416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01E98F-C8A8-4779-9905-2F9DF249537A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Тренинг по наблюдению урока, корректировка листов наблюдения урока.</a:t>
          </a:r>
        </a:p>
        <a:p>
          <a:r>
            <a:rPr lang="kk-KZ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Ознакомление с графиком наблюдения уроков</a:t>
          </a:r>
          <a:endParaRPr lang="ru-RU" sz="1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CFB9E30-38F3-4328-8BA8-0B8D34F15C5E}" type="parTrans" cxnId="{1077461E-86BC-4196-A602-8635A4D4A3F1}">
      <dgm:prSet/>
      <dgm:spPr/>
      <dgm:t>
        <a:bodyPr/>
        <a:lstStyle/>
        <a:p>
          <a:endParaRPr lang="ru-RU"/>
        </a:p>
      </dgm:t>
    </dgm:pt>
    <dgm:pt modelId="{2C9EA14B-CE19-49C6-8F12-42F9F88B2CE3}" type="sibTrans" cxnId="{1077461E-86BC-4196-A602-8635A4D4A3F1}">
      <dgm:prSet/>
      <dgm:spPr/>
      <dgm:t>
        <a:bodyPr/>
        <a:lstStyle/>
        <a:p>
          <a:endParaRPr lang="ru-RU"/>
        </a:p>
      </dgm:t>
    </dgm:pt>
    <dgm:pt modelId="{E5D7F626-63D7-43F1-BE82-0038AB55F50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kk-KZ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Тренинг </a:t>
          </a:r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«Три стадии управления наблюдением: подготовка, наблюдение, обратная связь» </a:t>
          </a:r>
          <a:endParaRPr lang="ru-RU" sz="1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77D87698-1DE2-4C81-8941-946598A8CDEE}" type="parTrans" cxnId="{D30E4FF2-5A0B-490F-887B-B364D5AB450F}">
      <dgm:prSet/>
      <dgm:spPr/>
      <dgm:t>
        <a:bodyPr/>
        <a:lstStyle/>
        <a:p>
          <a:endParaRPr lang="ru-RU"/>
        </a:p>
      </dgm:t>
    </dgm:pt>
    <dgm:pt modelId="{82ADAE9F-F82F-429A-A235-33564D9606B9}" type="sibTrans" cxnId="{D30E4FF2-5A0B-490F-887B-B364D5AB450F}">
      <dgm:prSet/>
      <dgm:spPr/>
      <dgm:t>
        <a:bodyPr/>
        <a:lstStyle/>
        <a:p>
          <a:endParaRPr lang="ru-RU"/>
        </a:p>
      </dgm:t>
    </dgm:pt>
    <dgm:pt modelId="{099FA2F8-DC00-4EED-BCE7-896CA09B035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Мастер-класс по написанию </a:t>
          </a:r>
          <a:r>
            <a:rPr lang="ru-RU" sz="1200" b="1" dirty="0" err="1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формативного</a:t>
          </a:r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 отзыва к РО</a:t>
          </a:r>
          <a:endParaRPr lang="ru-RU" sz="1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6226BFF-E703-4641-B56C-BC4D194375F9}" type="parTrans" cxnId="{98151E9D-FDF5-46A8-95BA-066B202DC736}">
      <dgm:prSet/>
      <dgm:spPr/>
      <dgm:t>
        <a:bodyPr/>
        <a:lstStyle/>
        <a:p>
          <a:endParaRPr lang="ru-RU"/>
        </a:p>
      </dgm:t>
    </dgm:pt>
    <dgm:pt modelId="{CE016FEE-0FD3-41C2-BDF8-41DC5383D270}" type="sibTrans" cxnId="{98151E9D-FDF5-46A8-95BA-066B202DC736}">
      <dgm:prSet/>
      <dgm:spPr/>
      <dgm:t>
        <a:bodyPr/>
        <a:lstStyle/>
        <a:p>
          <a:endParaRPr lang="ru-RU"/>
        </a:p>
      </dgm:t>
    </dgm:pt>
    <dgm:pt modelId="{034D77CD-202B-45C6-816A-2C385A772E6B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Обучающий семинар по теме «Принципы эффективной обратной связи» </a:t>
          </a:r>
          <a:endParaRPr lang="ru-RU" sz="1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C3CAE70E-842C-4471-A0D7-98026BEF5FFF}" type="parTrans" cxnId="{6F612D65-9C12-4BC0-B1B5-4F1858A89FE9}">
      <dgm:prSet/>
      <dgm:spPr/>
      <dgm:t>
        <a:bodyPr/>
        <a:lstStyle/>
        <a:p>
          <a:endParaRPr lang="ru-RU"/>
        </a:p>
      </dgm:t>
    </dgm:pt>
    <dgm:pt modelId="{A5DCF0C0-353D-4F71-A3D6-2E28CB3AA45D}" type="sibTrans" cxnId="{6F612D65-9C12-4BC0-B1B5-4F1858A89FE9}">
      <dgm:prSet/>
      <dgm:spPr/>
      <dgm:t>
        <a:bodyPr/>
        <a:lstStyle/>
        <a:p>
          <a:endParaRPr lang="ru-RU"/>
        </a:p>
      </dgm:t>
    </dgm:pt>
    <dgm:pt modelId="{6C4945A7-4E59-42FC-9614-E9C7C1E55FB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Обучающий семинар по теме «Требования к рефлексивному отчету по уроку» совместно с тренерами регионального ЦПМ</a:t>
          </a:r>
          <a:endParaRPr lang="ru-RU" sz="1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00B5AE2-35A1-426D-B823-FF2F2FF9A466}" type="parTrans" cxnId="{C544AC5F-DC5E-4DE0-8EEC-BA352DDBC6AA}">
      <dgm:prSet/>
      <dgm:spPr/>
      <dgm:t>
        <a:bodyPr/>
        <a:lstStyle/>
        <a:p>
          <a:endParaRPr lang="ru-RU"/>
        </a:p>
      </dgm:t>
    </dgm:pt>
    <dgm:pt modelId="{C80DC138-B0F7-465E-B5D1-B6F4DCA5EBE6}" type="sibTrans" cxnId="{C544AC5F-DC5E-4DE0-8EEC-BA352DDBC6AA}">
      <dgm:prSet/>
      <dgm:spPr/>
      <dgm:t>
        <a:bodyPr/>
        <a:lstStyle/>
        <a:p>
          <a:endParaRPr lang="ru-RU"/>
        </a:p>
      </dgm:t>
    </dgm:pt>
    <dgm:pt modelId="{68C9FAB7-1AE9-47ED-9680-978F0C93EDA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Обучающий семинар по теме «Выводы и рекомендации о продвижении учителя по достижению</a:t>
          </a:r>
          <a:r>
            <a:rPr lang="ru-RU" sz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» </a:t>
          </a:r>
          <a:endParaRPr lang="ru-RU" sz="1200" dirty="0">
            <a:solidFill>
              <a:schemeClr val="tx1"/>
            </a:solidFill>
            <a:latin typeface="Arial Narrow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C1385-19D0-4916-A79C-1BB1714DA87B}" type="parTrans" cxnId="{CB9442DA-9005-4BE0-B62A-A07471FC03CE}">
      <dgm:prSet/>
      <dgm:spPr/>
      <dgm:t>
        <a:bodyPr/>
        <a:lstStyle/>
        <a:p>
          <a:endParaRPr lang="ru-RU"/>
        </a:p>
      </dgm:t>
    </dgm:pt>
    <dgm:pt modelId="{FF35C3A1-DD95-4177-B1AE-0D98403D8FC9}" type="sibTrans" cxnId="{CB9442DA-9005-4BE0-B62A-A07471FC03CE}">
      <dgm:prSet/>
      <dgm:spPr/>
      <dgm:t>
        <a:bodyPr/>
        <a:lstStyle/>
        <a:p>
          <a:endParaRPr lang="ru-RU"/>
        </a:p>
      </dgm:t>
    </dgm:pt>
    <dgm:pt modelId="{2945BC8C-65B3-42CE-A7D6-CB4474D756A4}" type="pres">
      <dgm:prSet presAssocID="{2176D33A-3C23-49FE-9585-84DD2EE141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3617D3-2D86-4286-87A9-CA89BEBCC9E9}" type="pres">
      <dgm:prSet presAssocID="{ED01E98F-C8A8-4779-9905-2F9DF249537A}" presName="node" presStyleLbl="node1" presStyleIdx="0" presStyleCnt="6" custScaleX="143250" custScaleY="124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5C1E0-CE09-40B9-90BC-80427F3590BC}" type="pres">
      <dgm:prSet presAssocID="{ED01E98F-C8A8-4779-9905-2F9DF249537A}" presName="spNode" presStyleCnt="0"/>
      <dgm:spPr/>
    </dgm:pt>
    <dgm:pt modelId="{8B54A5D4-6BC6-4231-9151-BAF57C8BA59D}" type="pres">
      <dgm:prSet presAssocID="{2C9EA14B-CE19-49C6-8F12-42F9F88B2CE3}" presName="sibTrans" presStyleLbl="sibTrans1D1" presStyleIdx="0" presStyleCnt="6"/>
      <dgm:spPr/>
      <dgm:t>
        <a:bodyPr/>
        <a:lstStyle/>
        <a:p>
          <a:endParaRPr lang="ru-RU"/>
        </a:p>
      </dgm:t>
    </dgm:pt>
    <dgm:pt modelId="{44469021-5299-47C8-9746-7DAAD8CCA1D7}" type="pres">
      <dgm:prSet presAssocID="{E5D7F626-63D7-43F1-BE82-0038AB55F500}" presName="node" presStyleLbl="node1" presStyleIdx="1" presStyleCnt="6" custScaleX="137507" custScaleY="12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4A8C3-3E54-438F-9732-24FBD08670B3}" type="pres">
      <dgm:prSet presAssocID="{E5D7F626-63D7-43F1-BE82-0038AB55F500}" presName="spNode" presStyleCnt="0"/>
      <dgm:spPr/>
    </dgm:pt>
    <dgm:pt modelId="{A4E92327-5B1B-4F1D-8DA2-FD46E9FF7BB3}" type="pres">
      <dgm:prSet presAssocID="{82ADAE9F-F82F-429A-A235-33564D9606B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8200F7AC-7F15-4D1F-AAA7-403ADC03C462}" type="pres">
      <dgm:prSet presAssocID="{68C9FAB7-1AE9-47ED-9680-978F0C93EDAF}" presName="node" presStyleLbl="node1" presStyleIdx="2" presStyleCnt="6" custScaleX="138418" custScaleY="13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3D7C6-3E55-4232-A90C-9C3F76CDF8B5}" type="pres">
      <dgm:prSet presAssocID="{68C9FAB7-1AE9-47ED-9680-978F0C93EDAF}" presName="spNode" presStyleCnt="0"/>
      <dgm:spPr/>
    </dgm:pt>
    <dgm:pt modelId="{C0B42D6E-424A-42F1-9ACF-9A09041DA7C5}" type="pres">
      <dgm:prSet presAssocID="{FF35C3A1-DD95-4177-B1AE-0D98403D8FC9}" presName="sibTrans" presStyleLbl="sibTrans1D1" presStyleIdx="2" presStyleCnt="6"/>
      <dgm:spPr/>
      <dgm:t>
        <a:bodyPr/>
        <a:lstStyle/>
        <a:p>
          <a:endParaRPr lang="ru-RU"/>
        </a:p>
      </dgm:t>
    </dgm:pt>
    <dgm:pt modelId="{CE1C1488-FDFE-4588-A0DB-392B200F589C}" type="pres">
      <dgm:prSet presAssocID="{099FA2F8-DC00-4EED-BCE7-896CA09B0357}" presName="node" presStyleLbl="node1" presStyleIdx="3" presStyleCnt="6" custScaleX="134158" custScaleY="87586" custRadScaleRad="96704" custRadScaleInc="-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780B2-B6FB-47DC-8F22-59F6452C98DF}" type="pres">
      <dgm:prSet presAssocID="{099FA2F8-DC00-4EED-BCE7-896CA09B0357}" presName="spNode" presStyleCnt="0"/>
      <dgm:spPr/>
    </dgm:pt>
    <dgm:pt modelId="{4C894DDC-80D8-4A2A-AC05-758FE85380C7}" type="pres">
      <dgm:prSet presAssocID="{CE016FEE-0FD3-41C2-BDF8-41DC5383D270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C9CF072-B0CF-44CC-99D5-0421A219E7C1}" type="pres">
      <dgm:prSet presAssocID="{034D77CD-202B-45C6-816A-2C385A772E6B}" presName="node" presStyleLbl="node1" presStyleIdx="4" presStyleCnt="6" custScaleX="152798" custScaleY="117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57035-38B7-4D32-AFA2-BE677C3BCB83}" type="pres">
      <dgm:prSet presAssocID="{034D77CD-202B-45C6-816A-2C385A772E6B}" presName="spNode" presStyleCnt="0"/>
      <dgm:spPr/>
    </dgm:pt>
    <dgm:pt modelId="{F0AB6471-BD05-408F-8AC6-4929131122D7}" type="pres">
      <dgm:prSet presAssocID="{A5DCF0C0-353D-4F71-A3D6-2E28CB3AA45D}" presName="sibTrans" presStyleLbl="sibTrans1D1" presStyleIdx="4" presStyleCnt="6"/>
      <dgm:spPr/>
      <dgm:t>
        <a:bodyPr/>
        <a:lstStyle/>
        <a:p>
          <a:endParaRPr lang="ru-RU"/>
        </a:p>
      </dgm:t>
    </dgm:pt>
    <dgm:pt modelId="{4B6283B3-F056-4F72-8CE0-AF1D9427AEE5}" type="pres">
      <dgm:prSet presAssocID="{6C4945A7-4E59-42FC-9614-E9C7C1E55FBE}" presName="node" presStyleLbl="node1" presStyleIdx="5" presStyleCnt="6" custScaleX="137279" custScaleY="108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F1812-FBD8-43B1-A253-3AAB7593B562}" type="pres">
      <dgm:prSet presAssocID="{6C4945A7-4E59-42FC-9614-E9C7C1E55FBE}" presName="spNode" presStyleCnt="0"/>
      <dgm:spPr/>
    </dgm:pt>
    <dgm:pt modelId="{E3059B88-AC38-4B5F-ADA1-1939B0F59E97}" type="pres">
      <dgm:prSet presAssocID="{C80DC138-B0F7-465E-B5D1-B6F4DCA5EBE6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D30E4FF2-5A0B-490F-887B-B364D5AB450F}" srcId="{2176D33A-3C23-49FE-9585-84DD2EE14168}" destId="{E5D7F626-63D7-43F1-BE82-0038AB55F500}" srcOrd="1" destOrd="0" parTransId="{77D87698-1DE2-4C81-8941-946598A8CDEE}" sibTransId="{82ADAE9F-F82F-429A-A235-33564D9606B9}"/>
    <dgm:cxn modelId="{CB9442DA-9005-4BE0-B62A-A07471FC03CE}" srcId="{2176D33A-3C23-49FE-9585-84DD2EE14168}" destId="{68C9FAB7-1AE9-47ED-9680-978F0C93EDAF}" srcOrd="2" destOrd="0" parTransId="{812C1385-19D0-4916-A79C-1BB1714DA87B}" sibTransId="{FF35C3A1-DD95-4177-B1AE-0D98403D8FC9}"/>
    <dgm:cxn modelId="{D16ED214-463F-4E73-B1EC-D12C6C167A2B}" type="presOf" srcId="{2176D33A-3C23-49FE-9585-84DD2EE14168}" destId="{2945BC8C-65B3-42CE-A7D6-CB4474D756A4}" srcOrd="0" destOrd="0" presId="urn:microsoft.com/office/officeart/2005/8/layout/cycle5"/>
    <dgm:cxn modelId="{8CE6D61C-DFD3-4157-882D-C901215E8813}" type="presOf" srcId="{034D77CD-202B-45C6-816A-2C385A772E6B}" destId="{BC9CF072-B0CF-44CC-99D5-0421A219E7C1}" srcOrd="0" destOrd="0" presId="urn:microsoft.com/office/officeart/2005/8/layout/cycle5"/>
    <dgm:cxn modelId="{3E28073A-124A-41A7-ACF2-2B4F5F3E86EC}" type="presOf" srcId="{2C9EA14B-CE19-49C6-8F12-42F9F88B2CE3}" destId="{8B54A5D4-6BC6-4231-9151-BAF57C8BA59D}" srcOrd="0" destOrd="0" presId="urn:microsoft.com/office/officeart/2005/8/layout/cycle5"/>
    <dgm:cxn modelId="{3CA66298-3CE1-409B-921B-FBA844193148}" type="presOf" srcId="{E5D7F626-63D7-43F1-BE82-0038AB55F500}" destId="{44469021-5299-47C8-9746-7DAAD8CCA1D7}" srcOrd="0" destOrd="0" presId="urn:microsoft.com/office/officeart/2005/8/layout/cycle5"/>
    <dgm:cxn modelId="{0F24C01E-76CA-401A-AE6E-3C74F6FB4C25}" type="presOf" srcId="{ED01E98F-C8A8-4779-9905-2F9DF249537A}" destId="{F13617D3-2D86-4286-87A9-CA89BEBCC9E9}" srcOrd="0" destOrd="0" presId="urn:microsoft.com/office/officeart/2005/8/layout/cycle5"/>
    <dgm:cxn modelId="{3A9B0657-68C1-4966-A40C-282D80CA306D}" type="presOf" srcId="{68C9FAB7-1AE9-47ED-9680-978F0C93EDAF}" destId="{8200F7AC-7F15-4D1F-AAA7-403ADC03C462}" srcOrd="0" destOrd="0" presId="urn:microsoft.com/office/officeart/2005/8/layout/cycle5"/>
    <dgm:cxn modelId="{C17005DE-544A-4B2C-862C-0821B32CEF38}" type="presOf" srcId="{099FA2F8-DC00-4EED-BCE7-896CA09B0357}" destId="{CE1C1488-FDFE-4588-A0DB-392B200F589C}" srcOrd="0" destOrd="0" presId="urn:microsoft.com/office/officeart/2005/8/layout/cycle5"/>
    <dgm:cxn modelId="{3712781B-7D86-4BD7-9E58-E4DC2ED6E1D2}" type="presOf" srcId="{A5DCF0C0-353D-4F71-A3D6-2E28CB3AA45D}" destId="{F0AB6471-BD05-408F-8AC6-4929131122D7}" srcOrd="0" destOrd="0" presId="urn:microsoft.com/office/officeart/2005/8/layout/cycle5"/>
    <dgm:cxn modelId="{0E9CBBBA-87D8-4EFC-B758-84B06976DED1}" type="presOf" srcId="{CE016FEE-0FD3-41C2-BDF8-41DC5383D270}" destId="{4C894DDC-80D8-4A2A-AC05-758FE85380C7}" srcOrd="0" destOrd="0" presId="urn:microsoft.com/office/officeart/2005/8/layout/cycle5"/>
    <dgm:cxn modelId="{1077461E-86BC-4196-A602-8635A4D4A3F1}" srcId="{2176D33A-3C23-49FE-9585-84DD2EE14168}" destId="{ED01E98F-C8A8-4779-9905-2F9DF249537A}" srcOrd="0" destOrd="0" parTransId="{0CFB9E30-38F3-4328-8BA8-0B8D34F15C5E}" sibTransId="{2C9EA14B-CE19-49C6-8F12-42F9F88B2CE3}"/>
    <dgm:cxn modelId="{E3898287-CDEC-4F05-A16D-7C2F2DF99948}" type="presOf" srcId="{FF35C3A1-DD95-4177-B1AE-0D98403D8FC9}" destId="{C0B42D6E-424A-42F1-9ACF-9A09041DA7C5}" srcOrd="0" destOrd="0" presId="urn:microsoft.com/office/officeart/2005/8/layout/cycle5"/>
    <dgm:cxn modelId="{6F612D65-9C12-4BC0-B1B5-4F1858A89FE9}" srcId="{2176D33A-3C23-49FE-9585-84DD2EE14168}" destId="{034D77CD-202B-45C6-816A-2C385A772E6B}" srcOrd="4" destOrd="0" parTransId="{C3CAE70E-842C-4471-A0D7-98026BEF5FFF}" sibTransId="{A5DCF0C0-353D-4F71-A3D6-2E28CB3AA45D}"/>
    <dgm:cxn modelId="{D34B1AB6-F425-4257-902F-A6D1F33A938B}" type="presOf" srcId="{82ADAE9F-F82F-429A-A235-33564D9606B9}" destId="{A4E92327-5B1B-4F1D-8DA2-FD46E9FF7BB3}" srcOrd="0" destOrd="0" presId="urn:microsoft.com/office/officeart/2005/8/layout/cycle5"/>
    <dgm:cxn modelId="{C544AC5F-DC5E-4DE0-8EEC-BA352DDBC6AA}" srcId="{2176D33A-3C23-49FE-9585-84DD2EE14168}" destId="{6C4945A7-4E59-42FC-9614-E9C7C1E55FBE}" srcOrd="5" destOrd="0" parTransId="{000B5AE2-35A1-426D-B823-FF2F2FF9A466}" sibTransId="{C80DC138-B0F7-465E-B5D1-B6F4DCA5EBE6}"/>
    <dgm:cxn modelId="{98151E9D-FDF5-46A8-95BA-066B202DC736}" srcId="{2176D33A-3C23-49FE-9585-84DD2EE14168}" destId="{099FA2F8-DC00-4EED-BCE7-896CA09B0357}" srcOrd="3" destOrd="0" parTransId="{66226BFF-E703-4641-B56C-BC4D194375F9}" sibTransId="{CE016FEE-0FD3-41C2-BDF8-41DC5383D270}"/>
    <dgm:cxn modelId="{01FE5947-D385-4427-A0C2-43D4EA023826}" type="presOf" srcId="{C80DC138-B0F7-465E-B5D1-B6F4DCA5EBE6}" destId="{E3059B88-AC38-4B5F-ADA1-1939B0F59E97}" srcOrd="0" destOrd="0" presId="urn:microsoft.com/office/officeart/2005/8/layout/cycle5"/>
    <dgm:cxn modelId="{C1FCAB3C-40F0-4839-B56A-0F97F7CBF403}" type="presOf" srcId="{6C4945A7-4E59-42FC-9614-E9C7C1E55FBE}" destId="{4B6283B3-F056-4F72-8CE0-AF1D9427AEE5}" srcOrd="0" destOrd="0" presId="urn:microsoft.com/office/officeart/2005/8/layout/cycle5"/>
    <dgm:cxn modelId="{DC13B2AD-E45A-4587-B0C1-33765B76EC83}" type="presParOf" srcId="{2945BC8C-65B3-42CE-A7D6-CB4474D756A4}" destId="{F13617D3-2D86-4286-87A9-CA89BEBCC9E9}" srcOrd="0" destOrd="0" presId="urn:microsoft.com/office/officeart/2005/8/layout/cycle5"/>
    <dgm:cxn modelId="{1D5C7E0B-3996-4FDF-9530-DB19EBE2AF79}" type="presParOf" srcId="{2945BC8C-65B3-42CE-A7D6-CB4474D756A4}" destId="{0945C1E0-CE09-40B9-90BC-80427F3590BC}" srcOrd="1" destOrd="0" presId="urn:microsoft.com/office/officeart/2005/8/layout/cycle5"/>
    <dgm:cxn modelId="{A07B25DC-3BF4-4343-BF1F-486F41B57CFD}" type="presParOf" srcId="{2945BC8C-65B3-42CE-A7D6-CB4474D756A4}" destId="{8B54A5D4-6BC6-4231-9151-BAF57C8BA59D}" srcOrd="2" destOrd="0" presId="urn:microsoft.com/office/officeart/2005/8/layout/cycle5"/>
    <dgm:cxn modelId="{B5318E97-D60B-4DF8-A085-A8C754F8852E}" type="presParOf" srcId="{2945BC8C-65B3-42CE-A7D6-CB4474D756A4}" destId="{44469021-5299-47C8-9746-7DAAD8CCA1D7}" srcOrd="3" destOrd="0" presId="urn:microsoft.com/office/officeart/2005/8/layout/cycle5"/>
    <dgm:cxn modelId="{BF62FA48-51EC-4418-80D2-FF6523412BA0}" type="presParOf" srcId="{2945BC8C-65B3-42CE-A7D6-CB4474D756A4}" destId="{07D4A8C3-3E54-438F-9732-24FBD08670B3}" srcOrd="4" destOrd="0" presId="urn:microsoft.com/office/officeart/2005/8/layout/cycle5"/>
    <dgm:cxn modelId="{565FE1D2-C887-4CC9-BCB4-3163974908DC}" type="presParOf" srcId="{2945BC8C-65B3-42CE-A7D6-CB4474D756A4}" destId="{A4E92327-5B1B-4F1D-8DA2-FD46E9FF7BB3}" srcOrd="5" destOrd="0" presId="urn:microsoft.com/office/officeart/2005/8/layout/cycle5"/>
    <dgm:cxn modelId="{7E687048-CFE2-4DEC-9E1D-9BCE46941DD6}" type="presParOf" srcId="{2945BC8C-65B3-42CE-A7D6-CB4474D756A4}" destId="{8200F7AC-7F15-4D1F-AAA7-403ADC03C462}" srcOrd="6" destOrd="0" presId="urn:microsoft.com/office/officeart/2005/8/layout/cycle5"/>
    <dgm:cxn modelId="{96012018-E5E6-4DD0-BCC3-6808794C75BA}" type="presParOf" srcId="{2945BC8C-65B3-42CE-A7D6-CB4474D756A4}" destId="{90A3D7C6-3E55-4232-A90C-9C3F76CDF8B5}" srcOrd="7" destOrd="0" presId="urn:microsoft.com/office/officeart/2005/8/layout/cycle5"/>
    <dgm:cxn modelId="{9F5FCD85-6184-48DA-B2FB-CF4F1C82D70B}" type="presParOf" srcId="{2945BC8C-65B3-42CE-A7D6-CB4474D756A4}" destId="{C0B42D6E-424A-42F1-9ACF-9A09041DA7C5}" srcOrd="8" destOrd="0" presId="urn:microsoft.com/office/officeart/2005/8/layout/cycle5"/>
    <dgm:cxn modelId="{E9EF58A2-1C54-4A15-B42A-C28395A7A950}" type="presParOf" srcId="{2945BC8C-65B3-42CE-A7D6-CB4474D756A4}" destId="{CE1C1488-FDFE-4588-A0DB-392B200F589C}" srcOrd="9" destOrd="0" presId="urn:microsoft.com/office/officeart/2005/8/layout/cycle5"/>
    <dgm:cxn modelId="{2BF8FFF1-E55B-4DE6-94EC-C27DA73E9DA9}" type="presParOf" srcId="{2945BC8C-65B3-42CE-A7D6-CB4474D756A4}" destId="{875780B2-B6FB-47DC-8F22-59F6452C98DF}" srcOrd="10" destOrd="0" presId="urn:microsoft.com/office/officeart/2005/8/layout/cycle5"/>
    <dgm:cxn modelId="{25E4B28C-65BA-4FC0-B94B-4DB0823ED086}" type="presParOf" srcId="{2945BC8C-65B3-42CE-A7D6-CB4474D756A4}" destId="{4C894DDC-80D8-4A2A-AC05-758FE85380C7}" srcOrd="11" destOrd="0" presId="urn:microsoft.com/office/officeart/2005/8/layout/cycle5"/>
    <dgm:cxn modelId="{0102C1CB-BA31-4C15-AD6C-A03AEF637EDF}" type="presParOf" srcId="{2945BC8C-65B3-42CE-A7D6-CB4474D756A4}" destId="{BC9CF072-B0CF-44CC-99D5-0421A219E7C1}" srcOrd="12" destOrd="0" presId="urn:microsoft.com/office/officeart/2005/8/layout/cycle5"/>
    <dgm:cxn modelId="{2D420EAC-582E-4CE9-978A-2E09A36E9ACB}" type="presParOf" srcId="{2945BC8C-65B3-42CE-A7D6-CB4474D756A4}" destId="{67557035-38B7-4D32-AFA2-BE677C3BCB83}" srcOrd="13" destOrd="0" presId="urn:microsoft.com/office/officeart/2005/8/layout/cycle5"/>
    <dgm:cxn modelId="{27CDA81A-1E30-49F3-97B9-686D87BFBCBF}" type="presParOf" srcId="{2945BC8C-65B3-42CE-A7D6-CB4474D756A4}" destId="{F0AB6471-BD05-408F-8AC6-4929131122D7}" srcOrd="14" destOrd="0" presId="urn:microsoft.com/office/officeart/2005/8/layout/cycle5"/>
    <dgm:cxn modelId="{1E943FCF-CA1B-42E0-B0BD-59CFFC19BC98}" type="presParOf" srcId="{2945BC8C-65B3-42CE-A7D6-CB4474D756A4}" destId="{4B6283B3-F056-4F72-8CE0-AF1D9427AEE5}" srcOrd="15" destOrd="0" presId="urn:microsoft.com/office/officeart/2005/8/layout/cycle5"/>
    <dgm:cxn modelId="{6B04A876-4E12-4C38-B06D-744D57EAA560}" type="presParOf" srcId="{2945BC8C-65B3-42CE-A7D6-CB4474D756A4}" destId="{A42F1812-FBD8-43B1-A253-3AAB7593B562}" srcOrd="16" destOrd="0" presId="urn:microsoft.com/office/officeart/2005/8/layout/cycle5"/>
    <dgm:cxn modelId="{3C6808AA-0B92-4D39-B427-666B34031004}" type="presParOf" srcId="{2945BC8C-65B3-42CE-A7D6-CB4474D756A4}" destId="{E3059B88-AC38-4B5F-ADA1-1939B0F59E9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CEE84-0B7C-4F31-B832-113967A7B7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7B20E-9D81-4E2E-B04A-8B5AEF9B593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Единый методический день» каждую субботу </a:t>
          </a:r>
          <a:r>
            <a:rPr lang="ru-RU" sz="1200" dirty="0" err="1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Внутришкольные</a:t>
          </a:r>
          <a:r>
            <a:rPr lang="ru-RU" sz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 курсы</a:t>
          </a:r>
          <a:endParaRPr lang="ru-RU" sz="1200" dirty="0">
            <a:solidFill>
              <a:srgbClr val="002060"/>
            </a:solidFill>
            <a:latin typeface="Arial Narrow" pitchFamily="34" charset="0"/>
          </a:endParaRPr>
        </a:p>
      </dgm:t>
    </dgm:pt>
    <dgm:pt modelId="{8E32152F-23AB-42E2-9F07-0C5D01022B88}" type="parTrans" cxnId="{A1CE7CBD-9F47-4A5D-84C5-8FE8BF019CAB}">
      <dgm:prSet/>
      <dgm:spPr/>
      <dgm:t>
        <a:bodyPr/>
        <a:lstStyle/>
        <a:p>
          <a:endParaRPr lang="ru-RU"/>
        </a:p>
      </dgm:t>
    </dgm:pt>
    <dgm:pt modelId="{7DA31118-6DE8-4E9A-81A7-BE06B08BCCFE}" type="sibTrans" cxnId="{A1CE7CBD-9F47-4A5D-84C5-8FE8BF019CAB}">
      <dgm:prSet/>
      <dgm:spPr/>
      <dgm:t>
        <a:bodyPr/>
        <a:lstStyle/>
        <a:p>
          <a:endParaRPr lang="ru-RU"/>
        </a:p>
      </dgm:t>
    </dgm:pt>
    <dgm:pt modelId="{3AB86A24-42A8-471F-9530-9C6FEA0E1C45}">
      <dgm:prSet phldrT="[Текст]" custT="1"/>
      <dgm:spPr/>
      <dgm:t>
        <a:bodyPr/>
        <a:lstStyle/>
        <a:p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Поддержка одаренных и талантливых детей (CTY)</a:t>
          </a:r>
          <a:endParaRPr lang="ru-RU" sz="1200" b="1" i="0" dirty="0">
            <a:latin typeface="Arial Narrow" pitchFamily="34" charset="0"/>
          </a:endParaRPr>
        </a:p>
      </dgm:t>
    </dgm:pt>
    <dgm:pt modelId="{28F63F42-36ED-4EA4-8DD0-280D8918E3BB}" type="parTrans" cxnId="{C4391671-19B0-43D7-A933-06276D60A5CF}">
      <dgm:prSet/>
      <dgm:spPr/>
      <dgm:t>
        <a:bodyPr/>
        <a:lstStyle/>
        <a:p>
          <a:endParaRPr lang="ru-RU"/>
        </a:p>
      </dgm:t>
    </dgm:pt>
    <dgm:pt modelId="{9F7C7C3A-E637-4294-AA67-B22F6EEEF62B}" type="sibTrans" cxnId="{C4391671-19B0-43D7-A933-06276D60A5CF}">
      <dgm:prSet/>
      <dgm:spPr/>
      <dgm:t>
        <a:bodyPr/>
        <a:lstStyle/>
        <a:p>
          <a:endParaRPr lang="ru-RU"/>
        </a:p>
      </dgm:t>
    </dgm:pt>
    <dgm:pt modelId="{F16822DE-A25E-4777-A28C-5B17B6ECA40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Проведение ежегодного конкурса открытых уроков по номинациям</a:t>
          </a:r>
          <a:endParaRPr lang="ru-RU" sz="1200" dirty="0">
            <a:solidFill>
              <a:srgbClr val="002060"/>
            </a:solidFill>
            <a:latin typeface="Arial Narrow" pitchFamily="34" charset="0"/>
          </a:endParaRPr>
        </a:p>
      </dgm:t>
    </dgm:pt>
    <dgm:pt modelId="{1810BB19-8880-4868-9AC1-BAA81110EF05}" type="parTrans" cxnId="{399AD9E7-FDE4-494C-82AD-B5075FA0642B}">
      <dgm:prSet/>
      <dgm:spPr/>
      <dgm:t>
        <a:bodyPr/>
        <a:lstStyle/>
        <a:p>
          <a:endParaRPr lang="ru-RU"/>
        </a:p>
      </dgm:t>
    </dgm:pt>
    <dgm:pt modelId="{8DA7D824-850C-4713-BFA7-A15E092D0802}" type="sibTrans" cxnId="{399AD9E7-FDE4-494C-82AD-B5075FA0642B}">
      <dgm:prSet/>
      <dgm:spPr/>
      <dgm:t>
        <a:bodyPr/>
        <a:lstStyle/>
        <a:p>
          <a:endParaRPr lang="ru-RU"/>
        </a:p>
      </dgm:t>
    </dgm:pt>
    <dgm:pt modelId="{31202BE2-F43B-4E27-8AEC-D527709CFBF2}">
      <dgm:prSet phldrT="[Текст]" custT="1"/>
      <dgm:spPr/>
      <dgm:t>
        <a:bodyPr/>
        <a:lstStyle/>
        <a:p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«Лучший урок по применению дифференцированного обучения»</a:t>
          </a:r>
          <a:endParaRPr lang="ru-RU" sz="1200" b="1" i="0" dirty="0">
            <a:latin typeface="Arial Narrow" pitchFamily="34" charset="0"/>
          </a:endParaRPr>
        </a:p>
      </dgm:t>
    </dgm:pt>
    <dgm:pt modelId="{A6E6BED4-B7B5-448C-95BF-5C0C98289C4F}" type="parTrans" cxnId="{565CAF50-F1A4-4361-86F2-C97E84D91D03}">
      <dgm:prSet/>
      <dgm:spPr/>
      <dgm:t>
        <a:bodyPr/>
        <a:lstStyle/>
        <a:p>
          <a:endParaRPr lang="ru-RU"/>
        </a:p>
      </dgm:t>
    </dgm:pt>
    <dgm:pt modelId="{D74B30F7-D7CB-4D8F-A4D0-6EECF8099DD0}" type="sibTrans" cxnId="{565CAF50-F1A4-4361-86F2-C97E84D91D03}">
      <dgm:prSet/>
      <dgm:spPr/>
      <dgm:t>
        <a:bodyPr/>
        <a:lstStyle/>
        <a:p>
          <a:endParaRPr lang="ru-RU"/>
        </a:p>
      </dgm:t>
    </dgm:pt>
    <dgm:pt modelId="{6E9BAFAA-C036-4754-9232-519FCBAECE5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Проведение областной научно-практической конференции</a:t>
          </a:r>
        </a:p>
        <a:p>
          <a:r>
            <a:rPr lang="kk-KZ" sz="1200" b="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«Исследовательская деятельность в практике педагога: проблемы и пути решения» </a:t>
          </a:r>
          <a:endParaRPr lang="ru-RU" sz="1200" b="0" dirty="0">
            <a:solidFill>
              <a:srgbClr val="002060"/>
            </a:solidFill>
            <a:latin typeface="Arial Narrow" pitchFamily="34" charset="0"/>
            <a:cs typeface="Times New Roman" panose="02020603050405020304" pitchFamily="18" charset="0"/>
          </a:endParaRPr>
        </a:p>
      </dgm:t>
    </dgm:pt>
    <dgm:pt modelId="{3C80AFAF-862A-4919-B89F-1CC762CBF134}" type="parTrans" cxnId="{EC99CB83-3FDD-4E6F-907B-86C04AD0BBAE}">
      <dgm:prSet/>
      <dgm:spPr/>
      <dgm:t>
        <a:bodyPr/>
        <a:lstStyle/>
        <a:p>
          <a:endParaRPr lang="ru-RU"/>
        </a:p>
      </dgm:t>
    </dgm:pt>
    <dgm:pt modelId="{4812C2D5-744C-4D56-898C-3836728DC790}" type="sibTrans" cxnId="{EC99CB83-3FDD-4E6F-907B-86C04AD0BBAE}">
      <dgm:prSet/>
      <dgm:spPr/>
      <dgm:t>
        <a:bodyPr/>
        <a:lstStyle/>
        <a:p>
          <a:endParaRPr lang="ru-RU"/>
        </a:p>
      </dgm:t>
    </dgm:pt>
    <dgm:pt modelId="{8D382BFC-7447-4DC2-A9C3-9ECE5DCE414C}">
      <dgm:prSet phldrT="[Текст]" custT="1"/>
      <dgm:spPr/>
      <dgm:t>
        <a:bodyPr/>
        <a:lstStyle/>
        <a:p>
          <a:r>
            <a:rPr lang="ru-RU" sz="1200" b="1" dirty="0" smtClean="0">
              <a:latin typeface="Arial Narrow" pitchFamily="34" charset="0"/>
              <a:cs typeface="Times New Roman" panose="02020603050405020304" pitchFamily="18" charset="0"/>
            </a:rPr>
            <a:t>Секция «</a:t>
          </a:r>
          <a:r>
            <a:rPr lang="kk-KZ" sz="1200" b="1" dirty="0" smtClean="0">
              <a:latin typeface="Arial Narrow" pitchFamily="34" charset="0"/>
              <a:cs typeface="Times New Roman" panose="02020603050405020304" pitchFamily="18" charset="0"/>
            </a:rPr>
            <a:t>Аспекты и инструменты исследования в действии и исследования урока»</a:t>
          </a:r>
          <a:endParaRPr lang="ru-RU" sz="1200" b="1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DB70C89F-4BA7-4160-816F-57AA1EB6FB60}" type="parTrans" cxnId="{85335649-F52A-4B4B-926E-D62126A5361D}">
      <dgm:prSet/>
      <dgm:spPr/>
      <dgm:t>
        <a:bodyPr/>
        <a:lstStyle/>
        <a:p>
          <a:endParaRPr lang="ru-RU"/>
        </a:p>
      </dgm:t>
    </dgm:pt>
    <dgm:pt modelId="{7E9C0663-187C-49A2-A6FA-CDA6C2D878B7}" type="sibTrans" cxnId="{85335649-F52A-4B4B-926E-D62126A5361D}">
      <dgm:prSet/>
      <dgm:spPr/>
      <dgm:t>
        <a:bodyPr/>
        <a:lstStyle/>
        <a:p>
          <a:endParaRPr lang="ru-RU"/>
        </a:p>
      </dgm:t>
    </dgm:pt>
    <dgm:pt modelId="{7105449D-84D5-42E8-834E-9FE6AF2954D7}">
      <dgm:prSet custT="1"/>
      <dgm:spPr/>
      <dgm:t>
        <a:bodyPr/>
        <a:lstStyle/>
        <a:p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«Лучший урок по применению командного обучения»</a:t>
          </a:r>
          <a:endParaRPr lang="ru-RU" sz="1200" b="1" i="0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70A7A4B9-BA27-4703-B668-927EBD84E184}" type="parTrans" cxnId="{C95682F7-7382-4813-BE2B-AEABB5BAFD19}">
      <dgm:prSet/>
      <dgm:spPr/>
      <dgm:t>
        <a:bodyPr/>
        <a:lstStyle/>
        <a:p>
          <a:endParaRPr lang="ru-RU"/>
        </a:p>
      </dgm:t>
    </dgm:pt>
    <dgm:pt modelId="{67F68EF5-8797-450F-92C5-9A31B2F706A1}" type="sibTrans" cxnId="{C95682F7-7382-4813-BE2B-AEABB5BAFD19}">
      <dgm:prSet/>
      <dgm:spPr/>
      <dgm:t>
        <a:bodyPr/>
        <a:lstStyle/>
        <a:p>
          <a:endParaRPr lang="ru-RU"/>
        </a:p>
      </dgm:t>
    </dgm:pt>
    <dgm:pt modelId="{1F99C216-19ED-4413-8D97-EB289201B1A7}">
      <dgm:prSet custT="1"/>
      <dgm:spPr/>
      <dgm:t>
        <a:bodyPr/>
        <a:lstStyle/>
        <a:p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«Лучший урок профилирующих предметов на английском языке»</a:t>
          </a:r>
          <a:endParaRPr lang="ru-RU" sz="1200" b="1" i="0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7B1D8A63-8A89-465B-88EC-08DF8B012798}" type="parTrans" cxnId="{61A83A9D-45B9-401E-8AF7-6B21D001E160}">
      <dgm:prSet/>
      <dgm:spPr/>
      <dgm:t>
        <a:bodyPr/>
        <a:lstStyle/>
        <a:p>
          <a:endParaRPr lang="ru-RU"/>
        </a:p>
      </dgm:t>
    </dgm:pt>
    <dgm:pt modelId="{5452A5D3-9AFF-417C-8F6A-CB38EA996BDF}" type="sibTrans" cxnId="{61A83A9D-45B9-401E-8AF7-6B21D001E160}">
      <dgm:prSet/>
      <dgm:spPr/>
      <dgm:t>
        <a:bodyPr/>
        <a:lstStyle/>
        <a:p>
          <a:endParaRPr lang="ru-RU"/>
        </a:p>
      </dgm:t>
    </dgm:pt>
    <dgm:pt modelId="{7D6808B6-EEF2-40F6-93F0-219136AE4881}">
      <dgm:prSet custT="1"/>
      <dgm:spPr/>
      <dgm:t>
        <a:bodyPr/>
        <a:lstStyle/>
        <a:p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«Лучший </a:t>
          </a:r>
          <a:r>
            <a:rPr lang="ru-RU" sz="1200" b="1" i="0" dirty="0" err="1" smtClean="0">
              <a:latin typeface="Arial Narrow" pitchFamily="34" charset="0"/>
              <a:cs typeface="Times New Roman" panose="02020603050405020304" pitchFamily="18" charset="0"/>
            </a:rPr>
            <a:t>исследовательско</a:t>
          </a:r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-практический урок»</a:t>
          </a:r>
          <a:endParaRPr lang="ru-RU" sz="1200" b="1" i="0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790E900C-2A0E-47BA-9403-B3E5BBC37FAD}" type="parTrans" cxnId="{AAE655F0-680F-4543-8119-51B288DE275C}">
      <dgm:prSet/>
      <dgm:spPr/>
      <dgm:t>
        <a:bodyPr/>
        <a:lstStyle/>
        <a:p>
          <a:endParaRPr lang="ru-RU"/>
        </a:p>
      </dgm:t>
    </dgm:pt>
    <dgm:pt modelId="{CBA242CB-37A3-4D12-B819-9D7268BA9222}" type="sibTrans" cxnId="{AAE655F0-680F-4543-8119-51B288DE275C}">
      <dgm:prSet/>
      <dgm:spPr/>
      <dgm:t>
        <a:bodyPr/>
        <a:lstStyle/>
        <a:p>
          <a:endParaRPr lang="ru-RU"/>
        </a:p>
      </dgm:t>
    </dgm:pt>
    <dgm:pt modelId="{9B685C19-A4AA-452C-A41C-C7D4CF20B0C8}">
      <dgm:prSet custT="1"/>
      <dgm:spPr/>
      <dgm:t>
        <a:bodyPr/>
        <a:lstStyle/>
        <a:p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«Лучший урок с использованием цифровых образовательных ресурсов</a:t>
          </a:r>
          <a:r>
            <a:rPr lang="ru-RU" sz="1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2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8978F-BA6D-41CE-94B9-1A9F3374FC32}" type="parTrans" cxnId="{E9848680-722C-4B83-A6A0-8A0F561229FC}">
      <dgm:prSet/>
      <dgm:spPr/>
      <dgm:t>
        <a:bodyPr/>
        <a:lstStyle/>
        <a:p>
          <a:endParaRPr lang="ru-RU"/>
        </a:p>
      </dgm:t>
    </dgm:pt>
    <dgm:pt modelId="{8A6F837F-6296-4970-8A33-E17B268FABDE}" type="sibTrans" cxnId="{E9848680-722C-4B83-A6A0-8A0F561229FC}">
      <dgm:prSet/>
      <dgm:spPr/>
      <dgm:t>
        <a:bodyPr/>
        <a:lstStyle/>
        <a:p>
          <a:endParaRPr lang="ru-RU"/>
        </a:p>
      </dgm:t>
    </dgm:pt>
    <dgm:pt modelId="{3E7E530F-3C54-4941-A4D5-D5AD96AA7036}">
      <dgm:prSet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Школа молодого учителя</a:t>
          </a:r>
          <a:endParaRPr lang="ru-RU" sz="1200" b="1" i="0" dirty="0" smtClean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12DB386C-65EC-4B29-9EAC-31299461E712}" type="parTrans" cxnId="{01AB71DC-0EA3-4E75-8CF4-7DAE6FEF698A}">
      <dgm:prSet/>
      <dgm:spPr/>
      <dgm:t>
        <a:bodyPr/>
        <a:lstStyle/>
        <a:p>
          <a:endParaRPr lang="ru-RU"/>
        </a:p>
      </dgm:t>
    </dgm:pt>
    <dgm:pt modelId="{841532AE-3F05-4F69-8736-471F02937D7F}" type="sibTrans" cxnId="{01AB71DC-0EA3-4E75-8CF4-7DAE6FEF698A}">
      <dgm:prSet/>
      <dgm:spPr/>
      <dgm:t>
        <a:bodyPr/>
        <a:lstStyle/>
        <a:p>
          <a:endParaRPr lang="ru-RU"/>
        </a:p>
      </dgm:t>
    </dgm:pt>
    <dgm:pt modelId="{4E38D4ED-4EBD-4E79-B4E9-0D0DE8CBFCD7}">
      <dgm:prSet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ТРИЗ-педагогика</a:t>
          </a:r>
          <a:endParaRPr lang="ru-RU" sz="1200" b="1" i="0" dirty="0" smtClean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3CCC15BE-7E82-4E3F-AF0B-55E3FDE9AFF5}" type="parTrans" cxnId="{16B9F27A-EE10-4B42-ADA5-7ADD60BDC025}">
      <dgm:prSet/>
      <dgm:spPr/>
      <dgm:t>
        <a:bodyPr/>
        <a:lstStyle/>
        <a:p>
          <a:endParaRPr lang="ru-RU"/>
        </a:p>
      </dgm:t>
    </dgm:pt>
    <dgm:pt modelId="{C155B332-51F6-43EA-B4CA-B21CE53014F4}" type="sibTrans" cxnId="{16B9F27A-EE10-4B42-ADA5-7ADD60BDC025}">
      <dgm:prSet/>
      <dgm:spPr/>
      <dgm:t>
        <a:bodyPr/>
        <a:lstStyle/>
        <a:p>
          <a:endParaRPr lang="ru-RU"/>
        </a:p>
      </dgm:t>
    </dgm:pt>
    <dgm:pt modelId="{E6709137-CD3B-4D72-B8A6-95A0017DBF61}">
      <dgm:prSet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CLIL</a:t>
          </a:r>
          <a:endParaRPr lang="ru-RU" sz="1200" b="1" i="0" dirty="0" smtClean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CB55AD21-BAA6-4E40-BF04-CF6AB6BE9DBE}" type="parTrans" cxnId="{F5B3C1A4-13AE-4DBD-9C4F-9656C86A6943}">
      <dgm:prSet/>
      <dgm:spPr/>
      <dgm:t>
        <a:bodyPr/>
        <a:lstStyle/>
        <a:p>
          <a:endParaRPr lang="ru-RU"/>
        </a:p>
      </dgm:t>
    </dgm:pt>
    <dgm:pt modelId="{4E22EB1F-F702-486D-9B86-A1AD204BC3F3}" type="sibTrans" cxnId="{F5B3C1A4-13AE-4DBD-9C4F-9656C86A6943}">
      <dgm:prSet/>
      <dgm:spPr/>
      <dgm:t>
        <a:bodyPr/>
        <a:lstStyle/>
        <a:p>
          <a:endParaRPr lang="ru-RU"/>
        </a:p>
      </dgm:t>
    </dgm:pt>
    <dgm:pt modelId="{7C9AC150-63A2-447E-9B08-DBA631E995A6}">
      <dgm:prSet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Исследование практики в действии как инструмент улучшения качества преподавания. Рефлексия в практике</a:t>
          </a:r>
          <a:endParaRPr lang="ru-RU" sz="1200" b="1" i="0" dirty="0" smtClean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43CD0893-4032-4F8E-86C4-8D4E11C9A1AD}" type="parTrans" cxnId="{D874F97C-B3B7-44F8-B8C7-BAA94B60E756}">
      <dgm:prSet/>
      <dgm:spPr/>
      <dgm:t>
        <a:bodyPr/>
        <a:lstStyle/>
        <a:p>
          <a:endParaRPr lang="ru-RU"/>
        </a:p>
      </dgm:t>
    </dgm:pt>
    <dgm:pt modelId="{0E3C6870-46CA-41FE-860F-7AA3C20B9EF8}" type="sibTrans" cxnId="{D874F97C-B3B7-44F8-B8C7-BAA94B60E756}">
      <dgm:prSet/>
      <dgm:spPr/>
      <dgm:t>
        <a:bodyPr/>
        <a:lstStyle/>
        <a:p>
          <a:endParaRPr lang="ru-RU"/>
        </a:p>
      </dgm:t>
    </dgm:pt>
    <dgm:pt modelId="{67676613-58E2-482A-87B5-4F76790F4B95}">
      <dgm:prSet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 ИКТ</a:t>
          </a:r>
          <a:endParaRPr lang="ru-RU" sz="1200" b="1" i="0" dirty="0" smtClean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154BFB00-5786-4DF7-B7C3-678515ECD84B}" type="parTrans" cxnId="{BBEF16FA-5309-4820-8D14-580950469A0C}">
      <dgm:prSet/>
      <dgm:spPr/>
      <dgm:t>
        <a:bodyPr/>
        <a:lstStyle/>
        <a:p>
          <a:endParaRPr lang="ru-RU"/>
        </a:p>
      </dgm:t>
    </dgm:pt>
    <dgm:pt modelId="{5415CAEA-AB81-477C-BC89-B4E8699DC819}" type="sibTrans" cxnId="{BBEF16FA-5309-4820-8D14-580950469A0C}">
      <dgm:prSet/>
      <dgm:spPr/>
      <dgm:t>
        <a:bodyPr/>
        <a:lstStyle/>
        <a:p>
          <a:endParaRPr lang="ru-RU"/>
        </a:p>
      </dgm:t>
    </dgm:pt>
    <dgm:pt modelId="{C8E0BA2C-D69C-4747-B05D-E535AD5E5D7C}">
      <dgm:prSet phldrT="[Текст]"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Дизайн-мышление</a:t>
          </a:r>
          <a:endParaRPr lang="ru-RU" sz="1200" b="1" i="0" dirty="0">
            <a:latin typeface="Arial Narrow" pitchFamily="34" charset="0"/>
          </a:endParaRPr>
        </a:p>
      </dgm:t>
    </dgm:pt>
    <dgm:pt modelId="{F2EB2AED-7632-4DF3-BE55-05F757C23F9A}" type="parTrans" cxnId="{E773C165-7F18-49A0-99AC-C9EB8BA45E83}">
      <dgm:prSet/>
      <dgm:spPr/>
      <dgm:t>
        <a:bodyPr/>
        <a:lstStyle/>
        <a:p>
          <a:endParaRPr lang="ru-RU"/>
        </a:p>
      </dgm:t>
    </dgm:pt>
    <dgm:pt modelId="{34AA8208-3443-4A29-B066-FD79ED3191EB}" type="sibTrans" cxnId="{E773C165-7F18-49A0-99AC-C9EB8BA45E83}">
      <dgm:prSet/>
      <dgm:spPr/>
      <dgm:t>
        <a:bodyPr/>
        <a:lstStyle/>
        <a:p>
          <a:endParaRPr lang="ru-RU"/>
        </a:p>
      </dgm:t>
    </dgm:pt>
    <dgm:pt modelId="{60B817B8-4DBF-45A6-A165-F1924648E8DB}">
      <dgm:prSet phldrT="[Текст]"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Критическое мышление через чтение и письмо</a:t>
          </a:r>
          <a:endParaRPr lang="ru-RU" sz="1200" b="1" i="0" dirty="0">
            <a:latin typeface="Arial Narrow" pitchFamily="34" charset="0"/>
          </a:endParaRPr>
        </a:p>
      </dgm:t>
    </dgm:pt>
    <dgm:pt modelId="{EDECC37F-92B8-482D-8875-1D57A9CAD507}" type="parTrans" cxnId="{353A8995-DA0A-4E3B-801E-F125F0AD4538}">
      <dgm:prSet/>
      <dgm:spPr/>
      <dgm:t>
        <a:bodyPr/>
        <a:lstStyle/>
        <a:p>
          <a:endParaRPr lang="ru-RU"/>
        </a:p>
      </dgm:t>
    </dgm:pt>
    <dgm:pt modelId="{FD65D647-F713-43D9-A6E4-4CADF2813A05}" type="sibTrans" cxnId="{353A8995-DA0A-4E3B-801E-F125F0AD4538}">
      <dgm:prSet/>
      <dgm:spPr/>
      <dgm:t>
        <a:bodyPr/>
        <a:lstStyle/>
        <a:p>
          <a:endParaRPr lang="ru-RU"/>
        </a:p>
      </dgm:t>
    </dgm:pt>
    <dgm:pt modelId="{0AB34F24-C44C-464C-91E6-B80C4612EC41}">
      <dgm:prSet phldrT="[Текст]" custT="1"/>
      <dgm:spPr/>
      <dgm:t>
        <a:bodyPr/>
        <a:lstStyle/>
        <a:p>
          <a:r>
            <a:rPr lang="ru-RU" sz="1200" b="1" dirty="0" smtClean="0">
              <a:latin typeface="Arial Narrow" pitchFamily="34" charset="0"/>
              <a:cs typeface="Times New Roman" panose="02020603050405020304" pitchFamily="18" charset="0"/>
            </a:rPr>
            <a:t>Секция «Дифференцированное обучение и оценивание»</a:t>
          </a:r>
          <a:endParaRPr lang="ru-RU" sz="1200" b="1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0013FDB2-DC9D-4F3D-91E2-10FF70C5E08E}" type="parTrans" cxnId="{7FAEB076-8E4F-4C1C-BD61-C48AE194EAFE}">
      <dgm:prSet/>
      <dgm:spPr/>
      <dgm:t>
        <a:bodyPr/>
        <a:lstStyle/>
        <a:p>
          <a:endParaRPr lang="ru-RU"/>
        </a:p>
      </dgm:t>
    </dgm:pt>
    <dgm:pt modelId="{211CE2DB-0933-48C7-8909-D840048AEF32}" type="sibTrans" cxnId="{7FAEB076-8E4F-4C1C-BD61-C48AE194EAFE}">
      <dgm:prSet/>
      <dgm:spPr/>
      <dgm:t>
        <a:bodyPr/>
        <a:lstStyle/>
        <a:p>
          <a:endParaRPr lang="ru-RU"/>
        </a:p>
      </dgm:t>
    </dgm:pt>
    <dgm:pt modelId="{211BFB42-BE73-417A-A129-E6F3CB1E9793}">
      <dgm:prSet phldrT="[Текст]" custT="1"/>
      <dgm:spPr/>
      <dgm:t>
        <a:bodyPr/>
        <a:lstStyle/>
        <a:p>
          <a:r>
            <a:rPr lang="ru-RU" sz="1200" b="1" dirty="0" smtClean="0">
              <a:latin typeface="Arial Narrow" pitchFamily="34" charset="0"/>
              <a:cs typeface="Times New Roman" panose="02020603050405020304" pitchFamily="18" charset="0"/>
            </a:rPr>
            <a:t>Секция «Лидерство учителя и исследование» </a:t>
          </a:r>
          <a:endParaRPr lang="ru-RU" sz="1200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A50A576A-04A9-4D65-82BA-4533CA80331D}" type="parTrans" cxnId="{F0652EA3-FC17-46A3-B322-2187236AD459}">
      <dgm:prSet/>
      <dgm:spPr/>
      <dgm:t>
        <a:bodyPr/>
        <a:lstStyle/>
        <a:p>
          <a:endParaRPr lang="ru-RU"/>
        </a:p>
      </dgm:t>
    </dgm:pt>
    <dgm:pt modelId="{1487880E-625B-4F20-ABB6-3FB3ED284DB5}" type="sibTrans" cxnId="{F0652EA3-FC17-46A3-B322-2187236AD459}">
      <dgm:prSet/>
      <dgm:spPr/>
      <dgm:t>
        <a:bodyPr/>
        <a:lstStyle/>
        <a:p>
          <a:endParaRPr lang="ru-RU"/>
        </a:p>
      </dgm:t>
    </dgm:pt>
    <dgm:pt modelId="{E47391F4-AE31-46F1-9049-1359A6692DE6}">
      <dgm:prSet phldrT="[Текст]" custT="1"/>
      <dgm:spPr/>
      <dgm:t>
        <a:bodyPr/>
        <a:lstStyle/>
        <a:p>
          <a:endParaRPr lang="ru-RU" sz="1200" dirty="0"/>
        </a:p>
      </dgm:t>
    </dgm:pt>
    <dgm:pt modelId="{5CBBB6E6-1546-4436-89CD-9D9674AE04E5}" type="sibTrans" cxnId="{65AC9914-94A4-4399-9FAE-59E3506901C4}">
      <dgm:prSet/>
      <dgm:spPr/>
      <dgm:t>
        <a:bodyPr/>
        <a:lstStyle/>
        <a:p>
          <a:endParaRPr lang="ru-RU"/>
        </a:p>
      </dgm:t>
    </dgm:pt>
    <dgm:pt modelId="{637ADE3D-2020-4AAA-96F6-83EC18BAF63A}" type="parTrans" cxnId="{65AC9914-94A4-4399-9FAE-59E3506901C4}">
      <dgm:prSet/>
      <dgm:spPr/>
      <dgm:t>
        <a:bodyPr/>
        <a:lstStyle/>
        <a:p>
          <a:endParaRPr lang="ru-RU"/>
        </a:p>
      </dgm:t>
    </dgm:pt>
    <dgm:pt modelId="{B13901C4-0E92-421C-BF84-62F75D3FD2F3}">
      <dgm:prSet phldrT="[Текст]" custT="1"/>
      <dgm:spPr/>
      <dgm:t>
        <a:bodyPr/>
        <a:lstStyle/>
        <a:p>
          <a:endParaRPr lang="ru-RU" sz="1200" dirty="0"/>
        </a:p>
      </dgm:t>
    </dgm:pt>
    <dgm:pt modelId="{2A206407-998D-468F-866F-1583EEFF39EA}" type="sibTrans" cxnId="{03E963AD-D40F-4ABB-B78F-9C70AFCF35E8}">
      <dgm:prSet/>
      <dgm:spPr/>
      <dgm:t>
        <a:bodyPr/>
        <a:lstStyle/>
        <a:p>
          <a:endParaRPr lang="ru-RU"/>
        </a:p>
      </dgm:t>
    </dgm:pt>
    <dgm:pt modelId="{5C8F33C4-3276-4B49-9A7C-F6E2C6A86214}" type="parTrans" cxnId="{03E963AD-D40F-4ABB-B78F-9C70AFCF35E8}">
      <dgm:prSet/>
      <dgm:spPr/>
      <dgm:t>
        <a:bodyPr/>
        <a:lstStyle/>
        <a:p>
          <a:endParaRPr lang="ru-RU"/>
        </a:p>
      </dgm:t>
    </dgm:pt>
    <dgm:pt modelId="{CCE4CF93-AB8D-44EE-AAA2-4F1BB23E2E95}">
      <dgm:prSet phldrT="[Текст]" custT="1"/>
      <dgm:spPr/>
      <dgm:t>
        <a:bodyPr/>
        <a:lstStyle/>
        <a:p>
          <a:endParaRPr lang="ru-RU" sz="1200" dirty="0"/>
        </a:p>
      </dgm:t>
    </dgm:pt>
    <dgm:pt modelId="{23C567C1-979E-481C-AAFA-2408983117B2}" type="sibTrans" cxnId="{5F5F913D-A789-43C8-BCB8-3F284409A393}">
      <dgm:prSet/>
      <dgm:spPr/>
      <dgm:t>
        <a:bodyPr/>
        <a:lstStyle/>
        <a:p>
          <a:endParaRPr lang="ru-RU"/>
        </a:p>
      </dgm:t>
    </dgm:pt>
    <dgm:pt modelId="{81138D93-D35A-484D-A703-4FF089B1AE8A}" type="parTrans" cxnId="{5F5F913D-A789-43C8-BCB8-3F284409A393}">
      <dgm:prSet/>
      <dgm:spPr/>
      <dgm:t>
        <a:bodyPr/>
        <a:lstStyle/>
        <a:p>
          <a:endParaRPr lang="ru-RU"/>
        </a:p>
      </dgm:t>
    </dgm:pt>
    <dgm:pt modelId="{5227EED9-742A-4B10-ABCB-754CD30E8AC3}">
      <dgm:prSet phldrT="[Текст]"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C4C06-0088-4229-87CE-02FD90FD900B}" type="parTrans" cxnId="{3FAFE037-9103-47D3-ACA1-BA5AC7ED7B37}">
      <dgm:prSet/>
      <dgm:spPr/>
      <dgm:t>
        <a:bodyPr/>
        <a:lstStyle/>
        <a:p>
          <a:endParaRPr lang="ru-RU"/>
        </a:p>
      </dgm:t>
    </dgm:pt>
    <dgm:pt modelId="{14AA198B-32D5-45E2-803F-AA96A0BEC9F1}" type="sibTrans" cxnId="{3FAFE037-9103-47D3-ACA1-BA5AC7ED7B37}">
      <dgm:prSet/>
      <dgm:spPr/>
      <dgm:t>
        <a:bodyPr/>
        <a:lstStyle/>
        <a:p>
          <a:endParaRPr lang="ru-RU"/>
        </a:p>
      </dgm:t>
    </dgm:pt>
    <dgm:pt modelId="{D2ABE7E4-975E-4221-B070-9090E6D67041}">
      <dgm:prSet phldrT="[Текст]"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DEDF7-0F33-46C6-8DFF-0D2900435FA3}" type="parTrans" cxnId="{F1C9F0CF-3100-4FB7-BEE9-171D853A89AF}">
      <dgm:prSet/>
      <dgm:spPr/>
      <dgm:t>
        <a:bodyPr/>
        <a:lstStyle/>
        <a:p>
          <a:endParaRPr lang="ru-RU"/>
        </a:p>
      </dgm:t>
    </dgm:pt>
    <dgm:pt modelId="{83B8154C-5360-40F4-A9C7-97734D706566}" type="sibTrans" cxnId="{F1C9F0CF-3100-4FB7-BEE9-171D853A89AF}">
      <dgm:prSet/>
      <dgm:spPr/>
      <dgm:t>
        <a:bodyPr/>
        <a:lstStyle/>
        <a:p>
          <a:endParaRPr lang="ru-RU"/>
        </a:p>
      </dgm:t>
    </dgm:pt>
    <dgm:pt modelId="{D6377E99-3090-44E0-8A00-1C8F4571964F}">
      <dgm:prSet phldrT="[Текст]" custT="1"/>
      <dgm:spPr/>
      <dgm:t>
        <a:bodyPr/>
        <a:lstStyle/>
        <a:p>
          <a:r>
            <a:rPr lang="ru-RU" sz="1200" b="1" dirty="0" smtClean="0">
              <a:latin typeface="Arial Narrow" pitchFamily="34" charset="0"/>
              <a:cs typeface="Times New Roman" panose="02020603050405020304" pitchFamily="18" charset="0"/>
            </a:rPr>
            <a:t>Секция «</a:t>
          </a:r>
          <a:r>
            <a:rPr lang="kk-KZ" sz="1200" b="1" dirty="0" smtClean="0">
              <a:latin typeface="Arial Narrow" pitchFamily="34" charset="0"/>
              <a:cs typeface="Times New Roman" panose="02020603050405020304" pitchFamily="18" charset="0"/>
            </a:rPr>
            <a:t>Исследовательская деятельность учителя – основа качественного образования»</a:t>
          </a:r>
          <a:endParaRPr lang="ru-RU" sz="1200" b="1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C7DC48E5-936A-4BE8-A0AB-F85C647FE0C2}" type="parTrans" cxnId="{913019B5-981F-4DF8-BEE6-8C914D213048}">
      <dgm:prSet/>
      <dgm:spPr/>
      <dgm:t>
        <a:bodyPr/>
        <a:lstStyle/>
        <a:p>
          <a:endParaRPr lang="ru-RU"/>
        </a:p>
      </dgm:t>
    </dgm:pt>
    <dgm:pt modelId="{6CCA5C2A-5637-4DD4-B05F-3099BADECB08}" type="sibTrans" cxnId="{913019B5-981F-4DF8-BEE6-8C914D213048}">
      <dgm:prSet/>
      <dgm:spPr/>
      <dgm:t>
        <a:bodyPr/>
        <a:lstStyle/>
        <a:p>
          <a:endParaRPr lang="ru-RU"/>
        </a:p>
      </dgm:t>
    </dgm:pt>
    <dgm:pt modelId="{2EC69584-7DC6-44AE-AD02-5AC65068B7EE}">
      <dgm:prSet phldrT="[Текст]" custT="1"/>
      <dgm:spPr/>
      <dgm:t>
        <a:bodyPr/>
        <a:lstStyle/>
        <a:p>
          <a:r>
            <a:rPr lang="ru-RU" sz="1200" b="1" dirty="0" smtClean="0">
              <a:latin typeface="Arial Narrow" pitchFamily="34" charset="0"/>
              <a:cs typeface="Times New Roman" panose="02020603050405020304" pitchFamily="18" charset="0"/>
            </a:rPr>
            <a:t>Секция «Преподавание и обучение»</a:t>
          </a:r>
          <a:endParaRPr lang="ru-RU" sz="1200" b="1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31899D13-8D43-4D54-80D5-20190B1A1DE0}" type="parTrans" cxnId="{ADBA464B-D581-47F4-88F8-674272CF324D}">
      <dgm:prSet/>
      <dgm:spPr/>
      <dgm:t>
        <a:bodyPr/>
        <a:lstStyle/>
        <a:p>
          <a:endParaRPr lang="ru-RU"/>
        </a:p>
      </dgm:t>
    </dgm:pt>
    <dgm:pt modelId="{8C62CA3E-360A-47C4-8AD3-AD748FCA4AB5}" type="sibTrans" cxnId="{ADBA464B-D581-47F4-88F8-674272CF324D}">
      <dgm:prSet/>
      <dgm:spPr/>
      <dgm:t>
        <a:bodyPr/>
        <a:lstStyle/>
        <a:p>
          <a:endParaRPr lang="ru-RU"/>
        </a:p>
      </dgm:t>
    </dgm:pt>
    <dgm:pt modelId="{890D5E1D-36C4-4D58-9642-75BCD559A33F}" type="pres">
      <dgm:prSet presAssocID="{A1CCEE84-0B7C-4F31-B832-113967A7B7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CC42F7-A985-4B3E-BA8B-343136BF8B72}" type="pres">
      <dgm:prSet presAssocID="{AC07B20E-9D81-4E2E-B04A-8B5AEF9B593C}" presName="linNode" presStyleCnt="0"/>
      <dgm:spPr/>
    </dgm:pt>
    <dgm:pt modelId="{537FFCD0-9EB6-41E1-8DBF-E39FDB64BF0F}" type="pres">
      <dgm:prSet presAssocID="{AC07B20E-9D81-4E2E-B04A-8B5AEF9B593C}" presName="parentText" presStyleLbl="node1" presStyleIdx="0" presStyleCnt="3" custScaleX="82574" custScaleY="72842" custLinFactNeighborX="-69" custLinFactNeighborY="19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D246B-CD43-47CB-B5AA-63DF574F0C97}" type="pres">
      <dgm:prSet presAssocID="{AC07B20E-9D81-4E2E-B04A-8B5AEF9B593C}" presName="descendantText" presStyleLbl="alignAccFollowNode1" presStyleIdx="0" presStyleCnt="3" custScaleY="115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FD4D-0236-47B1-A389-CE91F235AD14}" type="pres">
      <dgm:prSet presAssocID="{7DA31118-6DE8-4E9A-81A7-BE06B08BCCFE}" presName="sp" presStyleCnt="0"/>
      <dgm:spPr/>
    </dgm:pt>
    <dgm:pt modelId="{EC986748-4FFE-463A-B705-A3EB8372C607}" type="pres">
      <dgm:prSet presAssocID="{F16822DE-A25E-4777-A28C-5B17B6ECA40D}" presName="linNode" presStyleCnt="0"/>
      <dgm:spPr/>
    </dgm:pt>
    <dgm:pt modelId="{6BCFD842-180B-4704-B898-38DCEFACA58F}" type="pres">
      <dgm:prSet presAssocID="{F16822DE-A25E-4777-A28C-5B17B6ECA40D}" presName="parentText" presStyleLbl="node1" presStyleIdx="1" presStyleCnt="3" custScaleX="82574" custScaleY="72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04DB7-713A-43AB-98F4-F9BD01C49C9C}" type="pres">
      <dgm:prSet presAssocID="{F16822DE-A25E-4777-A28C-5B17B6ECA40D}" presName="descendantText" presStyleLbl="alignAccFollowNode1" presStyleIdx="1" presStyleCnt="3" custScaleY="115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BF122-186C-4C68-8AF2-3CF391638318}" type="pres">
      <dgm:prSet presAssocID="{8DA7D824-850C-4713-BFA7-A15E092D0802}" presName="sp" presStyleCnt="0"/>
      <dgm:spPr/>
    </dgm:pt>
    <dgm:pt modelId="{9BB5C611-B9E6-4785-BE90-2FB4DA9864E2}" type="pres">
      <dgm:prSet presAssocID="{6E9BAFAA-C036-4754-9232-519FCBAECE5F}" presName="linNode" presStyleCnt="0"/>
      <dgm:spPr/>
    </dgm:pt>
    <dgm:pt modelId="{92B6B765-4774-46B9-8D65-5D61024AA9E2}" type="pres">
      <dgm:prSet presAssocID="{6E9BAFAA-C036-4754-9232-519FCBAECE5F}" presName="parentText" presStyleLbl="node1" presStyleIdx="2" presStyleCnt="3" custScaleX="82574" custScaleY="72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F82B9-4268-4A91-866E-A8720EB1EAFC}" type="pres">
      <dgm:prSet presAssocID="{6E9BAFAA-C036-4754-9232-519FCBAECE5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5F2A5-3AE4-40CB-A32D-A957706BB5E2}" type="presOf" srcId="{AC07B20E-9D81-4E2E-B04A-8B5AEF9B593C}" destId="{537FFCD0-9EB6-41E1-8DBF-E39FDB64BF0F}" srcOrd="0" destOrd="0" presId="urn:microsoft.com/office/officeart/2005/8/layout/vList5"/>
    <dgm:cxn modelId="{BBEF16FA-5309-4820-8D14-580950469A0C}" srcId="{AC07B20E-9D81-4E2E-B04A-8B5AEF9B593C}" destId="{67676613-58E2-482A-87B5-4F76790F4B95}" srcOrd="7" destOrd="0" parTransId="{154BFB00-5786-4DF7-B7C3-678515ECD84B}" sibTransId="{5415CAEA-AB81-477C-BC89-B4E8699DC819}"/>
    <dgm:cxn modelId="{F5B3C1A4-13AE-4DBD-9C4F-9656C86A6943}" srcId="{AC07B20E-9D81-4E2E-B04A-8B5AEF9B593C}" destId="{E6709137-CD3B-4D72-B8A6-95A0017DBF61}" srcOrd="5" destOrd="0" parTransId="{CB55AD21-BAA6-4E40-BF04-CF6AB6BE9DBE}" sibTransId="{4E22EB1F-F702-486D-9B86-A1AD204BC3F3}"/>
    <dgm:cxn modelId="{16B9F27A-EE10-4B42-ADA5-7ADD60BDC025}" srcId="{AC07B20E-9D81-4E2E-B04A-8B5AEF9B593C}" destId="{4E38D4ED-4EBD-4E79-B4E9-0D0DE8CBFCD7}" srcOrd="4" destOrd="0" parTransId="{3CCC15BE-7E82-4E3F-AF0B-55E3FDE9AFF5}" sibTransId="{C155B332-51F6-43EA-B4CA-B21CE53014F4}"/>
    <dgm:cxn modelId="{A5FCFA44-27DA-44EB-B544-AE2685C73652}" type="presOf" srcId="{D6377E99-3090-44E0-8A00-1C8F4571964F}" destId="{9E0F82B9-4268-4A91-866E-A8720EB1EAFC}" srcOrd="0" destOrd="3" presId="urn:microsoft.com/office/officeart/2005/8/layout/vList5"/>
    <dgm:cxn modelId="{D874F97C-B3B7-44F8-B8C7-BAA94B60E756}" srcId="{AC07B20E-9D81-4E2E-B04A-8B5AEF9B593C}" destId="{7C9AC150-63A2-447E-9B08-DBA631E995A6}" srcOrd="6" destOrd="0" parTransId="{43CD0893-4032-4F8E-86C4-8D4E11C9A1AD}" sibTransId="{0E3C6870-46CA-41FE-860F-7AA3C20B9EF8}"/>
    <dgm:cxn modelId="{4EC18DCE-A112-4208-AEAC-A73309FAB36A}" type="presOf" srcId="{CCE4CF93-AB8D-44EE-AAA2-4F1BB23E2E95}" destId="{9E0F82B9-4268-4A91-866E-A8720EB1EAFC}" srcOrd="0" destOrd="7" presId="urn:microsoft.com/office/officeart/2005/8/layout/vList5"/>
    <dgm:cxn modelId="{790C285B-1E9A-4F03-9DC4-252F1C428BFD}" type="presOf" srcId="{F16822DE-A25E-4777-A28C-5B17B6ECA40D}" destId="{6BCFD842-180B-4704-B898-38DCEFACA58F}" srcOrd="0" destOrd="0" presId="urn:microsoft.com/office/officeart/2005/8/layout/vList5"/>
    <dgm:cxn modelId="{353A8995-DA0A-4E3B-801E-F125F0AD4538}" srcId="{AC07B20E-9D81-4E2E-B04A-8B5AEF9B593C}" destId="{60B817B8-4DBF-45A6-A165-F1924648E8DB}" srcOrd="2" destOrd="0" parTransId="{EDECC37F-92B8-482D-8875-1D57A9CAD507}" sibTransId="{FD65D647-F713-43D9-A6E4-4CADF2813A05}"/>
    <dgm:cxn modelId="{38659ED9-9D7D-40AA-9042-16680E09B5B7}" type="presOf" srcId="{D2ABE7E4-975E-4221-B070-9090E6D67041}" destId="{9E0F82B9-4268-4A91-866E-A8720EB1EAFC}" srcOrd="0" destOrd="1" presId="urn:microsoft.com/office/officeart/2005/8/layout/vList5"/>
    <dgm:cxn modelId="{E39C938C-F047-41A6-A3C0-B98BC99B7492}" type="presOf" srcId="{211BFB42-BE73-417A-A129-E6F3CB1E9793}" destId="{9E0F82B9-4268-4A91-866E-A8720EB1EAFC}" srcOrd="0" destOrd="6" presId="urn:microsoft.com/office/officeart/2005/8/layout/vList5"/>
    <dgm:cxn modelId="{52626155-F2CB-4D6A-9472-6CECBF7B851A}" type="presOf" srcId="{7D6808B6-EEF2-40F6-93F0-219136AE4881}" destId="{C2704DB7-713A-43AB-98F4-F9BD01C49C9C}" srcOrd="0" destOrd="3" presId="urn:microsoft.com/office/officeart/2005/8/layout/vList5"/>
    <dgm:cxn modelId="{CE7C5561-9077-4508-9527-F4A20FAA2A18}" type="presOf" srcId="{A1CCEE84-0B7C-4F31-B832-113967A7B744}" destId="{890D5E1D-36C4-4D58-9642-75BCD559A33F}" srcOrd="0" destOrd="0" presId="urn:microsoft.com/office/officeart/2005/8/layout/vList5"/>
    <dgm:cxn modelId="{3B788F3C-FEC6-4E32-AC87-88057C073A68}" type="presOf" srcId="{B13901C4-0E92-421C-BF84-62F75D3FD2F3}" destId="{9E0F82B9-4268-4A91-866E-A8720EB1EAFC}" srcOrd="0" destOrd="8" presId="urn:microsoft.com/office/officeart/2005/8/layout/vList5"/>
    <dgm:cxn modelId="{AAE655F0-680F-4543-8119-51B288DE275C}" srcId="{F16822DE-A25E-4777-A28C-5B17B6ECA40D}" destId="{7D6808B6-EEF2-40F6-93F0-219136AE4881}" srcOrd="3" destOrd="0" parTransId="{790E900C-2A0E-47BA-9403-B3E5BBC37FAD}" sibTransId="{CBA242CB-37A3-4D12-B819-9D7268BA9222}"/>
    <dgm:cxn modelId="{EC99CB83-3FDD-4E6F-907B-86C04AD0BBAE}" srcId="{A1CCEE84-0B7C-4F31-B832-113967A7B744}" destId="{6E9BAFAA-C036-4754-9232-519FCBAECE5F}" srcOrd="2" destOrd="0" parTransId="{3C80AFAF-862A-4919-B89F-1CC762CBF134}" sibTransId="{4812C2D5-744C-4D56-898C-3836728DC790}"/>
    <dgm:cxn modelId="{F0652EA3-FC17-46A3-B322-2187236AD459}" srcId="{6E9BAFAA-C036-4754-9232-519FCBAECE5F}" destId="{211BFB42-BE73-417A-A129-E6F3CB1E9793}" srcOrd="6" destOrd="0" parTransId="{A50A576A-04A9-4D65-82BA-4533CA80331D}" sibTransId="{1487880E-625B-4F20-ABB6-3FB3ED284DB5}"/>
    <dgm:cxn modelId="{84A31CC9-0D71-4517-B98A-3B33E010121C}" type="presOf" srcId="{3AB86A24-42A8-471F-9530-9C6FEA0E1C45}" destId="{585D246B-CD43-47CB-B5AA-63DF574F0C97}" srcOrd="0" destOrd="0" presId="urn:microsoft.com/office/officeart/2005/8/layout/vList5"/>
    <dgm:cxn modelId="{65AC9914-94A4-4399-9FAE-59E3506901C4}" srcId="{6E9BAFAA-C036-4754-9232-519FCBAECE5F}" destId="{E47391F4-AE31-46F1-9049-1359A6692DE6}" srcOrd="9" destOrd="0" parTransId="{637ADE3D-2020-4AAA-96F6-83EC18BAF63A}" sibTransId="{5CBBB6E6-1546-4436-89CD-9D9674AE04E5}"/>
    <dgm:cxn modelId="{3FAFE037-9103-47D3-ACA1-BA5AC7ED7B37}" srcId="{6E9BAFAA-C036-4754-9232-519FCBAECE5F}" destId="{5227EED9-742A-4B10-ABCB-754CD30E8AC3}" srcOrd="0" destOrd="0" parTransId="{EE0C4C06-0088-4229-87CE-02FD90FD900B}" sibTransId="{14AA198B-32D5-45E2-803F-AA96A0BEC9F1}"/>
    <dgm:cxn modelId="{E20FAECE-BAC2-44FF-A080-868EDF6B0C68}" type="presOf" srcId="{7105449D-84D5-42E8-834E-9FE6AF2954D7}" destId="{C2704DB7-713A-43AB-98F4-F9BD01C49C9C}" srcOrd="0" destOrd="1" presId="urn:microsoft.com/office/officeart/2005/8/layout/vList5"/>
    <dgm:cxn modelId="{913019B5-981F-4DF8-BEE6-8C914D213048}" srcId="{6E9BAFAA-C036-4754-9232-519FCBAECE5F}" destId="{D6377E99-3090-44E0-8A00-1C8F4571964F}" srcOrd="3" destOrd="0" parTransId="{C7DC48E5-936A-4BE8-A0AB-F85C647FE0C2}" sibTransId="{6CCA5C2A-5637-4DD4-B05F-3099BADECB08}"/>
    <dgm:cxn modelId="{11A52EF3-9784-4DCA-832A-E40CC6E702E6}" type="presOf" srcId="{2EC69584-7DC6-44AE-AD02-5AC65068B7EE}" destId="{9E0F82B9-4268-4A91-866E-A8720EB1EAFC}" srcOrd="0" destOrd="4" presId="urn:microsoft.com/office/officeart/2005/8/layout/vList5"/>
    <dgm:cxn modelId="{565CAF50-F1A4-4361-86F2-C97E84D91D03}" srcId="{F16822DE-A25E-4777-A28C-5B17B6ECA40D}" destId="{31202BE2-F43B-4E27-8AEC-D527709CFBF2}" srcOrd="0" destOrd="0" parTransId="{A6E6BED4-B7B5-448C-95BF-5C0C98289C4F}" sibTransId="{D74B30F7-D7CB-4D8F-A4D0-6EECF8099DD0}"/>
    <dgm:cxn modelId="{961EC2E1-7423-496E-A8F8-FDB53605D002}" type="presOf" srcId="{4E38D4ED-4EBD-4E79-B4E9-0D0DE8CBFCD7}" destId="{585D246B-CD43-47CB-B5AA-63DF574F0C97}" srcOrd="0" destOrd="4" presId="urn:microsoft.com/office/officeart/2005/8/layout/vList5"/>
    <dgm:cxn modelId="{B7A4775D-AD87-4917-80B9-1A405ED51826}" type="presOf" srcId="{6E9BAFAA-C036-4754-9232-519FCBAECE5F}" destId="{92B6B765-4774-46B9-8D65-5D61024AA9E2}" srcOrd="0" destOrd="0" presId="urn:microsoft.com/office/officeart/2005/8/layout/vList5"/>
    <dgm:cxn modelId="{84F54A7C-6976-47E6-91AC-EDE58A14C234}" type="presOf" srcId="{E47391F4-AE31-46F1-9049-1359A6692DE6}" destId="{9E0F82B9-4268-4A91-866E-A8720EB1EAFC}" srcOrd="0" destOrd="9" presId="urn:microsoft.com/office/officeart/2005/8/layout/vList5"/>
    <dgm:cxn modelId="{E773C165-7F18-49A0-99AC-C9EB8BA45E83}" srcId="{AC07B20E-9D81-4E2E-B04A-8B5AEF9B593C}" destId="{C8E0BA2C-D69C-4747-B05D-E535AD5E5D7C}" srcOrd="1" destOrd="0" parTransId="{F2EB2AED-7632-4DF3-BE55-05F757C23F9A}" sibTransId="{34AA8208-3443-4A29-B066-FD79ED3191EB}"/>
    <dgm:cxn modelId="{A4807EA0-1EC8-4311-854E-5C80B6FF6116}" type="presOf" srcId="{3E7E530F-3C54-4941-A4D5-D5AD96AA7036}" destId="{585D246B-CD43-47CB-B5AA-63DF574F0C97}" srcOrd="0" destOrd="3" presId="urn:microsoft.com/office/officeart/2005/8/layout/vList5"/>
    <dgm:cxn modelId="{399AD9E7-FDE4-494C-82AD-B5075FA0642B}" srcId="{A1CCEE84-0B7C-4F31-B832-113967A7B744}" destId="{F16822DE-A25E-4777-A28C-5B17B6ECA40D}" srcOrd="1" destOrd="0" parTransId="{1810BB19-8880-4868-9AC1-BAA81110EF05}" sibTransId="{8DA7D824-850C-4713-BFA7-A15E092D0802}"/>
    <dgm:cxn modelId="{26187BDF-3EAD-4A14-8B12-A7A31CEAE2F1}" type="presOf" srcId="{1F99C216-19ED-4413-8D97-EB289201B1A7}" destId="{C2704DB7-713A-43AB-98F4-F9BD01C49C9C}" srcOrd="0" destOrd="2" presId="urn:microsoft.com/office/officeart/2005/8/layout/vList5"/>
    <dgm:cxn modelId="{8451A370-D0FD-40EF-BC40-34AECD5CE1B2}" type="presOf" srcId="{C8E0BA2C-D69C-4747-B05D-E535AD5E5D7C}" destId="{585D246B-CD43-47CB-B5AA-63DF574F0C97}" srcOrd="0" destOrd="1" presId="urn:microsoft.com/office/officeart/2005/8/layout/vList5"/>
    <dgm:cxn modelId="{5F844596-F6C8-4BA0-93D6-AA3E46AD9ACD}" type="presOf" srcId="{60B817B8-4DBF-45A6-A165-F1924648E8DB}" destId="{585D246B-CD43-47CB-B5AA-63DF574F0C97}" srcOrd="0" destOrd="2" presId="urn:microsoft.com/office/officeart/2005/8/layout/vList5"/>
    <dgm:cxn modelId="{E581BCDB-B355-48C1-8A42-944C33153843}" type="presOf" srcId="{9B685C19-A4AA-452C-A41C-C7D4CF20B0C8}" destId="{C2704DB7-713A-43AB-98F4-F9BD01C49C9C}" srcOrd="0" destOrd="4" presId="urn:microsoft.com/office/officeart/2005/8/layout/vList5"/>
    <dgm:cxn modelId="{ADBA464B-D581-47F4-88F8-674272CF324D}" srcId="{6E9BAFAA-C036-4754-9232-519FCBAECE5F}" destId="{2EC69584-7DC6-44AE-AD02-5AC65068B7EE}" srcOrd="4" destOrd="0" parTransId="{31899D13-8D43-4D54-80D5-20190B1A1DE0}" sibTransId="{8C62CA3E-360A-47C4-8AD3-AD748FCA4AB5}"/>
    <dgm:cxn modelId="{27E8D663-10D5-43C3-9C83-7DDBCD636F4D}" type="presOf" srcId="{0AB34F24-C44C-464C-91E6-B80C4612EC41}" destId="{9E0F82B9-4268-4A91-866E-A8720EB1EAFC}" srcOrd="0" destOrd="5" presId="urn:microsoft.com/office/officeart/2005/8/layout/vList5"/>
    <dgm:cxn modelId="{5F5F913D-A789-43C8-BCB8-3F284409A393}" srcId="{6E9BAFAA-C036-4754-9232-519FCBAECE5F}" destId="{CCE4CF93-AB8D-44EE-AAA2-4F1BB23E2E95}" srcOrd="7" destOrd="0" parTransId="{81138D93-D35A-484D-A703-4FF089B1AE8A}" sibTransId="{23C567C1-979E-481C-AAFA-2408983117B2}"/>
    <dgm:cxn modelId="{C14CB0FC-909A-4839-B687-EA7917B1C9D3}" type="presOf" srcId="{8D382BFC-7447-4DC2-A9C3-9ECE5DCE414C}" destId="{9E0F82B9-4268-4A91-866E-A8720EB1EAFC}" srcOrd="0" destOrd="2" presId="urn:microsoft.com/office/officeart/2005/8/layout/vList5"/>
    <dgm:cxn modelId="{415B581C-C471-4AA9-8203-02AE77D82BCA}" type="presOf" srcId="{5227EED9-742A-4B10-ABCB-754CD30E8AC3}" destId="{9E0F82B9-4268-4A91-866E-A8720EB1EAFC}" srcOrd="0" destOrd="0" presId="urn:microsoft.com/office/officeart/2005/8/layout/vList5"/>
    <dgm:cxn modelId="{A1CE7CBD-9F47-4A5D-84C5-8FE8BF019CAB}" srcId="{A1CCEE84-0B7C-4F31-B832-113967A7B744}" destId="{AC07B20E-9D81-4E2E-B04A-8B5AEF9B593C}" srcOrd="0" destOrd="0" parTransId="{8E32152F-23AB-42E2-9F07-0C5D01022B88}" sibTransId="{7DA31118-6DE8-4E9A-81A7-BE06B08BCCFE}"/>
    <dgm:cxn modelId="{E9848680-722C-4B83-A6A0-8A0F561229FC}" srcId="{F16822DE-A25E-4777-A28C-5B17B6ECA40D}" destId="{9B685C19-A4AA-452C-A41C-C7D4CF20B0C8}" srcOrd="4" destOrd="0" parTransId="{8BE8978F-BA6D-41CE-94B9-1A9F3374FC32}" sibTransId="{8A6F837F-6296-4970-8A33-E17B268FABDE}"/>
    <dgm:cxn modelId="{61A83A9D-45B9-401E-8AF7-6B21D001E160}" srcId="{F16822DE-A25E-4777-A28C-5B17B6ECA40D}" destId="{1F99C216-19ED-4413-8D97-EB289201B1A7}" srcOrd="2" destOrd="0" parTransId="{7B1D8A63-8A89-465B-88EC-08DF8B012798}" sibTransId="{5452A5D3-9AFF-417C-8F6A-CB38EA996BDF}"/>
    <dgm:cxn modelId="{C4ADFC14-7C3F-4EAA-9479-A3C182278AEF}" type="presOf" srcId="{7C9AC150-63A2-447E-9B08-DBA631E995A6}" destId="{585D246B-CD43-47CB-B5AA-63DF574F0C97}" srcOrd="0" destOrd="6" presId="urn:microsoft.com/office/officeart/2005/8/layout/vList5"/>
    <dgm:cxn modelId="{C95682F7-7382-4813-BE2B-AEABB5BAFD19}" srcId="{F16822DE-A25E-4777-A28C-5B17B6ECA40D}" destId="{7105449D-84D5-42E8-834E-9FE6AF2954D7}" srcOrd="1" destOrd="0" parTransId="{70A7A4B9-BA27-4703-B668-927EBD84E184}" sibTransId="{67F68EF5-8797-450F-92C5-9A31B2F706A1}"/>
    <dgm:cxn modelId="{09540F2A-E250-43B2-9C1D-2B7F16AA57DB}" type="presOf" srcId="{67676613-58E2-482A-87B5-4F76790F4B95}" destId="{585D246B-CD43-47CB-B5AA-63DF574F0C97}" srcOrd="0" destOrd="7" presId="urn:microsoft.com/office/officeart/2005/8/layout/vList5"/>
    <dgm:cxn modelId="{7A938B4B-686E-4CC8-B3FE-331A7115A9BC}" type="presOf" srcId="{31202BE2-F43B-4E27-8AEC-D527709CFBF2}" destId="{C2704DB7-713A-43AB-98F4-F9BD01C49C9C}" srcOrd="0" destOrd="0" presId="urn:microsoft.com/office/officeart/2005/8/layout/vList5"/>
    <dgm:cxn modelId="{85335649-F52A-4B4B-926E-D62126A5361D}" srcId="{6E9BAFAA-C036-4754-9232-519FCBAECE5F}" destId="{8D382BFC-7447-4DC2-A9C3-9ECE5DCE414C}" srcOrd="2" destOrd="0" parTransId="{DB70C89F-4BA7-4160-816F-57AA1EB6FB60}" sibTransId="{7E9C0663-187C-49A2-A6FA-CDA6C2D878B7}"/>
    <dgm:cxn modelId="{01AB71DC-0EA3-4E75-8CF4-7DAE6FEF698A}" srcId="{AC07B20E-9D81-4E2E-B04A-8B5AEF9B593C}" destId="{3E7E530F-3C54-4941-A4D5-D5AD96AA7036}" srcOrd="3" destOrd="0" parTransId="{12DB386C-65EC-4B29-9EAC-31299461E712}" sibTransId="{841532AE-3F05-4F69-8736-471F02937D7F}"/>
    <dgm:cxn modelId="{F1C9F0CF-3100-4FB7-BEE9-171D853A89AF}" srcId="{6E9BAFAA-C036-4754-9232-519FCBAECE5F}" destId="{D2ABE7E4-975E-4221-B070-9090E6D67041}" srcOrd="1" destOrd="0" parTransId="{020DEDF7-0F33-46C6-8DFF-0D2900435FA3}" sibTransId="{83B8154C-5360-40F4-A9C7-97734D706566}"/>
    <dgm:cxn modelId="{03E963AD-D40F-4ABB-B78F-9C70AFCF35E8}" srcId="{6E9BAFAA-C036-4754-9232-519FCBAECE5F}" destId="{B13901C4-0E92-421C-BF84-62F75D3FD2F3}" srcOrd="8" destOrd="0" parTransId="{5C8F33C4-3276-4B49-9A7C-F6E2C6A86214}" sibTransId="{2A206407-998D-468F-866F-1583EEFF39EA}"/>
    <dgm:cxn modelId="{1FCFE1F5-12D7-450A-9D37-6888EEF66F15}" type="presOf" srcId="{E6709137-CD3B-4D72-B8A6-95A0017DBF61}" destId="{585D246B-CD43-47CB-B5AA-63DF574F0C97}" srcOrd="0" destOrd="5" presId="urn:microsoft.com/office/officeart/2005/8/layout/vList5"/>
    <dgm:cxn modelId="{7FAEB076-8E4F-4C1C-BD61-C48AE194EAFE}" srcId="{6E9BAFAA-C036-4754-9232-519FCBAECE5F}" destId="{0AB34F24-C44C-464C-91E6-B80C4612EC41}" srcOrd="5" destOrd="0" parTransId="{0013FDB2-DC9D-4F3D-91E2-10FF70C5E08E}" sibTransId="{211CE2DB-0933-48C7-8909-D840048AEF32}"/>
    <dgm:cxn modelId="{C4391671-19B0-43D7-A933-06276D60A5CF}" srcId="{AC07B20E-9D81-4E2E-B04A-8B5AEF9B593C}" destId="{3AB86A24-42A8-471F-9530-9C6FEA0E1C45}" srcOrd="0" destOrd="0" parTransId="{28F63F42-36ED-4EA4-8DD0-280D8918E3BB}" sibTransId="{9F7C7C3A-E637-4294-AA67-B22F6EEEF62B}"/>
    <dgm:cxn modelId="{ADCA0057-07F5-4C02-997B-3F94010CBF08}" type="presParOf" srcId="{890D5E1D-36C4-4D58-9642-75BCD559A33F}" destId="{28CC42F7-A985-4B3E-BA8B-343136BF8B72}" srcOrd="0" destOrd="0" presId="urn:microsoft.com/office/officeart/2005/8/layout/vList5"/>
    <dgm:cxn modelId="{6DF3A2C1-AB41-4E14-9BBB-A37E3A33C342}" type="presParOf" srcId="{28CC42F7-A985-4B3E-BA8B-343136BF8B72}" destId="{537FFCD0-9EB6-41E1-8DBF-E39FDB64BF0F}" srcOrd="0" destOrd="0" presId="urn:microsoft.com/office/officeart/2005/8/layout/vList5"/>
    <dgm:cxn modelId="{FE90F37B-3057-431C-98D7-ACDB485D8E16}" type="presParOf" srcId="{28CC42F7-A985-4B3E-BA8B-343136BF8B72}" destId="{585D246B-CD43-47CB-B5AA-63DF574F0C97}" srcOrd="1" destOrd="0" presId="urn:microsoft.com/office/officeart/2005/8/layout/vList5"/>
    <dgm:cxn modelId="{96E9CB1C-A37D-40A1-ABEC-43F781B039DA}" type="presParOf" srcId="{890D5E1D-36C4-4D58-9642-75BCD559A33F}" destId="{C481FD4D-0236-47B1-A389-CE91F235AD14}" srcOrd="1" destOrd="0" presId="urn:microsoft.com/office/officeart/2005/8/layout/vList5"/>
    <dgm:cxn modelId="{87B500FB-6DE3-4C65-9C3A-08B0EDB2878A}" type="presParOf" srcId="{890D5E1D-36C4-4D58-9642-75BCD559A33F}" destId="{EC986748-4FFE-463A-B705-A3EB8372C607}" srcOrd="2" destOrd="0" presId="urn:microsoft.com/office/officeart/2005/8/layout/vList5"/>
    <dgm:cxn modelId="{8DC6D563-518D-454E-85E8-600A08CF82F8}" type="presParOf" srcId="{EC986748-4FFE-463A-B705-A3EB8372C607}" destId="{6BCFD842-180B-4704-B898-38DCEFACA58F}" srcOrd="0" destOrd="0" presId="urn:microsoft.com/office/officeart/2005/8/layout/vList5"/>
    <dgm:cxn modelId="{06B0DDCA-949B-4B73-A26F-52DE34A13348}" type="presParOf" srcId="{EC986748-4FFE-463A-B705-A3EB8372C607}" destId="{C2704DB7-713A-43AB-98F4-F9BD01C49C9C}" srcOrd="1" destOrd="0" presId="urn:microsoft.com/office/officeart/2005/8/layout/vList5"/>
    <dgm:cxn modelId="{E6642074-D2D0-49E9-9A6B-8EE428D6E876}" type="presParOf" srcId="{890D5E1D-36C4-4D58-9642-75BCD559A33F}" destId="{E73BF122-186C-4C68-8AF2-3CF391638318}" srcOrd="3" destOrd="0" presId="urn:microsoft.com/office/officeart/2005/8/layout/vList5"/>
    <dgm:cxn modelId="{C68635E1-A16B-419F-AC95-E0B1C76F5B73}" type="presParOf" srcId="{890D5E1D-36C4-4D58-9642-75BCD559A33F}" destId="{9BB5C611-B9E6-4785-BE90-2FB4DA9864E2}" srcOrd="4" destOrd="0" presId="urn:microsoft.com/office/officeart/2005/8/layout/vList5"/>
    <dgm:cxn modelId="{4B950288-2790-40A2-9A21-6CD73641D5B1}" type="presParOf" srcId="{9BB5C611-B9E6-4785-BE90-2FB4DA9864E2}" destId="{92B6B765-4774-46B9-8D65-5D61024AA9E2}" srcOrd="0" destOrd="0" presId="urn:microsoft.com/office/officeart/2005/8/layout/vList5"/>
    <dgm:cxn modelId="{A7CE9BDD-C380-47A5-9346-94E335CB59B7}" type="presParOf" srcId="{9BB5C611-B9E6-4785-BE90-2FB4DA9864E2}" destId="{9E0F82B9-4268-4A91-866E-A8720EB1EA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B62EC4-A3CC-4F4D-B398-8948A38FF95A}" type="doc">
      <dgm:prSet loTypeId="urn:microsoft.com/office/officeart/2005/8/layout/process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DA0A902-CF7C-48CC-AF36-39A0E345C0C2}">
      <dgm:prSet phldrT="[Текст]" custT="1"/>
      <dgm:spPr/>
      <dgm:t>
        <a:bodyPr/>
        <a:lstStyle/>
        <a:p>
          <a:r>
            <a:rPr lang="ru-RU" sz="2000" b="1" smtClean="0">
              <a:solidFill>
                <a:srgbClr val="002060"/>
              </a:solidFill>
              <a:latin typeface="Arial Narrow" pitchFamily="34" charset="0"/>
            </a:rPr>
            <a:t>Формативное оценивание рефлексивного отчета </a:t>
          </a:r>
          <a:endParaRPr lang="ru-RU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5FFC2BA7-0961-413D-A2CE-F53314288B5F}" type="parTrans" cxnId="{05FF6B66-EBA4-4FDC-ADF7-9B5C92B7EBC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1C803245-78C0-46F4-8754-6B759714E3F6}" type="sibTrans" cxnId="{05FF6B66-EBA4-4FDC-ADF7-9B5C92B7EBC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A9520967-B45D-49B6-84A1-591E13CCCB5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 Narrow" pitchFamily="34" charset="0"/>
            </a:rPr>
            <a:t>Детальное ознакомление с отчетом</a:t>
          </a:r>
          <a:endParaRPr lang="ru-RU" sz="2000" dirty="0">
            <a:solidFill>
              <a:srgbClr val="002060"/>
            </a:solidFill>
            <a:latin typeface="Arial Narrow" pitchFamily="34" charset="0"/>
          </a:endParaRPr>
        </a:p>
      </dgm:t>
    </dgm:pt>
    <dgm:pt modelId="{E28EF035-3ED8-4930-8F25-59717AA0AB13}" type="parTrans" cxnId="{8213F5D7-6255-43E0-AB2A-D15589A1DFB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2D75A18-5657-4F72-BCB8-D86ADED6AE4A}" type="sibTrans" cxnId="{8213F5D7-6255-43E0-AB2A-D15589A1DFB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F367484C-74C2-49BB-BCEC-CBAB64B7EFB7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 Narrow" pitchFamily="34" charset="0"/>
            </a:rPr>
            <a:t>Определение соответствия требованиям отчета</a:t>
          </a:r>
          <a:endParaRPr lang="ru-RU" sz="2000" dirty="0">
            <a:solidFill>
              <a:srgbClr val="002060"/>
            </a:solidFill>
            <a:latin typeface="Arial Narrow" pitchFamily="34" charset="0"/>
          </a:endParaRPr>
        </a:p>
      </dgm:t>
    </dgm:pt>
    <dgm:pt modelId="{AF5A3325-1E9F-4FA7-BD96-E7CBDDF31E87}" type="parTrans" cxnId="{941BE19D-4A7A-4405-AB81-62E09218950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9B495947-E9C9-4B3B-AB0D-F77C4BE3E920}" type="sibTrans" cxnId="{941BE19D-4A7A-4405-AB81-62E09218950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2B4AD171-348E-4464-A847-ED4F7B15E88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 Narrow" pitchFamily="34" charset="0"/>
            </a:rPr>
            <a:t>Определение доказательств рефлексии по каждому из разделов </a:t>
          </a:r>
          <a:endParaRPr lang="ru-RU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DDF225DC-4FBE-4666-B2D2-1E72930B488E}" type="parTrans" cxnId="{5D1CF365-9D75-4947-BD4B-A90A283731D8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8206F151-21B6-4741-A472-5D2A7B8C56D5}" type="sibTrans" cxnId="{5D1CF365-9D75-4947-BD4B-A90A283731D8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C396441-09B9-4262-B99C-6494C48761AC}">
      <dgm:prSet phldrT="[Текст]" custT="1"/>
      <dgm:spPr/>
      <dgm:t>
        <a:bodyPr/>
        <a:lstStyle/>
        <a:p>
          <a:endParaRPr lang="ru-RU" sz="2000" b="1" dirty="0">
            <a:solidFill>
              <a:srgbClr val="002060"/>
            </a:solidFill>
          </a:endParaRPr>
        </a:p>
      </dgm:t>
    </dgm:pt>
    <dgm:pt modelId="{251F8861-6A9A-4491-8A66-99E30FE3AC38}" type="parTrans" cxnId="{93B1C8CC-F9BC-4F8C-96C8-96CAD4CB7B4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72ADF3DB-0268-4B45-8243-56B259E8327C}" type="sibTrans" cxnId="{93B1C8CC-F9BC-4F8C-96C8-96CAD4CB7B4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EF1D0ECF-8064-47B5-9252-23C47C8B2234}">
      <dgm:prSet phldrT="[Текст]" custT="1"/>
      <dgm:spPr/>
      <dgm:t>
        <a:bodyPr/>
        <a:lstStyle/>
        <a:p>
          <a:r>
            <a:rPr lang="kk-KZ" sz="2000" b="0" smtClean="0">
              <a:solidFill>
                <a:srgbClr val="002060"/>
              </a:solidFill>
              <a:latin typeface="Arial Narrow" pitchFamily="34" charset="0"/>
            </a:rPr>
            <a:t>Рекомендации</a:t>
          </a:r>
          <a:endParaRPr lang="ru-RU" sz="2000" b="0" dirty="0">
            <a:solidFill>
              <a:srgbClr val="002060"/>
            </a:solidFill>
            <a:latin typeface="Arial Narrow" pitchFamily="34" charset="0"/>
          </a:endParaRPr>
        </a:p>
      </dgm:t>
    </dgm:pt>
    <dgm:pt modelId="{C84FB203-E4D3-47A4-9E37-4DFAFB7726E3}" type="parTrans" cxnId="{7D77C238-5364-40D7-AFB7-D4D8BC4B4683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BE78B47-A39A-4350-A4E5-7664F4E39E87}" type="sibTrans" cxnId="{7D77C238-5364-40D7-AFB7-D4D8BC4B4683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252BCBD-2D57-4DA4-AF04-B112A5DE7D2A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2060"/>
              </a:solidFill>
              <a:latin typeface="Arial Narrow" pitchFamily="34" charset="0"/>
            </a:rPr>
            <a:t> О</a:t>
          </a:r>
          <a:r>
            <a:rPr lang="ru-RU" sz="2000" b="1" dirty="0" err="1" smtClean="0">
              <a:solidFill>
                <a:srgbClr val="002060"/>
              </a:solidFill>
              <a:latin typeface="Arial Narrow" pitchFamily="34" charset="0"/>
            </a:rPr>
            <a:t>пределение</a:t>
          </a:r>
          <a:r>
            <a:rPr lang="ru-RU" sz="2000" b="1" dirty="0" smtClean="0">
              <a:solidFill>
                <a:srgbClr val="002060"/>
              </a:solidFill>
              <a:latin typeface="Arial Narrow" pitchFamily="34" charset="0"/>
            </a:rPr>
            <a:t> влияния результатов Исследования урока на развитие собственной практики и практики коллег</a:t>
          </a:r>
          <a:endParaRPr lang="ru-RU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1C87711D-9B0B-4C6E-B6FB-9E6905D7B38F}" type="parTrans" cxnId="{D11DAFA7-128D-4EE2-9C1B-3EA53A49371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9981F3CF-D663-4510-8B3B-273DEF83637D}" type="sibTrans" cxnId="{D11DAFA7-128D-4EE2-9C1B-3EA53A49371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F8F18A8B-1B6D-40D4-9E5C-85E482DB7FC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 Narrow" pitchFamily="34" charset="0"/>
            </a:rPr>
            <a:t>формулировать  выводы об эффективности планирования исследования урока</a:t>
          </a:r>
          <a:endParaRPr lang="ru-RU" sz="2000" dirty="0">
            <a:solidFill>
              <a:srgbClr val="002060"/>
            </a:solidFill>
            <a:latin typeface="Arial Narrow" pitchFamily="34" charset="0"/>
          </a:endParaRPr>
        </a:p>
      </dgm:t>
    </dgm:pt>
    <dgm:pt modelId="{4BA491CD-EC86-4C0B-9025-DD78FA7CD3EB}" type="parTrans" cxnId="{3F782990-E846-49CE-A7C4-F0D484E0F7C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C3D456F0-9579-412F-98DB-F20B9BD76BD0}" type="sibTrans" cxnId="{3F782990-E846-49CE-A7C4-F0D484E0F7C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CB4426D4-B21D-4309-82B8-3F86D1E2BAC5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smtClean="0">
              <a:solidFill>
                <a:srgbClr val="002060"/>
              </a:solidFill>
              <a:latin typeface="Arial Narrow" pitchFamily="34" charset="0"/>
            </a:rPr>
            <a:t>планировать конкретные изменения на основе исследования урока</a:t>
          </a:r>
          <a:endParaRPr lang="ru-RU" sz="2000" dirty="0">
            <a:solidFill>
              <a:srgbClr val="002060"/>
            </a:solidFill>
            <a:latin typeface="Arial Narrow" pitchFamily="34" charset="0"/>
          </a:endParaRPr>
        </a:p>
      </dgm:t>
    </dgm:pt>
    <dgm:pt modelId="{6312C863-584A-42F8-BD14-ED188B936D82}" type="parTrans" cxnId="{C6A8B08A-E1A5-4D66-B64A-ED9DE963F8E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3513414-7765-4613-8F67-6B9390C8C938}" type="sibTrans" cxnId="{C6A8B08A-E1A5-4D66-B64A-ED9DE963F8E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97C9991-DFE0-4AD7-B513-BE376FEF8264}" type="pres">
      <dgm:prSet presAssocID="{9BB62EC4-A3CC-4F4D-B398-8948A38FF9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B7B93-1458-49A0-BAA0-B8A8D09FF828}" type="pres">
      <dgm:prSet presAssocID="{5252BCBD-2D57-4DA4-AF04-B112A5DE7D2A}" presName="boxAndChildren" presStyleCnt="0"/>
      <dgm:spPr/>
      <dgm:t>
        <a:bodyPr/>
        <a:lstStyle/>
        <a:p>
          <a:endParaRPr lang="ru-RU"/>
        </a:p>
      </dgm:t>
    </dgm:pt>
    <dgm:pt modelId="{6CC60FF4-2342-4912-B2F5-BEADC35842B7}" type="pres">
      <dgm:prSet presAssocID="{5252BCBD-2D57-4DA4-AF04-B112A5DE7D2A}" presName="parentTextBox" presStyleLbl="node1" presStyleIdx="0" presStyleCnt="3"/>
      <dgm:spPr/>
      <dgm:t>
        <a:bodyPr/>
        <a:lstStyle/>
        <a:p>
          <a:endParaRPr lang="ru-RU"/>
        </a:p>
      </dgm:t>
    </dgm:pt>
    <dgm:pt modelId="{70E927FD-ED01-4795-BD92-17F4173402E8}" type="pres">
      <dgm:prSet presAssocID="{5252BCBD-2D57-4DA4-AF04-B112A5DE7D2A}" presName="entireBox" presStyleLbl="node1" presStyleIdx="0" presStyleCnt="3" custScaleY="72022"/>
      <dgm:spPr/>
      <dgm:t>
        <a:bodyPr/>
        <a:lstStyle/>
        <a:p>
          <a:endParaRPr lang="ru-RU"/>
        </a:p>
      </dgm:t>
    </dgm:pt>
    <dgm:pt modelId="{1CA7A876-7A52-48C3-94F3-5D611D39DFC9}" type="pres">
      <dgm:prSet presAssocID="{5252BCBD-2D57-4DA4-AF04-B112A5DE7D2A}" presName="descendantBox" presStyleCnt="0"/>
      <dgm:spPr/>
      <dgm:t>
        <a:bodyPr/>
        <a:lstStyle/>
        <a:p>
          <a:endParaRPr lang="ru-RU"/>
        </a:p>
      </dgm:t>
    </dgm:pt>
    <dgm:pt modelId="{9E974F8F-A177-41EC-BAA8-EC35E8FBF9BC}" type="pres">
      <dgm:prSet presAssocID="{F8F18A8B-1B6D-40D4-9E5C-85E482DB7FC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F625A-D05D-4758-A3C3-2BD6A005DE59}" type="pres">
      <dgm:prSet presAssocID="{CB4426D4-B21D-4309-82B8-3F86D1E2BAC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9734A-B2A2-4A5C-8B65-490B6F085800}" type="pres">
      <dgm:prSet presAssocID="{8206F151-21B6-4741-A472-5D2A7B8C56D5}" presName="sp" presStyleCnt="0"/>
      <dgm:spPr/>
      <dgm:t>
        <a:bodyPr/>
        <a:lstStyle/>
        <a:p>
          <a:endParaRPr lang="ru-RU"/>
        </a:p>
      </dgm:t>
    </dgm:pt>
    <dgm:pt modelId="{286F8A72-E282-49E3-B6C4-A7D3A4583F49}" type="pres">
      <dgm:prSet presAssocID="{2B4AD171-348E-4464-A847-ED4F7B15E885}" presName="arrowAndChildren" presStyleCnt="0"/>
      <dgm:spPr/>
      <dgm:t>
        <a:bodyPr/>
        <a:lstStyle/>
        <a:p>
          <a:endParaRPr lang="ru-RU"/>
        </a:p>
      </dgm:t>
    </dgm:pt>
    <dgm:pt modelId="{03479BB7-5421-49B9-AC4B-A839A6F5644C}" type="pres">
      <dgm:prSet presAssocID="{2B4AD171-348E-4464-A847-ED4F7B15E88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67D9609-B25D-4D80-BC89-0E3F7A8C3753}" type="pres">
      <dgm:prSet presAssocID="{2B4AD171-348E-4464-A847-ED4F7B15E885}" presName="arrow" presStyleLbl="node1" presStyleIdx="1" presStyleCnt="3" custScaleY="77990"/>
      <dgm:spPr/>
      <dgm:t>
        <a:bodyPr/>
        <a:lstStyle/>
        <a:p>
          <a:endParaRPr lang="ru-RU"/>
        </a:p>
      </dgm:t>
    </dgm:pt>
    <dgm:pt modelId="{CD28B1B0-9EA6-4E1D-8423-F75761ED4B12}" type="pres">
      <dgm:prSet presAssocID="{2B4AD171-348E-4464-A847-ED4F7B15E885}" presName="descendantArrow" presStyleCnt="0"/>
      <dgm:spPr/>
      <dgm:t>
        <a:bodyPr/>
        <a:lstStyle/>
        <a:p>
          <a:endParaRPr lang="ru-RU"/>
        </a:p>
      </dgm:t>
    </dgm:pt>
    <dgm:pt modelId="{EF9ACF4C-7092-41B2-9D78-69CDA07C9930}" type="pres">
      <dgm:prSet presAssocID="{DC396441-09B9-4262-B99C-6494C48761A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65BE9-63AC-4F37-96BE-3907EAC2C449}" type="pres">
      <dgm:prSet presAssocID="{EF1D0ECF-8064-47B5-9252-23C47C8B2234}" presName="childTextArrow" presStyleLbl="fgAccFollowNode1" presStyleIdx="3" presStyleCnt="6" custScaleX="2000000" custLinFactNeighborX="-66165" custLinFactNeighborY="-5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C0716-FC27-4559-B318-2579241D9A7E}" type="pres">
      <dgm:prSet presAssocID="{1C803245-78C0-46F4-8754-6B759714E3F6}" presName="sp" presStyleCnt="0"/>
      <dgm:spPr/>
      <dgm:t>
        <a:bodyPr/>
        <a:lstStyle/>
        <a:p>
          <a:endParaRPr lang="ru-RU"/>
        </a:p>
      </dgm:t>
    </dgm:pt>
    <dgm:pt modelId="{A2F2D923-A9ED-4B55-8DE2-A4D467642AB0}" type="pres">
      <dgm:prSet presAssocID="{9DA0A902-CF7C-48CC-AF36-39A0E345C0C2}" presName="arrowAndChildren" presStyleCnt="0"/>
      <dgm:spPr/>
      <dgm:t>
        <a:bodyPr/>
        <a:lstStyle/>
        <a:p>
          <a:endParaRPr lang="ru-RU"/>
        </a:p>
      </dgm:t>
    </dgm:pt>
    <dgm:pt modelId="{C650D76B-0A71-44BD-B4C3-7C865271E467}" type="pres">
      <dgm:prSet presAssocID="{9DA0A902-CF7C-48CC-AF36-39A0E345C0C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67A0437-F501-48B3-8899-CA8BE3446BF0}" type="pres">
      <dgm:prSet presAssocID="{9DA0A902-CF7C-48CC-AF36-39A0E345C0C2}" presName="arrow" presStyleLbl="node1" presStyleIdx="2" presStyleCnt="3" custScaleY="78480"/>
      <dgm:spPr/>
      <dgm:t>
        <a:bodyPr/>
        <a:lstStyle/>
        <a:p>
          <a:endParaRPr lang="ru-RU"/>
        </a:p>
      </dgm:t>
    </dgm:pt>
    <dgm:pt modelId="{05975F53-314C-4776-A1D7-FB8A69099088}" type="pres">
      <dgm:prSet presAssocID="{9DA0A902-CF7C-48CC-AF36-39A0E345C0C2}" presName="descendantArrow" presStyleCnt="0"/>
      <dgm:spPr/>
      <dgm:t>
        <a:bodyPr/>
        <a:lstStyle/>
        <a:p>
          <a:endParaRPr lang="ru-RU"/>
        </a:p>
      </dgm:t>
    </dgm:pt>
    <dgm:pt modelId="{66AD80D9-AAD9-4F6A-9082-1741CBD92150}" type="pres">
      <dgm:prSet presAssocID="{A9520967-B45D-49B6-84A1-591E13CCCB54}" presName="childTextArrow" presStyleLbl="fgAccFollowNode1" presStyleIdx="4" presStyleCnt="6" custScaleX="62897" custLinFactNeighborX="701" custLinFactNeighborY="-21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BBF62-ECF5-4CEA-97A6-CE62DBE38F25}" type="pres">
      <dgm:prSet presAssocID="{F367484C-74C2-49BB-BCEC-CBAB64B7EFB7}" presName="childTextArrow" presStyleLbl="fgAccFollowNode1" presStyleIdx="5" presStyleCnt="6" custScaleX="77315" custLinFactNeighborX="1052" custLinFactNeighborY="-21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AF6D8-64D4-4A71-B88E-50AC45F9A70F}" type="presOf" srcId="{CB4426D4-B21D-4309-82B8-3F86D1E2BAC5}" destId="{D24F625A-D05D-4758-A3C3-2BD6A005DE59}" srcOrd="0" destOrd="0" presId="urn:microsoft.com/office/officeart/2005/8/layout/process4"/>
    <dgm:cxn modelId="{05FF6B66-EBA4-4FDC-ADF7-9B5C92B7EBCC}" srcId="{9BB62EC4-A3CC-4F4D-B398-8948A38FF95A}" destId="{9DA0A902-CF7C-48CC-AF36-39A0E345C0C2}" srcOrd="0" destOrd="0" parTransId="{5FFC2BA7-0961-413D-A2CE-F53314288B5F}" sibTransId="{1C803245-78C0-46F4-8754-6B759714E3F6}"/>
    <dgm:cxn modelId="{1F0FB87E-66EA-4349-B99D-0581B6975C4D}" type="presOf" srcId="{2B4AD171-348E-4464-A847-ED4F7B15E885}" destId="{03479BB7-5421-49B9-AC4B-A839A6F5644C}" srcOrd="0" destOrd="0" presId="urn:microsoft.com/office/officeart/2005/8/layout/process4"/>
    <dgm:cxn modelId="{D11DAFA7-128D-4EE2-9C1B-3EA53A493716}" srcId="{9BB62EC4-A3CC-4F4D-B398-8948A38FF95A}" destId="{5252BCBD-2D57-4DA4-AF04-B112A5DE7D2A}" srcOrd="2" destOrd="0" parTransId="{1C87711D-9B0B-4C6E-B6FB-9E6905D7B38F}" sibTransId="{9981F3CF-D663-4510-8B3B-273DEF83637D}"/>
    <dgm:cxn modelId="{07C93A46-CBE2-46D8-A93A-5FC4E9DD2FA9}" type="presOf" srcId="{5252BCBD-2D57-4DA4-AF04-B112A5DE7D2A}" destId="{70E927FD-ED01-4795-BD92-17F4173402E8}" srcOrd="1" destOrd="0" presId="urn:microsoft.com/office/officeart/2005/8/layout/process4"/>
    <dgm:cxn modelId="{D8C5115B-63E5-4E82-8C34-2B7BFA549B1F}" type="presOf" srcId="{A9520967-B45D-49B6-84A1-591E13CCCB54}" destId="{66AD80D9-AAD9-4F6A-9082-1741CBD92150}" srcOrd="0" destOrd="0" presId="urn:microsoft.com/office/officeart/2005/8/layout/process4"/>
    <dgm:cxn modelId="{C6A8B08A-E1A5-4D66-B64A-ED9DE963F8EF}" srcId="{5252BCBD-2D57-4DA4-AF04-B112A5DE7D2A}" destId="{CB4426D4-B21D-4309-82B8-3F86D1E2BAC5}" srcOrd="1" destOrd="0" parTransId="{6312C863-584A-42F8-BD14-ED188B936D82}" sibTransId="{43513414-7765-4613-8F67-6B9390C8C938}"/>
    <dgm:cxn modelId="{3F782990-E846-49CE-A7C4-F0D484E0F7C6}" srcId="{5252BCBD-2D57-4DA4-AF04-B112A5DE7D2A}" destId="{F8F18A8B-1B6D-40D4-9E5C-85E482DB7FC0}" srcOrd="0" destOrd="0" parTransId="{4BA491CD-EC86-4C0B-9025-DD78FA7CD3EB}" sibTransId="{C3D456F0-9579-412F-98DB-F20B9BD76BD0}"/>
    <dgm:cxn modelId="{8213F5D7-6255-43E0-AB2A-D15589A1DFBB}" srcId="{9DA0A902-CF7C-48CC-AF36-39A0E345C0C2}" destId="{A9520967-B45D-49B6-84A1-591E13CCCB54}" srcOrd="0" destOrd="0" parTransId="{E28EF035-3ED8-4930-8F25-59717AA0AB13}" sibTransId="{D2D75A18-5657-4F72-BCB8-D86ADED6AE4A}"/>
    <dgm:cxn modelId="{41AE35CB-64C9-4AC2-8931-9136704304E8}" type="presOf" srcId="{9DA0A902-CF7C-48CC-AF36-39A0E345C0C2}" destId="{C650D76B-0A71-44BD-B4C3-7C865271E467}" srcOrd="0" destOrd="0" presId="urn:microsoft.com/office/officeart/2005/8/layout/process4"/>
    <dgm:cxn modelId="{7D77C238-5364-40D7-AFB7-D4D8BC4B4683}" srcId="{2B4AD171-348E-4464-A847-ED4F7B15E885}" destId="{EF1D0ECF-8064-47B5-9252-23C47C8B2234}" srcOrd="1" destOrd="0" parTransId="{C84FB203-E4D3-47A4-9E37-4DFAFB7726E3}" sibTransId="{5BE78B47-A39A-4350-A4E5-7664F4E39E87}"/>
    <dgm:cxn modelId="{941BE19D-4A7A-4405-AB81-62E09218950E}" srcId="{9DA0A902-CF7C-48CC-AF36-39A0E345C0C2}" destId="{F367484C-74C2-49BB-BCEC-CBAB64B7EFB7}" srcOrd="1" destOrd="0" parTransId="{AF5A3325-1E9F-4FA7-BD96-E7CBDDF31E87}" sibTransId="{9B495947-E9C9-4B3B-AB0D-F77C4BE3E920}"/>
    <dgm:cxn modelId="{11B05727-2A18-435C-BC27-40E520EFB343}" type="presOf" srcId="{F367484C-74C2-49BB-BCEC-CBAB64B7EFB7}" destId="{26ABBF62-ECF5-4CEA-97A6-CE62DBE38F25}" srcOrd="0" destOrd="0" presId="urn:microsoft.com/office/officeart/2005/8/layout/process4"/>
    <dgm:cxn modelId="{93B1C8CC-F9BC-4F8C-96C8-96CAD4CB7B46}" srcId="{2B4AD171-348E-4464-A847-ED4F7B15E885}" destId="{DC396441-09B9-4262-B99C-6494C48761AC}" srcOrd="0" destOrd="0" parTransId="{251F8861-6A9A-4491-8A66-99E30FE3AC38}" sibTransId="{72ADF3DB-0268-4B45-8243-56B259E8327C}"/>
    <dgm:cxn modelId="{B50D4B35-DFB0-4B95-BE4A-252E31F2F1F9}" type="presOf" srcId="{DC396441-09B9-4262-B99C-6494C48761AC}" destId="{EF9ACF4C-7092-41B2-9D78-69CDA07C9930}" srcOrd="0" destOrd="0" presId="urn:microsoft.com/office/officeart/2005/8/layout/process4"/>
    <dgm:cxn modelId="{E177E1F9-9009-4B43-BF92-62954757A857}" type="presOf" srcId="{2B4AD171-348E-4464-A847-ED4F7B15E885}" destId="{167D9609-B25D-4D80-BC89-0E3F7A8C3753}" srcOrd="1" destOrd="0" presId="urn:microsoft.com/office/officeart/2005/8/layout/process4"/>
    <dgm:cxn modelId="{34823D7D-C78D-4229-9464-ECC53A20D381}" type="presOf" srcId="{F8F18A8B-1B6D-40D4-9E5C-85E482DB7FC0}" destId="{9E974F8F-A177-41EC-BAA8-EC35E8FBF9BC}" srcOrd="0" destOrd="0" presId="urn:microsoft.com/office/officeart/2005/8/layout/process4"/>
    <dgm:cxn modelId="{5D1CF365-9D75-4947-BD4B-A90A283731D8}" srcId="{9BB62EC4-A3CC-4F4D-B398-8948A38FF95A}" destId="{2B4AD171-348E-4464-A847-ED4F7B15E885}" srcOrd="1" destOrd="0" parTransId="{DDF225DC-4FBE-4666-B2D2-1E72930B488E}" sibTransId="{8206F151-21B6-4741-A472-5D2A7B8C56D5}"/>
    <dgm:cxn modelId="{84051E6F-C033-44A1-85FB-2361880F19B0}" type="presOf" srcId="{9BB62EC4-A3CC-4F4D-B398-8948A38FF95A}" destId="{D97C9991-DFE0-4AD7-B513-BE376FEF8264}" srcOrd="0" destOrd="0" presId="urn:microsoft.com/office/officeart/2005/8/layout/process4"/>
    <dgm:cxn modelId="{CB25CCD2-85F3-4B72-922C-D523D3A584FD}" type="presOf" srcId="{9DA0A902-CF7C-48CC-AF36-39A0E345C0C2}" destId="{B67A0437-F501-48B3-8899-CA8BE3446BF0}" srcOrd="1" destOrd="0" presId="urn:microsoft.com/office/officeart/2005/8/layout/process4"/>
    <dgm:cxn modelId="{C1456FDC-BCB4-467C-BF01-EE3E4D8AE06B}" type="presOf" srcId="{5252BCBD-2D57-4DA4-AF04-B112A5DE7D2A}" destId="{6CC60FF4-2342-4912-B2F5-BEADC35842B7}" srcOrd="0" destOrd="0" presId="urn:microsoft.com/office/officeart/2005/8/layout/process4"/>
    <dgm:cxn modelId="{E1AC95FF-491E-47D4-BD65-E466EBDF7000}" type="presOf" srcId="{EF1D0ECF-8064-47B5-9252-23C47C8B2234}" destId="{8A665BE9-63AC-4F37-96BE-3907EAC2C449}" srcOrd="0" destOrd="0" presId="urn:microsoft.com/office/officeart/2005/8/layout/process4"/>
    <dgm:cxn modelId="{386BA8D3-9431-4985-A77C-3B9CCEA5E8B3}" type="presParOf" srcId="{D97C9991-DFE0-4AD7-B513-BE376FEF8264}" destId="{BA5B7B93-1458-49A0-BAA0-B8A8D09FF828}" srcOrd="0" destOrd="0" presId="urn:microsoft.com/office/officeart/2005/8/layout/process4"/>
    <dgm:cxn modelId="{1C05038D-DB96-4C3D-ABEB-E36F927E9252}" type="presParOf" srcId="{BA5B7B93-1458-49A0-BAA0-B8A8D09FF828}" destId="{6CC60FF4-2342-4912-B2F5-BEADC35842B7}" srcOrd="0" destOrd="0" presId="urn:microsoft.com/office/officeart/2005/8/layout/process4"/>
    <dgm:cxn modelId="{C5835514-0020-4785-9674-E8DC0B47D08A}" type="presParOf" srcId="{BA5B7B93-1458-49A0-BAA0-B8A8D09FF828}" destId="{70E927FD-ED01-4795-BD92-17F4173402E8}" srcOrd="1" destOrd="0" presId="urn:microsoft.com/office/officeart/2005/8/layout/process4"/>
    <dgm:cxn modelId="{77F9461C-72B8-41EB-AD46-52DBC59D8014}" type="presParOf" srcId="{BA5B7B93-1458-49A0-BAA0-B8A8D09FF828}" destId="{1CA7A876-7A52-48C3-94F3-5D611D39DFC9}" srcOrd="2" destOrd="0" presId="urn:microsoft.com/office/officeart/2005/8/layout/process4"/>
    <dgm:cxn modelId="{A7AD1534-DC20-4955-9E0F-04D7CA14EF5A}" type="presParOf" srcId="{1CA7A876-7A52-48C3-94F3-5D611D39DFC9}" destId="{9E974F8F-A177-41EC-BAA8-EC35E8FBF9BC}" srcOrd="0" destOrd="0" presId="urn:microsoft.com/office/officeart/2005/8/layout/process4"/>
    <dgm:cxn modelId="{313D2BFC-E8D9-457F-8DDC-1AA2762B7E11}" type="presParOf" srcId="{1CA7A876-7A52-48C3-94F3-5D611D39DFC9}" destId="{D24F625A-D05D-4758-A3C3-2BD6A005DE59}" srcOrd="1" destOrd="0" presId="urn:microsoft.com/office/officeart/2005/8/layout/process4"/>
    <dgm:cxn modelId="{CFCC4542-734E-46E8-A706-D659F1DB0165}" type="presParOf" srcId="{D97C9991-DFE0-4AD7-B513-BE376FEF8264}" destId="{43E9734A-B2A2-4A5C-8B65-490B6F085800}" srcOrd="1" destOrd="0" presId="urn:microsoft.com/office/officeart/2005/8/layout/process4"/>
    <dgm:cxn modelId="{FEE7E761-328B-4ECD-8F68-DCBB62FA5C8E}" type="presParOf" srcId="{D97C9991-DFE0-4AD7-B513-BE376FEF8264}" destId="{286F8A72-E282-49E3-B6C4-A7D3A4583F49}" srcOrd="2" destOrd="0" presId="urn:microsoft.com/office/officeart/2005/8/layout/process4"/>
    <dgm:cxn modelId="{259694AD-518C-479E-AC0B-CEDBC90C1DEE}" type="presParOf" srcId="{286F8A72-E282-49E3-B6C4-A7D3A4583F49}" destId="{03479BB7-5421-49B9-AC4B-A839A6F5644C}" srcOrd="0" destOrd="0" presId="urn:microsoft.com/office/officeart/2005/8/layout/process4"/>
    <dgm:cxn modelId="{AB5A5844-E464-4D96-A1AC-F89FEE20DCD4}" type="presParOf" srcId="{286F8A72-E282-49E3-B6C4-A7D3A4583F49}" destId="{167D9609-B25D-4D80-BC89-0E3F7A8C3753}" srcOrd="1" destOrd="0" presId="urn:microsoft.com/office/officeart/2005/8/layout/process4"/>
    <dgm:cxn modelId="{93F0EE65-BF48-4463-B7A6-D6B05675A645}" type="presParOf" srcId="{286F8A72-E282-49E3-B6C4-A7D3A4583F49}" destId="{CD28B1B0-9EA6-4E1D-8423-F75761ED4B12}" srcOrd="2" destOrd="0" presId="urn:microsoft.com/office/officeart/2005/8/layout/process4"/>
    <dgm:cxn modelId="{18D9B31F-021D-414A-885D-86FC1736B9EB}" type="presParOf" srcId="{CD28B1B0-9EA6-4E1D-8423-F75761ED4B12}" destId="{EF9ACF4C-7092-41B2-9D78-69CDA07C9930}" srcOrd="0" destOrd="0" presId="urn:microsoft.com/office/officeart/2005/8/layout/process4"/>
    <dgm:cxn modelId="{63793B83-5E95-41AA-ADFB-EAB582272802}" type="presParOf" srcId="{CD28B1B0-9EA6-4E1D-8423-F75761ED4B12}" destId="{8A665BE9-63AC-4F37-96BE-3907EAC2C449}" srcOrd="1" destOrd="0" presId="urn:microsoft.com/office/officeart/2005/8/layout/process4"/>
    <dgm:cxn modelId="{30B9CC46-E5C7-4496-A1A6-E708C57FD845}" type="presParOf" srcId="{D97C9991-DFE0-4AD7-B513-BE376FEF8264}" destId="{9F9C0716-FC27-4559-B318-2579241D9A7E}" srcOrd="3" destOrd="0" presId="urn:microsoft.com/office/officeart/2005/8/layout/process4"/>
    <dgm:cxn modelId="{665C8C84-6C0C-420D-B810-2C701AB7A5F3}" type="presParOf" srcId="{D97C9991-DFE0-4AD7-B513-BE376FEF8264}" destId="{A2F2D923-A9ED-4B55-8DE2-A4D467642AB0}" srcOrd="4" destOrd="0" presId="urn:microsoft.com/office/officeart/2005/8/layout/process4"/>
    <dgm:cxn modelId="{91BDEC94-F94D-4250-AF0D-B325F291405D}" type="presParOf" srcId="{A2F2D923-A9ED-4B55-8DE2-A4D467642AB0}" destId="{C650D76B-0A71-44BD-B4C3-7C865271E467}" srcOrd="0" destOrd="0" presId="urn:microsoft.com/office/officeart/2005/8/layout/process4"/>
    <dgm:cxn modelId="{CF0E4E84-2F36-4073-A46A-117A4A44FEB7}" type="presParOf" srcId="{A2F2D923-A9ED-4B55-8DE2-A4D467642AB0}" destId="{B67A0437-F501-48B3-8899-CA8BE3446BF0}" srcOrd="1" destOrd="0" presId="urn:microsoft.com/office/officeart/2005/8/layout/process4"/>
    <dgm:cxn modelId="{A4BBB0C0-B275-4B56-B64E-0DB6BD21FB26}" type="presParOf" srcId="{A2F2D923-A9ED-4B55-8DE2-A4D467642AB0}" destId="{05975F53-314C-4776-A1D7-FB8A69099088}" srcOrd="2" destOrd="0" presId="urn:microsoft.com/office/officeart/2005/8/layout/process4"/>
    <dgm:cxn modelId="{74EFB17E-A2E8-4E7D-B464-09CD47BAE12F}" type="presParOf" srcId="{05975F53-314C-4776-A1D7-FB8A69099088}" destId="{66AD80D9-AAD9-4F6A-9082-1741CBD92150}" srcOrd="0" destOrd="0" presId="urn:microsoft.com/office/officeart/2005/8/layout/process4"/>
    <dgm:cxn modelId="{09312B51-BB04-4740-83EC-6D46315E0918}" type="presParOf" srcId="{05975F53-314C-4776-A1D7-FB8A69099088}" destId="{26ABBF62-ECF5-4CEA-97A6-CE62DBE38F25}" srcOrd="1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7D3-2D86-4286-87A9-CA89BEBCC9E9}">
      <dsp:nvSpPr>
        <dsp:cNvPr id="0" name=""/>
        <dsp:cNvSpPr/>
      </dsp:nvSpPr>
      <dsp:spPr>
        <a:xfrm>
          <a:off x="2102638" y="-28439"/>
          <a:ext cx="2098386" cy="118996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Тренинг по наблюдению урока, корректировка листов наблюдения урока.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Ознакомление с графиком наблюдения уроков</a:t>
          </a:r>
          <a:endParaRPr lang="ru-RU" sz="1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160727" y="29650"/>
        <a:ext cx="1982208" cy="1073787"/>
      </dsp:txXfrm>
    </dsp:sp>
    <dsp:sp modelId="{8B54A5D4-6BC6-4231-9151-BAF57C8BA59D}">
      <dsp:nvSpPr>
        <dsp:cNvPr id="0" name=""/>
        <dsp:cNvSpPr/>
      </dsp:nvSpPr>
      <dsp:spPr>
        <a:xfrm>
          <a:off x="907670" y="566543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3378921" y="308036"/>
              </a:moveTo>
              <a:arcTo wR="2244161" hR="2244161" stAng="18022471" swAng="4516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9021-5299-47C8-9746-7DAAD8CCA1D7}">
      <dsp:nvSpPr>
        <dsp:cNvPr id="0" name=""/>
        <dsp:cNvSpPr/>
      </dsp:nvSpPr>
      <dsp:spPr>
        <a:xfrm>
          <a:off x="4088201" y="1101777"/>
          <a:ext cx="2014260" cy="117369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Тренинг </a:t>
          </a: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«Три стадии управления наблюдением: подготовка, наблюдение, обратная связь» </a:t>
          </a:r>
          <a:endParaRPr lang="ru-RU" sz="1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145496" y="1159072"/>
        <a:ext cx="1899670" cy="1059103"/>
      </dsp:txXfrm>
    </dsp:sp>
    <dsp:sp modelId="{A4E92327-5B1B-4F1D-8DA2-FD46E9FF7BB3}">
      <dsp:nvSpPr>
        <dsp:cNvPr id="0" name=""/>
        <dsp:cNvSpPr/>
      </dsp:nvSpPr>
      <dsp:spPr>
        <a:xfrm>
          <a:off x="907670" y="566543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4463606" y="1912014"/>
              </a:moveTo>
              <a:arcTo wR="2244161" hR="2244161" stAng="21089321" swAng="9660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0F7AC-7F15-4D1F-AAA7-403ADC03C462}">
      <dsp:nvSpPr>
        <dsp:cNvPr id="0" name=""/>
        <dsp:cNvSpPr/>
      </dsp:nvSpPr>
      <dsp:spPr>
        <a:xfrm>
          <a:off x="4081529" y="3310794"/>
          <a:ext cx="2027605" cy="124398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Обучающий семинар по теме «Выводы и рекомендации о продвижении учителя по достижению</a:t>
          </a: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» </a:t>
          </a:r>
          <a:endParaRPr lang="ru-RU" sz="1200" kern="1200" dirty="0">
            <a:solidFill>
              <a:schemeClr val="tx1"/>
            </a:solidFill>
            <a:latin typeface="Arial Narrow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2255" y="3371520"/>
        <a:ext cx="1906153" cy="1122528"/>
      </dsp:txXfrm>
    </dsp:sp>
    <dsp:sp modelId="{C0B42D6E-424A-42F1-9ACF-9A09041DA7C5}">
      <dsp:nvSpPr>
        <dsp:cNvPr id="0" name=""/>
        <dsp:cNvSpPr/>
      </dsp:nvSpPr>
      <dsp:spPr>
        <a:xfrm>
          <a:off x="1200765" y="365432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3281398" y="4234236"/>
              </a:moveTo>
              <a:arcTo wR="2244161" hR="2244161" stAng="3748275" swAng="4306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C1488-FDFE-4588-A0DB-392B200F589C}">
      <dsp:nvSpPr>
        <dsp:cNvPr id="0" name=""/>
        <dsp:cNvSpPr/>
      </dsp:nvSpPr>
      <dsp:spPr>
        <a:xfrm>
          <a:off x="2171934" y="4563922"/>
          <a:ext cx="1965203" cy="83394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Мастер-класс по написанию </a:t>
          </a:r>
          <a:r>
            <a:rPr lang="ru-RU" sz="1200" b="1" kern="1200" dirty="0" err="1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формативного</a:t>
          </a: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 отзыва к РО</a:t>
          </a:r>
          <a:endParaRPr lang="ru-RU" sz="1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212644" y="4604632"/>
        <a:ext cx="1883783" cy="752527"/>
      </dsp:txXfrm>
    </dsp:sp>
    <dsp:sp modelId="{4C894DDC-80D8-4A2A-AC05-758FE85380C7}">
      <dsp:nvSpPr>
        <dsp:cNvPr id="0" name=""/>
        <dsp:cNvSpPr/>
      </dsp:nvSpPr>
      <dsp:spPr>
        <a:xfrm>
          <a:off x="675083" y="386838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1391136" y="4319880"/>
              </a:moveTo>
              <a:arcTo wR="2244161" hR="2244161" stAng="6740424" swAng="5223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CF072-B0CF-44CC-99D5-0421A219E7C1}">
      <dsp:nvSpPr>
        <dsp:cNvPr id="0" name=""/>
        <dsp:cNvSpPr/>
      </dsp:nvSpPr>
      <dsp:spPr>
        <a:xfrm>
          <a:off x="89206" y="3372679"/>
          <a:ext cx="2238249" cy="112021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Обучающий семинар по теме «Принципы эффективной обратной связи» </a:t>
          </a:r>
          <a:endParaRPr lang="ru-RU" sz="1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43890" y="3427363"/>
        <a:ext cx="2128881" cy="1010843"/>
      </dsp:txXfrm>
    </dsp:sp>
    <dsp:sp modelId="{F0AB6471-BD05-408F-8AC6-4929131122D7}">
      <dsp:nvSpPr>
        <dsp:cNvPr id="0" name=""/>
        <dsp:cNvSpPr/>
      </dsp:nvSpPr>
      <dsp:spPr>
        <a:xfrm>
          <a:off x="907670" y="566543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24894" y="2577497"/>
              </a:moveTo>
              <a:arcTo wR="2244161" hR="2244161" stAng="10287478" swAng="10936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283B3-F056-4F72-8CE0-AF1D9427AEE5}">
      <dsp:nvSpPr>
        <dsp:cNvPr id="0" name=""/>
        <dsp:cNvSpPr/>
      </dsp:nvSpPr>
      <dsp:spPr>
        <a:xfrm>
          <a:off x="202870" y="1171740"/>
          <a:ext cx="2010920" cy="103376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Обучающий семинар по теме «Требования к рефлексивному отчету по уроку» совместно с тренерами регионального ЦПМ</a:t>
          </a:r>
          <a:endParaRPr lang="ru-RU" sz="1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334" y="1222204"/>
        <a:ext cx="1909992" cy="932837"/>
      </dsp:txXfrm>
    </dsp:sp>
    <dsp:sp modelId="{E3059B88-AC38-4B5F-ADA1-1939B0F59E97}">
      <dsp:nvSpPr>
        <dsp:cNvPr id="0" name=""/>
        <dsp:cNvSpPr/>
      </dsp:nvSpPr>
      <dsp:spPr>
        <a:xfrm>
          <a:off x="907670" y="566543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800057" y="526364"/>
              </a:moveTo>
              <a:arcTo wR="2244161" hR="2244161" stAng="13796830" swAng="5487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D246B-CD43-47CB-B5AA-63DF574F0C97}">
      <dsp:nvSpPr>
        <dsp:cNvPr id="0" name=""/>
        <dsp:cNvSpPr/>
      </dsp:nvSpPr>
      <dsp:spPr>
        <a:xfrm rot="5400000">
          <a:off x="3112600" y="-1080362"/>
          <a:ext cx="1794706" cy="39565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Поддержка одаренных и талантливых детей (CTY)</a:t>
          </a:r>
          <a:endParaRPr lang="ru-RU" sz="1200" b="1" i="0" kern="1200" dirty="0">
            <a:latin typeface="Arial Narrow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Дизайн-мышление</a:t>
          </a:r>
          <a:endParaRPr lang="ru-RU" sz="1200" b="1" i="0" kern="1200" dirty="0">
            <a:latin typeface="Arial Narrow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Критическое мышление через чтение и письмо</a:t>
          </a:r>
          <a:endParaRPr lang="ru-RU" sz="1200" b="1" i="0" kern="1200" dirty="0">
            <a:latin typeface="Arial Narrow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Школа молодого учителя</a:t>
          </a:r>
          <a:endParaRPr lang="ru-RU" sz="1200" b="1" i="0" kern="1200" dirty="0" smtClean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ТРИЗ-педагогика</a:t>
          </a:r>
          <a:endParaRPr lang="ru-RU" sz="1200" b="1" i="0" kern="1200" dirty="0" smtClean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CLIL</a:t>
          </a:r>
          <a:endParaRPr lang="ru-RU" sz="1200" b="1" i="0" kern="1200" dirty="0" smtClean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Исследование практики в действии как инструмент улучшения качества преподавания. Рефлексия в практике</a:t>
          </a:r>
          <a:endParaRPr lang="ru-RU" sz="1200" b="1" i="0" kern="1200" dirty="0" smtClean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 ИКТ</a:t>
          </a:r>
          <a:endParaRPr lang="ru-RU" sz="1200" b="1" i="0" kern="1200" dirty="0" smtClean="0">
            <a:latin typeface="Arial Narrow" pitchFamily="34" charset="0"/>
            <a:cs typeface="Times New Roman" panose="02020603050405020304" pitchFamily="18" charset="0"/>
          </a:endParaRPr>
        </a:p>
      </dsp:txBody>
      <dsp:txXfrm rot="-5400000">
        <a:off x="2031662" y="88186"/>
        <a:ext cx="3868972" cy="1619486"/>
      </dsp:txXfrm>
    </dsp:sp>
    <dsp:sp modelId="{537FFCD0-9EB6-41E1-8DBF-E39FDB64BF0F}">
      <dsp:nvSpPr>
        <dsp:cNvPr id="0" name=""/>
        <dsp:cNvSpPr/>
      </dsp:nvSpPr>
      <dsp:spPr>
        <a:xfrm>
          <a:off x="191184" y="228993"/>
          <a:ext cx="1837748" cy="141195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200" kern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Единый методический день» каждую субботу </a:t>
          </a:r>
          <a:r>
            <a:rPr lang="ru-RU" sz="1200" kern="1200" dirty="0" err="1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Внутришкольные</a:t>
          </a:r>
          <a:r>
            <a:rPr lang="ru-RU" sz="1200" kern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 курсы</a:t>
          </a:r>
          <a:endParaRPr lang="ru-RU" sz="12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260110" y="297919"/>
        <a:ext cx="1699896" cy="1274102"/>
      </dsp:txXfrm>
    </dsp:sp>
    <dsp:sp modelId="{C2704DB7-713A-43AB-98F4-F9BD01C49C9C}">
      <dsp:nvSpPr>
        <dsp:cNvPr id="0" name=""/>
        <dsp:cNvSpPr/>
      </dsp:nvSpPr>
      <dsp:spPr>
        <a:xfrm rot="5400000">
          <a:off x="3115857" y="808006"/>
          <a:ext cx="1788193" cy="39565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«Лучший урок по применению дифференцированного обучения»</a:t>
          </a:r>
          <a:endParaRPr lang="ru-RU" sz="1200" b="1" i="0" kern="1200" dirty="0">
            <a:latin typeface="Arial Narrow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«Лучший урок по применению командного обучения»</a:t>
          </a:r>
          <a:endParaRPr lang="ru-RU" sz="1200" b="1" i="0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«Лучший урок профилирующих предметов на английском языке»</a:t>
          </a:r>
          <a:endParaRPr lang="ru-RU" sz="1200" b="1" i="0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«Лучший </a:t>
          </a:r>
          <a:r>
            <a:rPr lang="ru-RU" sz="1200" b="1" i="0" kern="1200" dirty="0" err="1" smtClean="0">
              <a:latin typeface="Arial Narrow" pitchFamily="34" charset="0"/>
              <a:cs typeface="Times New Roman" panose="02020603050405020304" pitchFamily="18" charset="0"/>
            </a:rPr>
            <a:t>исследовательско</a:t>
          </a: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-практический урок»</a:t>
          </a:r>
          <a:endParaRPr lang="ru-RU" sz="1200" b="1" i="0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«Лучший урок с использованием цифровых образовательных ресурсов</a:t>
          </a:r>
          <a:r>
            <a:rPr lang="ru-RU" sz="1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2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31663" y="1979492"/>
        <a:ext cx="3869290" cy="1613609"/>
      </dsp:txXfrm>
    </dsp:sp>
    <dsp:sp modelId="{6BCFD842-180B-4704-B898-38DCEFACA58F}">
      <dsp:nvSpPr>
        <dsp:cNvPr id="0" name=""/>
        <dsp:cNvSpPr/>
      </dsp:nvSpPr>
      <dsp:spPr>
        <a:xfrm>
          <a:off x="193914" y="2080320"/>
          <a:ext cx="1837748" cy="141195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Проведение ежегодного конкурса открытых уроков по номинациям</a:t>
          </a:r>
          <a:endParaRPr lang="ru-RU" sz="12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262840" y="2149246"/>
        <a:ext cx="1699896" cy="1274102"/>
      </dsp:txXfrm>
    </dsp:sp>
    <dsp:sp modelId="{9E0F82B9-4268-4A91-866E-A8720EB1EAFC}">
      <dsp:nvSpPr>
        <dsp:cNvPr id="0" name=""/>
        <dsp:cNvSpPr/>
      </dsp:nvSpPr>
      <dsp:spPr>
        <a:xfrm rot="5400000">
          <a:off x="3234602" y="2574374"/>
          <a:ext cx="1550703" cy="39565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 Narrow" pitchFamily="34" charset="0"/>
              <a:cs typeface="Times New Roman" panose="02020603050405020304" pitchFamily="18" charset="0"/>
            </a:rPr>
            <a:t>Секция «</a:t>
          </a:r>
          <a:r>
            <a:rPr lang="kk-KZ" sz="1200" b="1" kern="1200" dirty="0" smtClean="0">
              <a:latin typeface="Arial Narrow" pitchFamily="34" charset="0"/>
              <a:cs typeface="Times New Roman" panose="02020603050405020304" pitchFamily="18" charset="0"/>
            </a:rPr>
            <a:t>Аспекты и инструменты исследования в действии и исследования урока»</a:t>
          </a:r>
          <a:endParaRPr lang="ru-RU" sz="1200" b="1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 Narrow" pitchFamily="34" charset="0"/>
              <a:cs typeface="Times New Roman" panose="02020603050405020304" pitchFamily="18" charset="0"/>
            </a:rPr>
            <a:t>Секция «</a:t>
          </a:r>
          <a:r>
            <a:rPr lang="kk-KZ" sz="1200" b="1" kern="1200" dirty="0" smtClean="0">
              <a:latin typeface="Arial Narrow" pitchFamily="34" charset="0"/>
              <a:cs typeface="Times New Roman" panose="02020603050405020304" pitchFamily="18" charset="0"/>
            </a:rPr>
            <a:t>Исследовательская деятельность учителя – основа качественного образования»</a:t>
          </a:r>
          <a:endParaRPr lang="ru-RU" sz="1200" b="1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 Narrow" pitchFamily="34" charset="0"/>
              <a:cs typeface="Times New Roman" panose="02020603050405020304" pitchFamily="18" charset="0"/>
            </a:rPr>
            <a:t>Секция «Преподавание и обучение»</a:t>
          </a:r>
          <a:endParaRPr lang="ru-RU" sz="1200" b="1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 Narrow" pitchFamily="34" charset="0"/>
              <a:cs typeface="Times New Roman" panose="02020603050405020304" pitchFamily="18" charset="0"/>
            </a:rPr>
            <a:t>Секция «Дифференцированное обучение и оценивание»</a:t>
          </a:r>
          <a:endParaRPr lang="ru-RU" sz="1200" b="1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 Narrow" pitchFamily="34" charset="0"/>
              <a:cs typeface="Times New Roman" panose="02020603050405020304" pitchFamily="18" charset="0"/>
            </a:rPr>
            <a:t>Секция «Лидерство учителя и исследование» </a:t>
          </a:r>
          <a:endParaRPr lang="ru-RU" sz="1200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2031663" y="3853013"/>
        <a:ext cx="3880883" cy="1399305"/>
      </dsp:txXfrm>
    </dsp:sp>
    <dsp:sp modelId="{92B6B765-4774-46B9-8D65-5D61024AA9E2}">
      <dsp:nvSpPr>
        <dsp:cNvPr id="0" name=""/>
        <dsp:cNvSpPr/>
      </dsp:nvSpPr>
      <dsp:spPr>
        <a:xfrm>
          <a:off x="193914" y="3846688"/>
          <a:ext cx="1837748" cy="141195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Проведение областной научно-практической конференции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kern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«Исследовательская деятельность в практике педагога: проблемы и пути решения» </a:t>
          </a:r>
          <a:endParaRPr lang="ru-RU" sz="1200" b="0" kern="1200" dirty="0">
            <a:solidFill>
              <a:srgbClr val="002060"/>
            </a:solidFill>
            <a:latin typeface="Arial Narrow" pitchFamily="34" charset="0"/>
            <a:cs typeface="Times New Roman" panose="02020603050405020304" pitchFamily="18" charset="0"/>
          </a:endParaRPr>
        </a:p>
      </dsp:txBody>
      <dsp:txXfrm>
        <a:off x="262840" y="3915614"/>
        <a:ext cx="1699896" cy="1274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927FD-ED01-4795-BD92-17F4173402E8}">
      <dsp:nvSpPr>
        <dsp:cNvPr id="0" name=""/>
        <dsp:cNvSpPr/>
      </dsp:nvSpPr>
      <dsp:spPr>
        <a:xfrm>
          <a:off x="0" y="4686025"/>
          <a:ext cx="7785298" cy="141909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Arial Narrow" pitchFamily="34" charset="0"/>
            </a:rPr>
            <a:t> О</a:t>
          </a:r>
          <a:r>
            <a:rPr lang="ru-RU" sz="2000" b="1" kern="1200" dirty="0" err="1" smtClean="0">
              <a:solidFill>
                <a:srgbClr val="002060"/>
              </a:solidFill>
              <a:latin typeface="Arial Narrow" pitchFamily="34" charset="0"/>
            </a:rPr>
            <a:t>пределение</a:t>
          </a:r>
          <a:r>
            <a:rPr lang="ru-RU" sz="2000" b="1" kern="1200" dirty="0" smtClean="0">
              <a:solidFill>
                <a:srgbClr val="002060"/>
              </a:solidFill>
              <a:latin typeface="Arial Narrow" pitchFamily="34" charset="0"/>
            </a:rPr>
            <a:t> влияния результатов Исследования урока на развитие собственной практики и практики коллег</a:t>
          </a:r>
          <a:endParaRPr lang="ru-RU" sz="2000" b="1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0" y="4686025"/>
        <a:ext cx="7785298" cy="766308"/>
      </dsp:txXfrm>
    </dsp:sp>
    <dsp:sp modelId="{9E974F8F-A177-41EC-BAA8-EC35E8FBF9BC}">
      <dsp:nvSpPr>
        <dsp:cNvPr id="0" name=""/>
        <dsp:cNvSpPr/>
      </dsp:nvSpPr>
      <dsp:spPr>
        <a:xfrm>
          <a:off x="0" y="5434977"/>
          <a:ext cx="3892648" cy="9063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 Narrow" pitchFamily="34" charset="0"/>
            </a:rPr>
            <a:t>формулировать  выводы об эффективности планирования исследования урока</a:t>
          </a:r>
          <a:endParaRPr lang="ru-RU" sz="20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0" y="5434977"/>
        <a:ext cx="3892648" cy="906364"/>
      </dsp:txXfrm>
    </dsp:sp>
    <dsp:sp modelId="{D24F625A-D05D-4758-A3C3-2BD6A005DE59}">
      <dsp:nvSpPr>
        <dsp:cNvPr id="0" name=""/>
        <dsp:cNvSpPr/>
      </dsp:nvSpPr>
      <dsp:spPr>
        <a:xfrm>
          <a:off x="3892649" y="5434977"/>
          <a:ext cx="3892648" cy="9063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smtClean="0">
              <a:solidFill>
                <a:srgbClr val="002060"/>
              </a:solidFill>
              <a:latin typeface="Arial Narrow" pitchFamily="34" charset="0"/>
            </a:rPr>
            <a:t>планировать конкретные изменения на основе исследования урока</a:t>
          </a:r>
          <a:endParaRPr lang="ru-RU" sz="20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3892649" y="5434977"/>
        <a:ext cx="3892648" cy="906364"/>
      </dsp:txXfrm>
    </dsp:sp>
    <dsp:sp modelId="{167D9609-B25D-4D80-BC89-0E3F7A8C3753}">
      <dsp:nvSpPr>
        <dsp:cNvPr id="0" name=""/>
        <dsp:cNvSpPr/>
      </dsp:nvSpPr>
      <dsp:spPr>
        <a:xfrm rot="10800000">
          <a:off x="0" y="2352164"/>
          <a:ext cx="7785298" cy="2363415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 Narrow" pitchFamily="34" charset="0"/>
            </a:rPr>
            <a:t>Определение доказательств рефлексии по каждому из разделов </a:t>
          </a:r>
          <a:endParaRPr lang="ru-RU" sz="2000" b="1" kern="1200" dirty="0">
            <a:solidFill>
              <a:srgbClr val="002060"/>
            </a:solidFill>
            <a:latin typeface="Arial Narrow" pitchFamily="34" charset="0"/>
          </a:endParaRPr>
        </a:p>
      </dsp:txBody>
      <dsp:txXfrm rot="-10800000">
        <a:off x="0" y="2352164"/>
        <a:ext cx="7785298" cy="829558"/>
      </dsp:txXfrm>
    </dsp:sp>
    <dsp:sp modelId="{EF9ACF4C-7092-41B2-9D78-69CDA07C9930}">
      <dsp:nvSpPr>
        <dsp:cNvPr id="0" name=""/>
        <dsp:cNvSpPr/>
      </dsp:nvSpPr>
      <dsp:spPr>
        <a:xfrm>
          <a:off x="950" y="3082341"/>
          <a:ext cx="370637" cy="906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</a:endParaRPr>
        </a:p>
      </dsp:txBody>
      <dsp:txXfrm>
        <a:off x="950" y="3082341"/>
        <a:ext cx="370637" cy="906092"/>
      </dsp:txXfrm>
    </dsp:sp>
    <dsp:sp modelId="{8A665BE9-63AC-4F37-96BE-3907EAC2C449}">
      <dsp:nvSpPr>
        <dsp:cNvPr id="0" name=""/>
        <dsp:cNvSpPr/>
      </dsp:nvSpPr>
      <dsp:spPr>
        <a:xfrm>
          <a:off x="126355" y="3029371"/>
          <a:ext cx="7412759" cy="906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0" kern="1200" smtClean="0">
              <a:solidFill>
                <a:srgbClr val="002060"/>
              </a:solidFill>
              <a:latin typeface="Arial Narrow" pitchFamily="34" charset="0"/>
            </a:rPr>
            <a:t>Рекомендации</a:t>
          </a:r>
          <a:endParaRPr lang="ru-RU" sz="2000" b="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126355" y="3029371"/>
        <a:ext cx="7412759" cy="906092"/>
      </dsp:txXfrm>
    </dsp:sp>
    <dsp:sp modelId="{B67A0437-F501-48B3-8899-CA8BE3446BF0}">
      <dsp:nvSpPr>
        <dsp:cNvPr id="0" name=""/>
        <dsp:cNvSpPr/>
      </dsp:nvSpPr>
      <dsp:spPr>
        <a:xfrm rot="10800000">
          <a:off x="0" y="3455"/>
          <a:ext cx="7785298" cy="2378264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2060"/>
              </a:solidFill>
              <a:latin typeface="Arial Narrow" pitchFamily="34" charset="0"/>
            </a:rPr>
            <a:t>Формативное оценивание рефлексивного отчета </a:t>
          </a:r>
          <a:endParaRPr lang="ru-RU" sz="2000" b="1" kern="1200" dirty="0">
            <a:solidFill>
              <a:srgbClr val="002060"/>
            </a:solidFill>
            <a:latin typeface="Arial Narrow" pitchFamily="34" charset="0"/>
          </a:endParaRPr>
        </a:p>
      </dsp:txBody>
      <dsp:txXfrm rot="-10800000">
        <a:off x="0" y="3455"/>
        <a:ext cx="7785298" cy="834770"/>
      </dsp:txXfrm>
    </dsp:sp>
    <dsp:sp modelId="{66AD80D9-AAD9-4F6A-9082-1741CBD92150}">
      <dsp:nvSpPr>
        <dsp:cNvPr id="0" name=""/>
        <dsp:cNvSpPr/>
      </dsp:nvSpPr>
      <dsp:spPr>
        <a:xfrm>
          <a:off x="40625" y="546835"/>
          <a:ext cx="3490824" cy="906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 Narrow" pitchFamily="34" charset="0"/>
            </a:rPr>
            <a:t>Детальное ознакомление с отчетом</a:t>
          </a:r>
          <a:endParaRPr lang="ru-RU" sz="20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0625" y="546835"/>
        <a:ext cx="3490824" cy="906092"/>
      </dsp:txXfrm>
    </dsp:sp>
    <dsp:sp modelId="{26ABBF62-ECF5-4CEA-97A6-CE62DBE38F25}">
      <dsp:nvSpPr>
        <dsp:cNvPr id="0" name=""/>
        <dsp:cNvSpPr/>
      </dsp:nvSpPr>
      <dsp:spPr>
        <a:xfrm>
          <a:off x="3494264" y="546835"/>
          <a:ext cx="4291033" cy="906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 Narrow" pitchFamily="34" charset="0"/>
            </a:rPr>
            <a:t>Определение соответствия требованиям отчета</a:t>
          </a:r>
          <a:endParaRPr lang="ru-RU" sz="20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3494264" y="546835"/>
        <a:ext cx="4291033" cy="90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88D9C-1743-4E55-9017-0D073E4E10B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B3ABC-A493-4FE0-8389-4BD7D4EE3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6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3ABC-A493-4FE0-8389-4BD7D4EE3E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1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13C4-04E7-410C-AC6A-F0A6EF50AF4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2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13C4-04E7-410C-AC6A-F0A6EF50AF4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3ABC-A493-4FE0-8389-4BD7D4EE3E4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9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3ABC-A493-4FE0-8389-4BD7D4EE3E4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9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3ABC-A493-4FE0-8389-4BD7D4EE3E4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9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6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0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9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0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2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4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5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6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B0E13-22AD-40B7-85AD-BEACB7BB8E82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st.nis.edu.kz/Kostanay/portal/about_school/virtualnyj-metodicheskij-kabinet/metodicheskaya-sluzhba/attestatsiy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st.nis.edu.kz/Kostanay/portal/about_school/virtualnyj-metodicheskij-kabinet/normativno-pravovoe-obespecheni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st.nis.edu.kz/Kostanay/portal/wp-content/uploads/2018/01/tablitsa-otsenivaniya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35430"/>
              </p:ext>
            </p:extLst>
          </p:nvPr>
        </p:nvGraphicFramePr>
        <p:xfrm>
          <a:off x="518615" y="1160059"/>
          <a:ext cx="11273051" cy="5204388"/>
        </p:xfrm>
        <a:graphic>
          <a:graphicData uri="http://schemas.openxmlformats.org/drawingml/2006/table">
            <a:tbl>
              <a:tblPr/>
              <a:tblGrid>
                <a:gridCol w="1214651"/>
                <a:gridCol w="10058400"/>
              </a:tblGrid>
              <a:tr h="55781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обмен опытом, определение эффективных  подходов и рекомендаций по реализации школьного оценивания деятельности педагогических работников и приравненных к ним лиц в рамках аттестации</a:t>
                      </a:r>
                      <a:endParaRPr lang="ru-RU" sz="16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Время 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 мин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1. Эффективные подходы организации и управления процессом школьного оценивания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Выступление</a:t>
                      </a:r>
                      <a:r>
                        <a:rPr lang="ru-RU" sz="165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заместителей директора по НМР </a:t>
                      </a:r>
                      <a:r>
                        <a:rPr lang="ru-RU" sz="1650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атимбекова</a:t>
                      </a:r>
                      <a:r>
                        <a:rPr lang="ru-RU" sz="165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Р. Ш.  (НИШ г. 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Костанай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65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и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Жаксылыковой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Б.О. (НИШ  г. Актау)</a:t>
                      </a:r>
                      <a:r>
                        <a:rPr lang="ru-RU" sz="1650" b="0" kern="1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Обратная связь по выступлениям,</a:t>
                      </a:r>
                      <a:r>
                        <a:rPr lang="ru-RU" sz="165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рекомендации</a:t>
                      </a:r>
                      <a:endParaRPr lang="ru-RU" sz="165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4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15 мин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2. Постановка ЦПР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Выступление заместителя</a:t>
                      </a:r>
                      <a:r>
                        <a:rPr lang="ru-RU" sz="165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директора по НМР 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Мамлеевой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С. Б. (НИШ г. 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Талдыкорган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3. Наблюдение урока: обратная связь как инструмент профессионального развития и продвижения к достижению ЦПР</a:t>
                      </a:r>
                      <a:endParaRPr lang="ru-RU" sz="165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Выступление заместителя директора по НМР 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Сембаевой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. К. (НИШ г. Алматы)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Обратная связь по выступлениям, рекомендации</a:t>
                      </a:r>
                      <a:endParaRPr lang="ru-RU" sz="16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15 мин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4. Эффективные подходы и перспективы развития практики формативного оценивания РО по уроку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5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Выступление заместителя директора по развитию </a:t>
                      </a:r>
                      <a:r>
                        <a:rPr lang="ru-RU" sz="1650" dirty="0" err="1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Ахмадиевой</a:t>
                      </a:r>
                      <a:r>
                        <a:rPr lang="ru-RU" sz="165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 К.Т. (НИШ  г. Астана),  заместителя</a:t>
                      </a:r>
                      <a:r>
                        <a:rPr lang="ru-RU" sz="165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 директора по НМР </a:t>
                      </a:r>
                      <a:r>
                        <a:rPr lang="ru-RU" sz="165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Габдуллиной Д. С. (НИШ г. Семей)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Обратная связь по выступлениям, рекомендации.</a:t>
                      </a: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10 мин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5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5. Анализ результатов независимого оценивания рефлексивных отчётов педагогических работников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Выступление начальника отдела ЦПИ 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Вильдановой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С.А.</a:t>
                      </a: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5 мин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5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6. Рекомендации по результатам обсуждения</a:t>
                      </a: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8490" y="112474"/>
            <a:ext cx="11573301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Программа круглого стола "Оценивание </a:t>
            </a:r>
            <a:r>
              <a:rPr lang="ru-RU" sz="20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деятельности учителей в школе </a:t>
            </a:r>
            <a:endParaRPr lang="ru-RU" sz="2000" b="1" dirty="0" smtClean="0">
              <a:solidFill>
                <a:srgbClr val="7E0000"/>
              </a:solidFill>
              <a:latin typeface="Arial Narrow" panose="020B0606020202030204" pitchFamily="34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рамках аттестации: </a:t>
            </a:r>
            <a:r>
              <a:rPr lang="ru-RU" sz="20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проблемы</a:t>
            </a:r>
            <a:r>
              <a:rPr lang="ru-RU" sz="20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, опыт, перспективы развития"</a:t>
            </a:r>
          </a:p>
        </p:txBody>
      </p:sp>
    </p:spTree>
    <p:extLst>
      <p:ext uri="{BB962C8B-B14F-4D97-AF65-F5344CB8AC3E}">
        <p14:creationId xmlns:p14="http://schemas.microsoft.com/office/powerpoint/2010/main" val="6135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Наблюдение, анализ и предоставление обратной связи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1003"/>
            <a:ext cx="10640786" cy="109157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Вызывает </a:t>
            </a:r>
            <a:r>
              <a:rPr lang="ru-RU" sz="1800" dirty="0" smtClean="0"/>
              <a:t>затруднение </a:t>
            </a:r>
            <a:r>
              <a:rPr lang="ru-RU" sz="1800" smtClean="0"/>
              <a:t>организация деятельности наблюдателей </a:t>
            </a:r>
            <a:r>
              <a:rPr lang="ru-RU" sz="1800" dirty="0" smtClean="0"/>
              <a:t>по оформлению листов наблюдения. Данная проблема была решена через создание документов с ограниченным доступом для редактирования в </a:t>
            </a:r>
            <a:r>
              <a:rPr lang="en-US" sz="1800" dirty="0" smtClean="0"/>
              <a:t>One DRIVE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 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21" y="2019869"/>
            <a:ext cx="10858354" cy="44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51583"/>
            <a:ext cx="12192001" cy="5581774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676400" y="5664578"/>
            <a:ext cx="10515600" cy="1094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 школьном портале размещены листы формы листов наблюдения урока и листов школьного оценивания по полугодиям на двух языках.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13315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http://kst.nis.edu.kz/Kostanay/portal/about_school/virtualnyj-metodicheskij-kabinet/metodicheskaya-sluzhba/attestatsiya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6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408" y="575503"/>
            <a:ext cx="4771749" cy="9901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Обзор профессиональной деятельности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7123" y="161392"/>
            <a:ext cx="5354135" cy="634534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23648" y="2201181"/>
            <a:ext cx="4254537" cy="3595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Осуществляется на основе анализа педагогической деятельности за учебный год: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Качество знания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Взаимодействие в профессиональном сообществе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Работа с одаренными учащимися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Трансляция опыта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01" y="2471986"/>
            <a:ext cx="11199125" cy="1081538"/>
          </a:xfrm>
        </p:spPr>
        <p:txBody>
          <a:bodyPr>
            <a:noAutofit/>
          </a:bodyPr>
          <a:lstStyle/>
          <a:p>
            <a:pPr lvl="0"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Эффективные подходы организации и управления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процессом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школьного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оценивания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501" y="4440629"/>
            <a:ext cx="10972800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Жаксылыкова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Бахытгуль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Омирхановна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директора по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НМР НИШ ХБН г. Актау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Гульжан\Desktop\999.jpg"/>
          <p:cNvPicPr>
            <a:picLocks noChangeAspect="1" noChangeArrowheads="1"/>
          </p:cNvPicPr>
          <p:nvPr/>
        </p:nvPicPr>
        <p:blipFill>
          <a:blip r:embed="rId2" cstate="print"/>
          <a:srcRect l="20468" t="10056" r="11662" b="21664"/>
          <a:stretch>
            <a:fillRect/>
          </a:stretch>
        </p:blipFill>
        <p:spPr bwMode="auto">
          <a:xfrm>
            <a:off x="7320136" y="2492896"/>
            <a:ext cx="3183417" cy="267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73235402"/>
              </p:ext>
            </p:extLst>
          </p:nvPr>
        </p:nvGraphicFramePr>
        <p:xfrm>
          <a:off x="6096000" y="1268889"/>
          <a:ext cx="6198341" cy="54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4395"/>
            <a:ext cx="12746645" cy="87284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работы  по поддержке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профессионального развития в ходе школьного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   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оценивания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5265" y="832513"/>
            <a:ext cx="5759356" cy="371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14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Рабочий план подготовки к процедуре школьного </a:t>
            </a:r>
            <a:r>
              <a:rPr lang="kk-KZ" sz="1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оценивания</a:t>
            </a:r>
            <a:endPara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3756568"/>
              </p:ext>
            </p:extLst>
          </p:nvPr>
        </p:nvGraphicFramePr>
        <p:xfrm>
          <a:off x="123105" y="976477"/>
          <a:ext cx="61821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196084" y="818865"/>
            <a:ext cx="0" cy="586853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99359"/>
              </p:ext>
            </p:extLst>
          </p:nvPr>
        </p:nvGraphicFramePr>
        <p:xfrm>
          <a:off x="197723" y="703558"/>
          <a:ext cx="670757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997"/>
                <a:gridCol w="1929577"/>
              </a:tblGrid>
              <a:tr h="2999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Учитель в SWOT – анализе отметил, что сильной стороной своей деятельности считает проведение интегрированных уроков и  он хотел бы продолжить  работу   в этом направлении.  Основную проблему в обучении учитель определил как сложность комплексного подхода к объяснению явлений и процессов. И поэтому учитель решил развивать такие навыки у учащихся, как: умение анализировать, синтезировать, обобщать информацию, способность критически мыслить через возможности интегрированных уроков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«Формирование целостного представления об окружающем мире через интеграцию предметов на уроках биологии»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Другой учитель,  определив по SWOT – анализу преимущества, слабые стороны, возможности и угрозы, решил развивать 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 ИКТ компетенции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учащихся  для лучшего усвоения биологических понятий 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«Усвоение биологических понятий через применение различных приемов ИКТ»</a:t>
                      </a: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7723" y="5840256"/>
            <a:ext cx="6597215" cy="88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b="1" dirty="0">
                <a:latin typeface="Arial Narrow" pitchFamily="34" charset="0"/>
                <a:cs typeface="Times New Roman" panose="02020603050405020304" pitchFamily="18" charset="0"/>
              </a:rPr>
              <a:t>В итоге цели профессионального развития получились определенными, измеримыми, достижимыми и согласованными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723" y="94298"/>
            <a:ext cx="6707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Определение цели профессионального развития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1"/>
          <a:stretch/>
        </p:blipFill>
        <p:spPr>
          <a:xfrm>
            <a:off x="6990357" y="680654"/>
            <a:ext cx="5050310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Рисунок 8" descr="C:\Users\Гульжан\AppData\Local\Temp\Rar$DIa0.619\Лист+формативного+оценивания-1.jpg"/>
          <p:cNvPicPr>
            <a:picLocks noChangeAspect="1" noChangeArrowheads="1"/>
          </p:cNvPicPr>
          <p:nvPr/>
        </p:nvPicPr>
        <p:blipFill>
          <a:blip r:embed="rId2" cstate="print"/>
          <a:srcRect l="8054" t="26534" r="4027" b="10530"/>
          <a:stretch>
            <a:fillRect/>
          </a:stretch>
        </p:blipFill>
        <p:spPr bwMode="auto">
          <a:xfrm>
            <a:off x="8245366" y="0"/>
            <a:ext cx="3946634" cy="438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9" descr="C:\Users\Гульжан\AppData\Local\Temp\Rar$DIa0.534\Лист+формативного+оценивания-2.jpg"/>
          <p:cNvPicPr>
            <a:picLocks noChangeAspect="1" noChangeArrowheads="1"/>
          </p:cNvPicPr>
          <p:nvPr/>
        </p:nvPicPr>
        <p:blipFill>
          <a:blip r:embed="rId3" cstate="print"/>
          <a:srcRect l="10583" t="8498" r="2351" b="35988"/>
          <a:stretch>
            <a:fillRect/>
          </a:stretch>
        </p:blipFill>
        <p:spPr bwMode="auto">
          <a:xfrm>
            <a:off x="8355724" y="4281487"/>
            <a:ext cx="3836276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92317245"/>
              </p:ext>
            </p:extLst>
          </p:nvPr>
        </p:nvGraphicFramePr>
        <p:xfrm>
          <a:off x="239350" y="315309"/>
          <a:ext cx="7785298" cy="634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76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Трудности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в реализации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школьного оценивания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пути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решения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56620"/>
              </p:ext>
            </p:extLst>
          </p:nvPr>
        </p:nvGraphicFramePr>
        <p:xfrm>
          <a:off x="545910" y="1697039"/>
          <a:ext cx="11191164" cy="419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433"/>
                <a:gridCol w="6209731"/>
              </a:tblGrid>
              <a:tr h="5711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Пути решения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53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Затруднения учителей при формулировке ЦПР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спользование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SWOT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анализа </a:t>
                      </a:r>
                    </a:p>
                    <a:p>
                      <a:pPr algn="just"/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Рассмотрение и обсуждение на методическом совете школы </a:t>
                      </a:r>
                    </a:p>
                    <a:p>
                      <a:pPr algn="just"/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Индивидуальные консультации зам по НМР, тренеров по профессиональному развитию, менторов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502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Недостаточная реализация ЦПР в планировании,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преподавании и оценивании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наблюдаемых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уроков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Краткий отзыв с рекомендациями в листе наблюдения уроков и ЛШО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392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Отсутствие у некоторых руководителей МО навыка  в предоставлении </a:t>
                      </a:r>
                      <a:r>
                        <a:rPr lang="ru-RU" sz="20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формативного</a:t>
                      </a:r>
                      <a:r>
                        <a:rPr lang="ru-RU" sz="2000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 отзыва </a:t>
                      </a:r>
                      <a:endParaRPr lang="ru-RU" sz="2000" kern="1200" dirty="0" smtClean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Оказание методической помощи тренерами по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профразвитию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и филиала ЦПМ (тренинги, семинары, мастер-классы), рекомендации коллег, прошедших аттестацию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3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гнутая влево стрелка 4"/>
          <p:cNvSpPr/>
          <p:nvPr/>
        </p:nvSpPr>
        <p:spPr>
          <a:xfrm>
            <a:off x="2348666" y="368456"/>
            <a:ext cx="1367367" cy="1477963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8299119" y="338931"/>
            <a:ext cx="1486340" cy="1519238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609" y="98721"/>
            <a:ext cx="1146898" cy="1656011"/>
          </a:xfrm>
          <a:prstGeom prst="rect">
            <a:avLst/>
          </a:prstGeom>
        </p:spPr>
      </p:pic>
      <p:sp>
        <p:nvSpPr>
          <p:cNvPr id="20" name="Нашивка 19"/>
          <p:cNvSpPr/>
          <p:nvPr/>
        </p:nvSpPr>
        <p:spPr>
          <a:xfrm>
            <a:off x="1186213" y="801029"/>
            <a:ext cx="480483" cy="40798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1658672" y="801029"/>
            <a:ext cx="480483" cy="40798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80188" y="158374"/>
            <a:ext cx="1402429" cy="1830466"/>
          </a:xfrm>
          <a:prstGeom prst="rect">
            <a:avLst/>
          </a:prstGeom>
        </p:spPr>
      </p:pic>
      <p:sp>
        <p:nvSpPr>
          <p:cNvPr id="34" name="Нашивка 33"/>
          <p:cNvSpPr/>
          <p:nvPr/>
        </p:nvSpPr>
        <p:spPr>
          <a:xfrm rot="10800000">
            <a:off x="10008386" y="831440"/>
            <a:ext cx="480483" cy="407988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10800000">
            <a:off x="10517374" y="831440"/>
            <a:ext cx="480483" cy="407988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5822" y="290910"/>
            <a:ext cx="6408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Рекомендации коллегам, реализующим школьное оценивание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7570" y="2157414"/>
            <a:ext cx="10945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Продолжать системное и непрерывное наставничество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послеаттестационный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период;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Поддержка учителя в долгосрочной перспективе: помощь в составлении перспективного плана развития учителя, осмысленное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видение будущей профессиональной деятельности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учителя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на 3-5-10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лет;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Отслеживание индивидуальной  траектории профессионального роста: ежегодный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SWOT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-анализ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собственной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педагогической деятельности и обсуждение на заседаниях МО позволит  учителю определить те направления деятельности, которые необходимо развивать,  составить план коррекции по устранению угроз, осмыслить свою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24216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408576"/>
            <a:ext cx="10515600" cy="1286253"/>
          </a:xfrm>
        </p:spPr>
        <p:txBody>
          <a:bodyPr>
            <a:noAutofit/>
          </a:bodyPr>
          <a:lstStyle/>
          <a:p>
            <a:pPr algn="r"/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Мамлеева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Салтанат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Бекентаевна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директора по НМР НИШ ФМН г.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Талдыкорган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</a:br>
            <a:endParaRPr lang="ru-RU" sz="2800" b="1" dirty="0">
              <a:solidFill>
                <a:srgbClr val="00206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8424" y="2198096"/>
            <a:ext cx="9676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Постановка </a:t>
            </a:r>
            <a:r>
              <a:rPr lang="ru-RU" sz="36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цели профессионального развития</a:t>
            </a:r>
            <a:r>
              <a:rPr lang="ru-RU" sz="36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11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Правила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08325"/>
          </a:xfrm>
        </p:spPr>
        <p:txBody>
          <a:bodyPr>
            <a:normAutofit/>
          </a:bodyPr>
          <a:lstStyle/>
          <a:p>
            <a:pPr marL="742950" lvl="0" indent="-7429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Говорить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кратко и по существу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742950" lvl="0" indent="-7429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Выражать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конструктивное мнение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по обсуждаемому вопросу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</a:rPr>
              <a:t>Соблюдать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</a:rPr>
              <a:t>тайм-менеджмент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754" y="5706942"/>
            <a:ext cx="646246" cy="116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11"/>
          <p:cNvSpPr/>
          <p:nvPr/>
        </p:nvSpPr>
        <p:spPr>
          <a:xfrm rot="16200000">
            <a:off x="-1669071" y="3226184"/>
            <a:ext cx="5008592" cy="11837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Формулировка цели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профессионального развития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11"/>
          <p:cNvSpPr/>
          <p:nvPr/>
        </p:nvSpPr>
        <p:spPr>
          <a:xfrm>
            <a:off x="1758589" y="4924391"/>
            <a:ext cx="4442088" cy="15301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Работа с данными учащихся: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анализ результатов ВСО, СО, мониторинга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11"/>
          <p:cNvSpPr/>
          <p:nvPr/>
        </p:nvSpPr>
        <p:spPr>
          <a:xfrm>
            <a:off x="7767411" y="4700023"/>
            <a:ext cx="3346065" cy="5723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Внутреннее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суммативное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оценивание</a:t>
            </a:r>
            <a:endParaRPr lang="ru-RU" sz="20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11"/>
          <p:cNvSpPr/>
          <p:nvPr/>
        </p:nvSpPr>
        <p:spPr>
          <a:xfrm>
            <a:off x="1820999" y="3153541"/>
            <a:ext cx="4431196" cy="13290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Наблюдение уроков</a:t>
            </a:r>
            <a:endParaRPr lang="ru-RU" sz="24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11"/>
          <p:cNvSpPr/>
          <p:nvPr/>
        </p:nvSpPr>
        <p:spPr>
          <a:xfrm>
            <a:off x="1758589" y="1241955"/>
            <a:ext cx="4442088" cy="13383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Самооценивание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(рефлексия деятельности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11"/>
          <p:cNvSpPr/>
          <p:nvPr/>
        </p:nvSpPr>
        <p:spPr>
          <a:xfrm>
            <a:off x="7778933" y="3816271"/>
            <a:ext cx="3346064" cy="660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Конструктивная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обратная связь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коллеге по уроку</a:t>
            </a:r>
            <a:endParaRPr lang="ru-RU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11"/>
          <p:cNvSpPr/>
          <p:nvPr/>
        </p:nvSpPr>
        <p:spPr>
          <a:xfrm>
            <a:off x="7826730" y="1003425"/>
            <a:ext cx="3268609" cy="542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5 Почему?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9"/>
          <p:cNvSpPr/>
          <p:nvPr/>
        </p:nvSpPr>
        <p:spPr>
          <a:xfrm>
            <a:off x="4994031" y="141482"/>
            <a:ext cx="6130966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Эффективные способы диагностики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0093602" y="117254"/>
            <a:ext cx="35962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 flipV="1">
            <a:off x="10768566" y="-968464"/>
            <a:ext cx="29906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Скругленный прямоугольник 11"/>
          <p:cNvSpPr/>
          <p:nvPr/>
        </p:nvSpPr>
        <p:spPr>
          <a:xfrm>
            <a:off x="7826730" y="1704926"/>
            <a:ext cx="3286745" cy="4660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SWOT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анализ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11"/>
          <p:cNvSpPr/>
          <p:nvPr/>
        </p:nvSpPr>
        <p:spPr>
          <a:xfrm>
            <a:off x="7767411" y="3102150"/>
            <a:ext cx="3346065" cy="614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Обзор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МО </a:t>
            </a:r>
            <a:endParaRPr lang="ru-RU" sz="20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V="1">
            <a:off x="11433119" y="-762104"/>
            <a:ext cx="47183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Скругленный прямоугольник 11"/>
          <p:cNvSpPr/>
          <p:nvPr/>
        </p:nvSpPr>
        <p:spPr>
          <a:xfrm>
            <a:off x="7808592" y="2269323"/>
            <a:ext cx="3286747" cy="562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Колесо баланса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11"/>
          <p:cNvSpPr/>
          <p:nvPr/>
        </p:nvSpPr>
        <p:spPr>
          <a:xfrm>
            <a:off x="7722311" y="5398680"/>
            <a:ext cx="3391165" cy="616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Внешнее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суммативное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оценивание</a:t>
            </a:r>
            <a:endParaRPr lang="ru-RU" sz="20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11"/>
          <p:cNvSpPr/>
          <p:nvPr/>
        </p:nvSpPr>
        <p:spPr>
          <a:xfrm>
            <a:off x="7722311" y="6139822"/>
            <a:ext cx="3391166" cy="541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Мониторинг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AutoShape 34"/>
          <p:cNvSpPr>
            <a:spLocks noChangeArrowheads="1"/>
          </p:cNvSpPr>
          <p:nvPr/>
        </p:nvSpPr>
        <p:spPr bwMode="blackGray">
          <a:xfrm flipV="1">
            <a:off x="5971390" y="1069143"/>
            <a:ext cx="2173804" cy="1637041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AutoShape 34"/>
          <p:cNvSpPr>
            <a:spLocks noChangeArrowheads="1"/>
          </p:cNvSpPr>
          <p:nvPr/>
        </p:nvSpPr>
        <p:spPr bwMode="blackGray">
          <a:xfrm flipV="1">
            <a:off x="5711483" y="3274041"/>
            <a:ext cx="2433711" cy="1202991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AutoShape 34"/>
          <p:cNvSpPr>
            <a:spLocks noChangeArrowheads="1"/>
          </p:cNvSpPr>
          <p:nvPr/>
        </p:nvSpPr>
        <p:spPr bwMode="blackGray">
          <a:xfrm flipV="1">
            <a:off x="5711483" y="4826599"/>
            <a:ext cx="2321169" cy="1627902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754" y="5706942"/>
            <a:ext cx="646246" cy="116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11"/>
          <p:cNvSpPr/>
          <p:nvPr/>
        </p:nvSpPr>
        <p:spPr>
          <a:xfrm rot="16200000">
            <a:off x="-1895200" y="3464684"/>
            <a:ext cx="5008592" cy="643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Подходы формулирования 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ЦПР</a:t>
            </a:r>
          </a:p>
        </p:txBody>
      </p:sp>
      <p:sp>
        <p:nvSpPr>
          <p:cNvPr id="24" name="Скругленный прямоугольник 11"/>
          <p:cNvSpPr/>
          <p:nvPr/>
        </p:nvSpPr>
        <p:spPr>
          <a:xfrm>
            <a:off x="1887435" y="5148150"/>
            <a:ext cx="5779163" cy="7270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Ожидаемые результаты</a:t>
            </a:r>
            <a:endParaRPr lang="ru-RU" sz="20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11"/>
          <p:cNvSpPr/>
          <p:nvPr/>
        </p:nvSpPr>
        <p:spPr>
          <a:xfrm>
            <a:off x="1849850" y="2763787"/>
            <a:ext cx="5779162" cy="2258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учитывать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квалификационные требования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к уровню педагогического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мастерства</a:t>
            </a:r>
            <a:endParaRPr lang="ru-RU" sz="16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«учитель» -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потребности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«учитель – модератор» -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способности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«учитель – эксперт»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критическое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мышление и исследовательские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навыки</a:t>
            </a:r>
            <a:endParaRPr lang="ru-RU" sz="16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«учитель – исследователь»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проектно-исследовательские навыки</a:t>
            </a:r>
            <a:endParaRPr lang="ru-RU" sz="16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11"/>
          <p:cNvSpPr/>
          <p:nvPr/>
        </p:nvSpPr>
        <p:spPr>
          <a:xfrm>
            <a:off x="1887436" y="878616"/>
            <a:ext cx="5779163" cy="1703213"/>
          </a:xfrm>
          <a:prstGeom prst="roundRect">
            <a:avLst>
              <a:gd name="adj" fmla="val 307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Цель, которую необходимо достичь, следует из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потребностей учителя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на основе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потребностей учащихся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приоритетов развития школы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(развитие ученика и развитие учителя). </a:t>
            </a:r>
          </a:p>
        </p:txBody>
      </p:sp>
      <p:sp>
        <p:nvSpPr>
          <p:cNvPr id="48" name="Скругленный прямоугольник 9"/>
          <p:cNvSpPr/>
          <p:nvPr/>
        </p:nvSpPr>
        <p:spPr>
          <a:xfrm>
            <a:off x="243336" y="48479"/>
            <a:ext cx="11756406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Формулировка ЦПР в соответствии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 уровнем педагогического мастерства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SMART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0093602" y="117254"/>
            <a:ext cx="35962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 flipV="1">
            <a:off x="10768566" y="-968464"/>
            <a:ext cx="29906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V="1">
            <a:off x="11433119" y="-762104"/>
            <a:ext cx="47183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Скругленный прямоугольник 11"/>
          <p:cNvSpPr/>
          <p:nvPr/>
        </p:nvSpPr>
        <p:spPr>
          <a:xfrm>
            <a:off x="1887436" y="6001156"/>
            <a:ext cx="5779163" cy="6449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Конечный результат</a:t>
            </a:r>
            <a:endParaRPr lang="ru-RU" sz="20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15241" b="13665"/>
          <a:stretch/>
        </p:blipFill>
        <p:spPr>
          <a:xfrm>
            <a:off x="7793315" y="3631767"/>
            <a:ext cx="4398685" cy="2979540"/>
          </a:xfrm>
          <a:prstGeom prst="rect">
            <a:avLst/>
          </a:prstGeom>
        </p:spPr>
      </p:pic>
      <p:pic>
        <p:nvPicPr>
          <p:cNvPr id="2050" name="Picture 2" descr="Ð¾Ð±Ð»Ð°ÐºÐ¾ ÑÐ»Ð¾Ð²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4" b="17982"/>
          <a:stretch/>
        </p:blipFill>
        <p:spPr bwMode="auto">
          <a:xfrm>
            <a:off x="7793315" y="1507834"/>
            <a:ext cx="3836201" cy="200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1"/>
          <p:cNvSpPr/>
          <p:nvPr/>
        </p:nvSpPr>
        <p:spPr>
          <a:xfrm>
            <a:off x="7945435" y="883103"/>
            <a:ext cx="3268609" cy="3990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Прием «Облако слов»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380332" y="1600200"/>
            <a:ext cx="320573" cy="16405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440086" y="5601531"/>
            <a:ext cx="310255" cy="10446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440086" y="3786488"/>
            <a:ext cx="320573" cy="16405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9"/>
          <p:cNvSpPr/>
          <p:nvPr/>
        </p:nvSpPr>
        <p:spPr>
          <a:xfrm>
            <a:off x="243336" y="48479"/>
            <a:ext cx="11756406" cy="2343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Формулировка ЦПР в соответствии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 уровнем педагогического мастерства </a:t>
            </a: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SMART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71574"/>
              </p:ext>
            </p:extLst>
          </p:nvPr>
        </p:nvGraphicFramePr>
        <p:xfrm>
          <a:off x="243336" y="349082"/>
          <a:ext cx="11756407" cy="6517321"/>
        </p:xfrm>
        <a:graphic>
          <a:graphicData uri="http://schemas.openxmlformats.org/drawingml/2006/table">
            <a:tbl>
              <a:tblPr firstRow="1" firstCol="1" bandRow="1"/>
              <a:tblGrid>
                <a:gridCol w="1369086"/>
                <a:gridCol w="1772223"/>
                <a:gridCol w="5036024"/>
                <a:gridCol w="3579074"/>
              </a:tblGrid>
              <a:tr h="41245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SMART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Комментарии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Критерии оценки (Индикаторы)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Пример 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Критерии оценки (Индикаторы)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Пример 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799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Specific: 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Конкретный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Какого результата я хочу достичь за счет выполнения цели и почему?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Кто вовлечен в выполнение цели?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Развитие исследовательских навыков учащихся через применение метода установления причинно-следственных связей на уроках химии 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Как метод установления причинно-следственных связей способствует развитию у учащихся навыков интерпретации данных в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9 С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классе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?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Усвоение учебного материала на уроке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Развитие навыка говорения на основе работы с несплошными текстами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Как улучшить навыки говорения на основе работы с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несплошными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 текстами у учащихся 7 классов со вторым языком обучения?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Учащийся достигнет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цели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обучения 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Усвоение учебного материала на уроке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574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Measurable: </a:t>
                      </a: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Измеримый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Когда будет считаться, что цель достигнута?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Какой показатель будет говорить о том, что цель достигнута?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1) 95 - 100% учащихся умеют формулировать и решать проблемы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2) 95 - 100% учащихся понимают и применяют содержание нового материала на уроке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3) формируются навыки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анализа и синтеза, использования математических символов, установление причинно-следственных связей, ис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пользования измерительных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прибо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ро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в, лабораторной посуды и реактивов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Пересказывает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подробно, выборочно содержание текста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облюда</a:t>
                      </a: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ет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лексические нормы, связанные с выбором соответствующих слов, избегая повторов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125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Achievable or Attainable: </a:t>
                      </a: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Достижимый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1.Знания и опыт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 Доступ к ресурсам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 Опыт управления классом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 Время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125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Relevant: </a:t>
                      </a: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Значимый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Какие выгоды принесет школе (ученикам, учителям) решение поставленной задачи?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1.Удовлетворенность каждым уроком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 Развитие функциональной грамотности учеников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 Уменьшение «разрывов» между результатами ВСО и СО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 95% качества знаний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 Снижение уровня тревожности у учащихся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 Развитие функциональной грамотности учеников </a:t>
                      </a:r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Положительные результаты ВСО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601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Time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bound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: Ограниченный во времени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Сентябрь-апрель 2017-2018 года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Сентябрь-апрель 2017-2018 года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069" y="464658"/>
            <a:ext cx="211963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49" y="85986"/>
            <a:ext cx="6322865" cy="6392988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2988651" y="3283058"/>
            <a:ext cx="1586373" cy="112485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ЦПМ: Исследование </a:t>
            </a:r>
            <a:r>
              <a:rPr lang="ru-RU" altLang="ru-RU" sz="12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урока через </a:t>
            </a:r>
            <a:r>
              <a:rPr lang="en-US" sz="12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Lesson study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6417188" y="3800617"/>
            <a:ext cx="1129184" cy="110588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061" y="2239143"/>
            <a:ext cx="1495006" cy="1475590"/>
          </a:xfrm>
          <a:prstGeom prst="rect">
            <a:avLst/>
          </a:prstGeom>
        </p:spPr>
      </p:pic>
      <p:sp>
        <p:nvSpPr>
          <p:cNvPr id="16" name="Блок-схема: узел 15"/>
          <p:cNvSpPr/>
          <p:nvPr/>
        </p:nvSpPr>
        <p:spPr>
          <a:xfrm>
            <a:off x="4575024" y="4370204"/>
            <a:ext cx="1522387" cy="124742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Курс «Развитие исследовательских навыков учащихся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5618619" y="652422"/>
            <a:ext cx="1268419" cy="123624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903746" y="2200200"/>
            <a:ext cx="1057574" cy="9289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943" y="1934560"/>
            <a:ext cx="855788" cy="8627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223" y="3722825"/>
            <a:ext cx="562110" cy="5666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873" y="1293946"/>
            <a:ext cx="422652" cy="4260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539" y="1245576"/>
            <a:ext cx="618299" cy="6182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9812" y="2271232"/>
            <a:ext cx="1479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Ежегодный фестиваль исследований</a:t>
            </a:r>
          </a:p>
          <a:p>
            <a:pPr algn="ctr"/>
            <a:r>
              <a:rPr lang="kk-KZ" sz="14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(20-28 апреля</a:t>
            </a:r>
            <a:r>
              <a:rPr lang="kk-K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Выноска 2 (граница и черта) 25"/>
          <p:cNvSpPr/>
          <p:nvPr/>
        </p:nvSpPr>
        <p:spPr>
          <a:xfrm>
            <a:off x="7256972" y="604617"/>
            <a:ext cx="4528079" cy="1217035"/>
          </a:xfrm>
          <a:prstGeom prst="accentBorderCallout2">
            <a:avLst>
              <a:gd name="adj1" fmla="val 25288"/>
              <a:gd name="adj2" fmla="val -3402"/>
              <a:gd name="adj3" fmla="val 37745"/>
              <a:gd name="adj4" fmla="val -19538"/>
              <a:gd name="adj5" fmla="val 126068"/>
              <a:gd name="adj6" fmla="val -430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2.Необходимо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сформулировать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(не менее трех). Подумать над тем, что будет доказательством достижения успеха учащимися, каков конечный результат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552685" y="809677"/>
            <a:ext cx="2591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kk-KZ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5545" y="10376"/>
            <a:ext cx="3591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Рекомендации коллегам</a:t>
            </a:r>
            <a:endParaRPr lang="ru-RU" sz="24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159945" y="451399"/>
            <a:ext cx="3306429" cy="12860"/>
          </a:xfrm>
          <a:prstGeom prst="line">
            <a:avLst/>
          </a:prstGeom>
          <a:ln w="44450" cap="flat">
            <a:miter lim="800000"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Выноска 2 (граница и черта) 50"/>
          <p:cNvSpPr/>
          <p:nvPr/>
        </p:nvSpPr>
        <p:spPr>
          <a:xfrm rot="10800000">
            <a:off x="89578" y="1766070"/>
            <a:ext cx="2877905" cy="1201242"/>
          </a:xfrm>
          <a:prstGeom prst="accentBorderCallout2">
            <a:avLst>
              <a:gd name="adj1" fmla="val 24206"/>
              <a:gd name="adj2" fmla="val -3924"/>
              <a:gd name="adj3" fmla="val 18750"/>
              <a:gd name="adj4" fmla="val -16667"/>
              <a:gd name="adj5" fmla="val -22037"/>
              <a:gd name="adj6" fmla="val -565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38986" y="1725184"/>
            <a:ext cx="2849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8.Полугодовой обзор практики (25.12.18г.) Годовой обзор практики (май-июнь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Выноска 2 (граница и черта) 53"/>
          <p:cNvSpPr/>
          <p:nvPr/>
        </p:nvSpPr>
        <p:spPr>
          <a:xfrm>
            <a:off x="7843059" y="3471351"/>
            <a:ext cx="3054829" cy="1212496"/>
          </a:xfrm>
          <a:prstGeom prst="accentBorderCallout2">
            <a:avLst>
              <a:gd name="adj1" fmla="val 32534"/>
              <a:gd name="adj2" fmla="val -4983"/>
              <a:gd name="adj3" fmla="val -35527"/>
              <a:gd name="adj4" fmla="val -20773"/>
              <a:gd name="adj5" fmla="val -51842"/>
              <a:gd name="adj6" fmla="val -714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4.Продумать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этапы, ресурсы и инструменты достижения ЦПР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20498" y="4336656"/>
            <a:ext cx="2872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71645" y="702507"/>
            <a:ext cx="1362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МС Творческая лаборатория по постановке исследовательского вопроса</a:t>
            </a:r>
          </a:p>
        </p:txBody>
      </p:sp>
      <p:sp>
        <p:nvSpPr>
          <p:cNvPr id="57" name="Выноска 2 (граница и черта) 56"/>
          <p:cNvSpPr/>
          <p:nvPr/>
        </p:nvSpPr>
        <p:spPr>
          <a:xfrm>
            <a:off x="682875" y="246408"/>
            <a:ext cx="4795773" cy="820822"/>
          </a:xfrm>
          <a:prstGeom prst="accentBorderCallout2">
            <a:avLst>
              <a:gd name="adj1" fmla="val 44146"/>
              <a:gd name="adj2" fmla="val 101635"/>
              <a:gd name="adj3" fmla="val 130502"/>
              <a:gd name="adj4" fmla="val 66114"/>
              <a:gd name="adj5" fmla="val 176538"/>
              <a:gd name="adj6" fmla="val 710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1.После формулировки ЦПР учитель должен определить 3-5 ожидаемых результата обучения учащихся</a:t>
            </a:r>
          </a:p>
        </p:txBody>
      </p:sp>
      <p:sp>
        <p:nvSpPr>
          <p:cNvPr id="62" name="Выноска 2 (граница и черта) 61"/>
          <p:cNvSpPr/>
          <p:nvPr/>
        </p:nvSpPr>
        <p:spPr>
          <a:xfrm>
            <a:off x="-30054" y="3408480"/>
            <a:ext cx="2891864" cy="1721175"/>
          </a:xfrm>
          <a:prstGeom prst="accentBorderCallout2">
            <a:avLst>
              <a:gd name="adj1" fmla="val 66098"/>
              <a:gd name="adj2" fmla="val 101260"/>
              <a:gd name="adj3" fmla="val 29681"/>
              <a:gd name="adj4" fmla="val 104338"/>
              <a:gd name="adj5" fmla="val 36254"/>
              <a:gd name="adj6" fmla="val 1416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7.Обсудить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после комплексного анализа урока правильность ЦПР, при необходимости корректируется согласно </a:t>
            </a:r>
            <a:r>
              <a:rPr lang="en-US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SMART</a:t>
            </a:r>
            <a:endParaRPr lang="ru-RU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AutoShape 16"/>
          <p:cNvSpPr>
            <a:spLocks noChangeArrowheads="1"/>
          </p:cNvSpPr>
          <p:nvPr/>
        </p:nvSpPr>
        <p:spPr bwMode="blackGray">
          <a:xfrm rot="-10793605" flipH="1" flipV="1">
            <a:off x="2918242" y="2194782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Выноска 2 (граница и черта) 68"/>
          <p:cNvSpPr/>
          <p:nvPr/>
        </p:nvSpPr>
        <p:spPr>
          <a:xfrm>
            <a:off x="8498688" y="1954228"/>
            <a:ext cx="3487962" cy="1454252"/>
          </a:xfrm>
          <a:prstGeom prst="accentBorderCallout2">
            <a:avLst>
              <a:gd name="adj1" fmla="val 21464"/>
              <a:gd name="adj2" fmla="val -4058"/>
              <a:gd name="adj3" fmla="val 37745"/>
              <a:gd name="adj4" fmla="val -19538"/>
              <a:gd name="adj5" fmla="val 39456"/>
              <a:gd name="adj6" fmla="val -566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3.После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ЦПР необходимо сформулировать исследовательский вопрос - исследования практики или исследования урока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690456" y="2414145"/>
            <a:ext cx="2514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Выноска 2 (граница и черта) 42"/>
          <p:cNvSpPr/>
          <p:nvPr/>
        </p:nvSpPr>
        <p:spPr>
          <a:xfrm>
            <a:off x="913259" y="5394436"/>
            <a:ext cx="2740983" cy="909017"/>
          </a:xfrm>
          <a:prstGeom prst="accentBorderCallout2">
            <a:avLst>
              <a:gd name="adj1" fmla="val 75921"/>
              <a:gd name="adj2" fmla="val 102649"/>
              <a:gd name="adj3" fmla="val 59525"/>
              <a:gd name="adj4" fmla="val 118221"/>
              <a:gd name="adj5" fmla="val 43939"/>
              <a:gd name="adj6" fmla="val 1415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.Обсуждение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ЦПР с тренером по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профразвитию</a:t>
            </a:r>
            <a:endParaRPr lang="ru-RU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2484" y="6274314"/>
            <a:ext cx="1899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69687" y="2626468"/>
            <a:ext cx="1257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Выноска 2 (граница и черта) 45"/>
          <p:cNvSpPr/>
          <p:nvPr/>
        </p:nvSpPr>
        <p:spPr>
          <a:xfrm>
            <a:off x="7409507" y="5253732"/>
            <a:ext cx="4683716" cy="1061820"/>
          </a:xfrm>
          <a:prstGeom prst="accentBorderCallout2">
            <a:avLst>
              <a:gd name="adj1" fmla="val 68416"/>
              <a:gd name="adj2" fmla="val 101210"/>
              <a:gd name="adj3" fmla="val 34442"/>
              <a:gd name="adj4" fmla="val 110368"/>
              <a:gd name="adj5" fmla="val -10578"/>
              <a:gd name="adj6" fmla="val 1177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5.Необходимо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обсудить правильность постановки ЦПР с 3 коллегами (критическими друзьями), при необходимости скорректировать ее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11387" y="3816208"/>
            <a:ext cx="1768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МС № 1 по теме «Исследование своей практики 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как функциональная компетентность учителя» </a:t>
            </a:r>
            <a:endParaRPr lang="en-US" altLang="ru-RU" sz="12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161" y="1797761"/>
            <a:ext cx="1310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Индивидуальные консультации для учителей в течение года 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49995" y="1201937"/>
            <a:ext cx="658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Статья</a:t>
            </a:r>
            <a:endParaRPr lang="ru-RU" sz="12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86099" y="5394436"/>
            <a:ext cx="773846" cy="8798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«</a:t>
            </a:r>
            <a:r>
              <a:rPr lang="ru-RU" sz="1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Критическое мышление</a:t>
            </a: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15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Пример работы по постановке цели профессионального развития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93907"/>
              </p:ext>
            </p:extLst>
          </p:nvPr>
        </p:nvGraphicFramePr>
        <p:xfrm>
          <a:off x="339366" y="1084083"/>
          <a:ext cx="11434714" cy="49696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8791"/>
                <a:gridCol w="653946"/>
                <a:gridCol w="2268363"/>
                <a:gridCol w="2696066"/>
                <a:gridCol w="1827534"/>
                <a:gridCol w="1914907"/>
                <a:gridCol w="1725107"/>
              </a:tblGrid>
              <a:tr h="1372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ФИО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Сформулированная 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ЦПР на 2017-2018 учебный год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Критерии оценивания, индикаторы не менее 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Тема исследования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ФИО трех коллег (критических друзей)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Согласовано с тренерами по профессиональному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развитию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5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СГА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у учащихся навыков аргументированного письма через анализ сплошных и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несплошных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текстов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Знает структуру аргументированного письма при написании экономического эссе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Умеет приводить 3 аргумента: местного, республиканского и международного уровней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 учащихся умеют писать экономическое эссе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Как работа со сплошными и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несплошными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текстами развивает навык аргументированного письма у учащихся 11 класса?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Рымжанова А.Е.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Бижанов Е.К.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Шабанова Е.А.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Мамлеева С.Б.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3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494176"/>
            <a:ext cx="10776045" cy="1081538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Наблюдение урока: обратная связь как инструмент профессионального развития и продвижения к достижению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цели профессионального развития</a:t>
            </a:r>
            <a:endParaRPr lang="ru-RU" sz="3200" b="1" dirty="0">
              <a:solidFill>
                <a:srgbClr val="7E0000"/>
              </a:solidFill>
              <a:latin typeface="Arial Narrow" panose="020B0606020202030204" pitchFamily="34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534" y="4546456"/>
            <a:ext cx="118326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Сембаева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Сайрангуль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Кадыровна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директора по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НМР НИШ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ХБН г. Алматы </a:t>
            </a:r>
            <a:b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</a:b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10411" y="239675"/>
            <a:ext cx="10363200" cy="649288"/>
          </a:xfr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</a:rPr>
              <a:t>Наблюдение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</a:rPr>
              <a:t>урока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27798" y="1340768"/>
            <a:ext cx="5372193" cy="864096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Цель профессионального развития 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27798" y="2348880"/>
            <a:ext cx="6236290" cy="86409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Планирование и преподавание – руководители МО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5592838" y="3356992"/>
            <a:ext cx="5292878" cy="936104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Оценивание – замдиректора по УР, координаторы по оцениванию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627798" y="3759201"/>
            <a:ext cx="4965040" cy="2902857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Этапы наблюдения урока: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1.Подготовительный этап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2.Наблюдение урока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3.Предоставление обратной связи</a:t>
            </a:r>
            <a:endParaRPr lang="ru-RU" sz="2000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192011" y="4437112"/>
            <a:ext cx="5376597" cy="108012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Комплексный анализ урока и ЛШО - замдиректора по НМР, УР,ПЭР,ВР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7152117" y="5661248"/>
            <a:ext cx="5039883" cy="100811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Основа - осознанность и ответственность учителей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52118" y="1340768"/>
            <a:ext cx="48005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itchFamily="18" charset="0"/>
              </a:rPr>
              <a:t>«…является самым объективным источником информации о профессиональных навыках учителя» (ОЭСР,2013 г)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06269" y="944724"/>
            <a:ext cx="162875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119671" y="944724"/>
            <a:ext cx="1657045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44" y="0"/>
            <a:ext cx="10972800" cy="76427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Наблюдение урока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учителя, претендующего </a:t>
            </a:r>
            <a:b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на уровень педагогического мастерства «учитель-модератор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021984"/>
              </p:ext>
            </p:extLst>
          </p:nvPr>
        </p:nvGraphicFramePr>
        <p:xfrm>
          <a:off x="150122" y="791568"/>
          <a:ext cx="11928146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8415"/>
                <a:gridCol w="6209731"/>
              </a:tblGrid>
              <a:tr h="4230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1-ое полугодие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2-ое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полугодие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005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1.Учитель обсуждает с учащимися цели обучения и ожидаемые результаты урока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2. Соблюдение учителем структуры урока в соответствии с планом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3. Преемственность темы урока и непрерывности ее изучения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Учитель использует приёмы обучения, способствующие достижению целей обучения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 Учитель активно использует ресурсы ИКТ.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 Учитель использует критерии , методы и приемы формативного оценивания на уроке, проводит  рефлексию обучающихся по результатам обучения на уроке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E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«учитель обсуждает с учащимися критерии оценивания»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1.Учитель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вовлекает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обучающихся в постановку целей урока и ожидаемых результатов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2.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Вовлечение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всех обучающихся в активное обучение на каждом этапе урока.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3.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Развитие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способностей учащихся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Учитель использует приёмы обучения, направленные на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поддержку учебного сотрудничества.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 Учитель может использовать собственные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цифровые образовательные ресурсы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 Учитель развивает свою практику по вовлечению обучающихся в процесс оценивания.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E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«учитель вовлекает обучающихся в разработку критериев оценивания»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2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863" y="214874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Эффективные подходы и перспективы развития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практики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формативного оценивания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рефлексивного отчёта по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уроку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6323" y="4054561"/>
            <a:ext cx="9650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Ахмадиева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Куралай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Тлеубердиевна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директора по НМР НИШ г. Астаны(IВ); </a:t>
            </a:r>
            <a:b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Габдуллина Динара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Серикказыевна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директора по НМР НИШ ФМН г. Семей </a:t>
            </a:r>
            <a:b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</a:b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224283"/>
            <a:ext cx="987552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Таблица для написания рефлексивного отчета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335" y="1498097"/>
            <a:ext cx="11737304" cy="720080"/>
          </a:xfrm>
        </p:spPr>
        <p:txBody>
          <a:bodyPr/>
          <a:lstStyle/>
          <a:p>
            <a:pPr marL="14986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   </a:t>
            </a:r>
            <a:endParaRPr lang="en-US" sz="2400" b="1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149860" indent="0" algn="ctr">
              <a:buNone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149860" indent="0" algn="ctr">
              <a:buNone/>
            </a:pPr>
            <a:endParaRPr lang="en-US" sz="2400" b="1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149860" indent="0" algn="ctr">
              <a:buNone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14986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860159" y="1268760"/>
            <a:ext cx="10068489" cy="1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91344" y="1268761"/>
            <a:ext cx="653535" cy="1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341398"/>
              </p:ext>
            </p:extLst>
          </p:nvPr>
        </p:nvGraphicFramePr>
        <p:xfrm>
          <a:off x="617634" y="2771775"/>
          <a:ext cx="11410538" cy="3881185"/>
        </p:xfrm>
        <a:graphic>
          <a:graphicData uri="http://schemas.openxmlformats.org/drawingml/2006/table">
            <a:tbl>
              <a:tblPr firstRow="1" firstCol="1" bandRow="1"/>
              <a:tblGrid>
                <a:gridCol w="2293924"/>
                <a:gridCol w="2839045"/>
                <a:gridCol w="2791781"/>
                <a:gridCol w="3485788"/>
              </a:tblGrid>
              <a:tr h="23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Синтез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качества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Планирования, Преподавания и Оценки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Планирования, Преподавания и Оценки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Синтез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Планирования, Преподавания и Оценки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kk-K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будущее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4079776" y="4959223"/>
            <a:ext cx="5715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94403" y="4946231"/>
            <a:ext cx="5715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967421" y="4959223"/>
            <a:ext cx="5715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Rectangle 113"/>
          <p:cNvSpPr>
            <a:spLocks noChangeArrowheads="1"/>
          </p:cNvSpPr>
          <p:nvPr/>
        </p:nvSpPr>
        <p:spPr bwMode="auto">
          <a:xfrm>
            <a:off x="518111" y="1122345"/>
            <a:ext cx="1158522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Вам в помощь данная таблица, куда вы по уровню педагогического мастерства можете распределить количество слов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k-KZ" altLang="ru-RU" b="1" dirty="0" smtClean="0"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</a:t>
            </a: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читель»-1500 слов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k-KZ" altLang="ru-RU" b="1" dirty="0" smtClean="0"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«у</a:t>
            </a: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читель-модератор» 2000 слов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k-KZ" altLang="ru-RU" b="1" dirty="0" smtClean="0"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«у</a:t>
            </a: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читель-эксперт «2500 слов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k-KZ" altLang="ru-RU" b="1" dirty="0" smtClean="0"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«у</a:t>
            </a: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читель-исследователь» 3000 слов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Rectangle 114"/>
          <p:cNvSpPr>
            <a:spLocks noChangeArrowheads="1"/>
          </p:cNvSpPr>
          <p:nvPr/>
        </p:nvSpPr>
        <p:spPr bwMode="auto">
          <a:xfrm>
            <a:off x="1481138" y="2771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62676"/>
              </p:ext>
            </p:extLst>
          </p:nvPr>
        </p:nvGraphicFramePr>
        <p:xfrm>
          <a:off x="353823" y="1006412"/>
          <a:ext cx="11372849" cy="4888244"/>
        </p:xfrm>
        <a:graphic>
          <a:graphicData uri="http://schemas.openxmlformats.org/drawingml/2006/table">
            <a:tbl>
              <a:tblPr firstRow="1" firstCol="1" bandRow="1"/>
              <a:tblGrid>
                <a:gridCol w="4876800"/>
                <a:gridCol w="3295650"/>
                <a:gridCol w="3200399"/>
              </a:tblGrid>
              <a:tr h="52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Темы для обсуждения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Что  было  полезным?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Предложения/рекомендации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9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Эффективные подходы организации и управления процессом школьного оценивания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Постановка ЦПР. Наблюдение урока: обратная связь как инструмент профессионального развития и продвижения к достижению ЦПР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endParaRPr lang="ru-RU" sz="7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Эффективные подходы и перспективы развития практики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формативного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 оценивания РО по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уроку</a:t>
                      </a:r>
                      <a:endParaRPr lang="ru-RU" sz="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22231" y="240226"/>
            <a:ext cx="283603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Лист обратной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42789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232011"/>
            <a:ext cx="9836385" cy="64242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Даты сдачи рефлексивных отчетов аттестуемых учителей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860159" y="1268760"/>
            <a:ext cx="10068489" cy="1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91344" y="1268761"/>
            <a:ext cx="653535" cy="1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86460"/>
              </p:ext>
            </p:extLst>
          </p:nvPr>
        </p:nvGraphicFramePr>
        <p:xfrm>
          <a:off x="479376" y="1340448"/>
          <a:ext cx="10801199" cy="5364916"/>
        </p:xfrm>
        <a:graphic>
          <a:graphicData uri="http://schemas.openxmlformats.org/drawingml/2006/table">
            <a:tbl>
              <a:tblPr firstRow="1" firstCol="1" bandRow="1"/>
              <a:tblGrid>
                <a:gridCol w="4003328"/>
                <a:gridCol w="2700299"/>
                <a:gridCol w="1554718"/>
                <a:gridCol w="2542854"/>
              </a:tblGrid>
              <a:tr h="180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Написание Рефлексивных отчетов по уроку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18 марта 2018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23:59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Сдача Рефлексивных отчетов для </a:t>
                      </a:r>
                      <a:r>
                        <a:rPr lang="ru-RU" sz="1400" dirty="0" err="1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формативного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отзыва менторов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марта 2018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9:00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Формативный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отзыв от менторов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22 марта 2018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9:00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енторы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аттестуемых учителей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Обновление отчетов по рекомендациям </a:t>
                      </a:r>
                      <a:r>
                        <a:rPr lang="ru-RU" sz="1400" dirty="0" err="1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формативного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отзыва менторов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25 марта 2018 года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23:59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Сдача Рефлексивных отчетов по уроку с ФО менторов тренерам по аттестации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марта 2018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9:00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Формативный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отзыв от тренеров по аттестации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апреля 2018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9:00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тренеры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аттестации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Обновление отчетов по рекомендациям формативного отзыва тренеров по аттестации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25 апреля 2018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23:59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логинов для загрузки РО по уроку на портал ЦПИ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апреля 2018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23:59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Ахмадиева К.Т.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Загрузка рефлексивного отчета по уроку на портал ЦПИ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20-27 апреля 2018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райний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28 апреля 2018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23:59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Предоставить информацию по итогам загрузки РО по уроку на портал ЦПИ, заместителю директора по развитию: ФИО, дата, время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День,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 загрузили отчет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время,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 загрузили отчет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6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363" y="-78984"/>
            <a:ext cx="987552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Примерные вопросы для написания РО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860159" y="1268760"/>
            <a:ext cx="10068489" cy="1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91344" y="1268761"/>
            <a:ext cx="653535" cy="1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785" t="9051" r="44684" b="24800"/>
          <a:stretch/>
        </p:blipFill>
        <p:spPr>
          <a:xfrm>
            <a:off x="1254783" y="819627"/>
            <a:ext cx="4767645" cy="6007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375" t="21651" r="44094" b="4851"/>
          <a:stretch/>
        </p:blipFill>
        <p:spPr>
          <a:xfrm>
            <a:off x="6483765" y="819627"/>
            <a:ext cx="4313124" cy="60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069" y="60248"/>
            <a:ext cx="11702002" cy="7642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Рекомендации по реализации школьного оценивания деятельности учителей  </a:t>
            </a:r>
            <a:endParaRPr lang="ru-RU" sz="2800" b="1" dirty="0">
              <a:solidFill>
                <a:srgbClr val="7E0000"/>
              </a:solidFill>
              <a:latin typeface="Arial Narrow" panose="020B0606020202030204" pitchFamily="34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512" y="1065125"/>
            <a:ext cx="114631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Постановка ЦПР</a:t>
            </a:r>
          </a:p>
          <a:p>
            <a:pPr lvl="0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1.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Применять различные инструменты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диагностики профессиональных потребностей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педагогических работников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lvl="0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2.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Ставить цели профессионального развития  на 1 учебный год в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формате 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SMART с учётом профессиональных потребностей и  уровня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педагогического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мастерства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512" y="2870067"/>
            <a:ext cx="111763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Наблюдение 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уроков/занятий</a:t>
            </a:r>
            <a:endParaRPr lang="ru-RU" sz="2400" b="1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lvl="0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1.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Последовательно наблюдать уроки/занятия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по направлениям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деятельности всех педагогических работников,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независимо от сроков прохождения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аттестации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lvl="0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2.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Проводить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предварительные конструктивные беседы по планированию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уроков/занятий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3.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Предоставлять 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конструктивные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 отзывы по наблюдению уроков/занятий и продвижению к достижению цели профессионального развития в Листах наблюдения уроков/занятий и Листе школьного оценивания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43" y="1"/>
            <a:ext cx="11209217" cy="457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Обратная связь </a:t>
            </a:r>
            <a:r>
              <a:rPr lang="ru-RU" sz="28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заместителей директоров </a:t>
            </a:r>
            <a:r>
              <a:rPr lang="ru-RU" sz="28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НМР  </a:t>
            </a:r>
            <a:endParaRPr lang="ru-RU" sz="2800" b="1" dirty="0">
              <a:solidFill>
                <a:srgbClr val="7E0000"/>
              </a:solidFill>
              <a:latin typeface="Arial Narrow" panose="020B0606020202030204" pitchFamily="34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181" y="2331839"/>
            <a:ext cx="11600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Авторская программа </a:t>
            </a:r>
            <a:endParaRPr lang="ru-RU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разработка критериев реализации авторской программы: требования по разработке, процедуре апробации и утверждения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разработка методических рекомендаций по внедрению (апробации) и реализации авторской программы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181" y="374387"/>
            <a:ext cx="11770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Рефлексивный отчет по уроку, поддержка тренеров</a:t>
            </a:r>
            <a:endParaRPr lang="ru-RU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стандартизация процесса оценивания РО для выработки единого понимание (школьные тренеры, эксперты ЦПИ)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проведение семинаров: для учителей по написанию РО, для заместителей директоров по НМР по поддержке школьных тренеров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обучение тренеров по поддержке профессионального развития </a:t>
            </a:r>
            <a:r>
              <a:rPr lang="ru-RU" i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(дополнительно)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рефлексия по уроку в рамках Исследования урока/Исследования в действии (</a:t>
            </a:r>
            <a:r>
              <a:rPr lang="ru-RU" dirty="0" err="1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Lesson-study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,/</a:t>
            </a:r>
            <a:r>
              <a:rPr lang="ru-RU" dirty="0" err="1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Action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Research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) для аттестуемых на уровень педагогического мастерства «учитель-модератор»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181" y="3205448"/>
            <a:ext cx="11770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Методический совет АОО</a:t>
            </a:r>
            <a:endParaRPr lang="ru-RU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определение понятий: «методическое пособие», «методическая разработка», «сборник», «методические рекомендации»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разработка инструкции по работе с методическим советом АОО: форма обращения, сроки, сроки рецензирования и получения обратной связи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182" y="4338854"/>
            <a:ext cx="11952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Организационные вопросы</a:t>
            </a:r>
            <a:endParaRPr lang="ru-RU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предоставление сертификатов соответствия  требованиям по языковым компетенциям до октября текущего учебного года (для аттестуемых)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рассмотрение претендентов на уровень «учитель-модератор» на уровне  школы, т.к. основная деятельность связана со школьной деятельностью;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разработка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инструмента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проверки языковых компетенций по казахскому языку (в соответствии с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IELTS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/ </a:t>
            </a:r>
            <a:r>
              <a:rPr lang="en-US" dirty="0" err="1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Aptis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) с учётом специфики педагогической деятельности;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страхование учителей при выезде в качестве наблюдателей на оценивание в рамках курсов по обновлению содержания образования РК</a:t>
            </a:r>
            <a:endParaRPr lang="ru-RU" sz="2400" i="1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01" y="2471986"/>
            <a:ext cx="11199125" cy="1081538"/>
          </a:xfrm>
        </p:spPr>
        <p:txBody>
          <a:bodyPr>
            <a:noAutofit/>
          </a:bodyPr>
          <a:lstStyle/>
          <a:p>
            <a:pPr lvl="0"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Эффективные подходы организации и управления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процессом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школьного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оценивания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501" y="4440629"/>
            <a:ext cx="10972800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Татимбеков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Рашит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Шабдинович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директора по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НМР НИШ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ФМН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г.Костана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я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80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Изучение нормативных документов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621" y="5901726"/>
            <a:ext cx="7242040" cy="6950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 школьном портале размещены ссылки для скачивания и просмотра нормативно-правовых документов АОО «НИШ», обозначенных в квалификационных требованиях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800727"/>
            <a:ext cx="11085187" cy="5100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39889" y="6000451"/>
            <a:ext cx="46521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http://kst.nis.edu.kz/Kostanay/portal/about_school/virtualnyj-metodicheskij-kabinet/normativno-pravovoe-obespechenie/</a:t>
            </a:r>
            <a:r>
              <a:rPr lang="ru-RU" sz="1100" dirty="0" smtClean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910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Целеполагание профессионального развития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1347" y="6096000"/>
            <a:ext cx="7669306" cy="527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Диагностика слабых и сильных сторон учителя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" y="1402463"/>
            <a:ext cx="4187098" cy="4296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756" y="1232813"/>
            <a:ext cx="5323715" cy="45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153" y="0"/>
            <a:ext cx="9610164" cy="6858000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15137" y="2624421"/>
            <a:ext cx="2477938" cy="2684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Индивидуальный план профессионального развития учителя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Ссылки на показатели ПРИШ, планы НМР, УР, ПЭР, ВР и ВС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/>
              <a:t>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083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80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Совместное планирование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56" y="741698"/>
            <a:ext cx="11309258" cy="560694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403521" y="6348639"/>
            <a:ext cx="5490882" cy="411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rId3"/>
              </a:rPr>
              <a:t>http://kst.nis.edu.kz/Kostanay/portal/wp-content/uploads/2018/01/tablitsa-otsenivaniya.pdf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1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80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Совместное планирование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53" y="1133542"/>
            <a:ext cx="11340894" cy="39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2537</Words>
  <Application>Microsoft Office PowerPoint</Application>
  <PresentationFormat>Произвольный</PresentationFormat>
  <Paragraphs>426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Правила работы</vt:lpstr>
      <vt:lpstr>Презентация PowerPoint</vt:lpstr>
      <vt:lpstr> Эффективные подходы организации и управления  процессом школьного оценивания</vt:lpstr>
      <vt:lpstr>Изучение нормативных документов</vt:lpstr>
      <vt:lpstr>Целеполагание профессионального развития </vt:lpstr>
      <vt:lpstr>Презентация PowerPoint</vt:lpstr>
      <vt:lpstr>Совместное планирование </vt:lpstr>
      <vt:lpstr>Совместное планирование </vt:lpstr>
      <vt:lpstr>Наблюдение, анализ и предоставление обратной связи </vt:lpstr>
      <vt:lpstr>Презентация PowerPoint</vt:lpstr>
      <vt:lpstr>Обзор профессиональной деятельности</vt:lpstr>
      <vt:lpstr> Эффективные подходы организации и управления  процессом школьного оценивания</vt:lpstr>
      <vt:lpstr> Система работы  по поддержке профессионального развития в ходе школьного   оценивания  </vt:lpstr>
      <vt:lpstr>Презентация PowerPoint</vt:lpstr>
      <vt:lpstr>Презентация PowerPoint</vt:lpstr>
      <vt:lpstr>Трудности в реализации школьного оценивания  и пути решения </vt:lpstr>
      <vt:lpstr>Презентация PowerPoint</vt:lpstr>
      <vt:lpstr>Мамлеева Салтанат Бекентаевна,  заместитель директора по НМР НИШ ФМН г. Талдыкорган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работы по постановке цели профессионального развития</vt:lpstr>
      <vt:lpstr>Наблюдение урока: обратная связь как инструмент профессионального развития и продвижения к достижению цели профессионального развития</vt:lpstr>
      <vt:lpstr>Наблюдение урока </vt:lpstr>
      <vt:lpstr>Наблюдение урока учителя, претендующего  на уровень педагогического мастерства «учитель-модератор»</vt:lpstr>
      <vt:lpstr>Эффективные подходы и перспективы развития практики формативного оценивания рефлексивного отчёта по уроку </vt:lpstr>
      <vt:lpstr>Таблица для написания рефлексивного отчета</vt:lpstr>
      <vt:lpstr>Даты сдачи рефлексивных отчетов аттестуемых учителей</vt:lpstr>
      <vt:lpstr>Примерные вопросы для написания РО</vt:lpstr>
      <vt:lpstr>Рекомендации по реализации школьного оценивания деятельности учителей  </vt:lpstr>
      <vt:lpstr>Обратная связь заместителей директоров по НМР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vildanova_s.cpi</cp:lastModifiedBy>
  <cp:revision>96</cp:revision>
  <dcterms:created xsi:type="dcterms:W3CDTF">2013-09-24T02:52:19Z</dcterms:created>
  <dcterms:modified xsi:type="dcterms:W3CDTF">2018-08-20T05:11:16Z</dcterms:modified>
</cp:coreProperties>
</file>