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9" r:id="rId9"/>
    <p:sldId id="263" r:id="rId10"/>
    <p:sldId id="264" r:id="rId11"/>
    <p:sldId id="265" r:id="rId12"/>
    <p:sldId id="266" r:id="rId13"/>
    <p:sldId id="267" r:id="rId14"/>
    <p:sldId id="268" r:id="rId15"/>
    <p:sldId id="270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6C286-CAF2-430F-9E5C-143FC9B30F13}" type="datetimeFigureOut">
              <a:rPr lang="ru-RU" smtClean="0"/>
              <a:t>23.08.2018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FB866-62D3-4543-8703-C73A8317B1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735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6C286-CAF2-430F-9E5C-143FC9B30F13}" type="datetimeFigureOut">
              <a:rPr lang="ru-RU" smtClean="0"/>
              <a:t>23.08.2018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FB866-62D3-4543-8703-C73A8317B1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6932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6C286-CAF2-430F-9E5C-143FC9B30F13}" type="datetimeFigureOut">
              <a:rPr lang="ru-RU" smtClean="0"/>
              <a:t>23.08.2018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FB866-62D3-4543-8703-C73A8317B1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271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6C286-CAF2-430F-9E5C-143FC9B30F13}" type="datetimeFigureOut">
              <a:rPr lang="ru-RU" smtClean="0"/>
              <a:t>23.08.2018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FB866-62D3-4543-8703-C73A8317B1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0638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6C286-CAF2-430F-9E5C-143FC9B30F13}" type="datetimeFigureOut">
              <a:rPr lang="ru-RU" smtClean="0"/>
              <a:t>23.08.2018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FB866-62D3-4543-8703-C73A8317B1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920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6C286-CAF2-430F-9E5C-143FC9B30F13}" type="datetimeFigureOut">
              <a:rPr lang="ru-RU" smtClean="0"/>
              <a:t>23.08.2018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FB866-62D3-4543-8703-C73A8317B1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186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6C286-CAF2-430F-9E5C-143FC9B30F13}" type="datetimeFigureOut">
              <a:rPr lang="ru-RU" smtClean="0"/>
              <a:t>23.08.2018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FB866-62D3-4543-8703-C73A8317B1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8428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6C286-CAF2-430F-9E5C-143FC9B30F13}" type="datetimeFigureOut">
              <a:rPr lang="ru-RU" smtClean="0"/>
              <a:t>23.08.2018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FB866-62D3-4543-8703-C73A8317B1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3270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6C286-CAF2-430F-9E5C-143FC9B30F13}" type="datetimeFigureOut">
              <a:rPr lang="ru-RU" smtClean="0"/>
              <a:t>23.08.2018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FB866-62D3-4543-8703-C73A8317B1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7748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6C286-CAF2-430F-9E5C-143FC9B30F13}" type="datetimeFigureOut">
              <a:rPr lang="ru-RU" smtClean="0"/>
              <a:t>23.08.2018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FB866-62D3-4543-8703-C73A8317B1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1336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6C286-CAF2-430F-9E5C-143FC9B30F13}" type="datetimeFigureOut">
              <a:rPr lang="ru-RU" smtClean="0"/>
              <a:t>23.08.2018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FB866-62D3-4543-8703-C73A8317B1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7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6C286-CAF2-430F-9E5C-143FC9B30F13}" type="datetimeFigureOut">
              <a:rPr lang="ru-RU" smtClean="0"/>
              <a:t>23.08.2018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FB866-62D3-4543-8703-C73A8317B1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9150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suleimenova_zh@nis.edu.kz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09451" y="2015110"/>
            <a:ext cx="6781043" cy="914667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Arial Narrow" panose="020B0606020202030204" pitchFamily="34" charset="0"/>
              </a:rPr>
              <a:t>Проект </a:t>
            </a:r>
            <a:br>
              <a:rPr lang="ru-RU" b="1" dirty="0" smtClean="0">
                <a:latin typeface="Arial Narrow" panose="020B0606020202030204" pitchFamily="34" charset="0"/>
              </a:rPr>
            </a:br>
            <a:r>
              <a:rPr lang="ru-RU" b="1" dirty="0" smtClean="0">
                <a:latin typeface="Arial Narrow" panose="020B0606020202030204" pitchFamily="34" charset="0"/>
              </a:rPr>
              <a:t>«Партнерские школы»</a:t>
            </a:r>
            <a:endParaRPr lang="ru-RU" b="1" dirty="0">
              <a:latin typeface="Arial Narrow" panose="020B060602020203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04919" y="4377853"/>
            <a:ext cx="10625751" cy="1655762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>
                <a:latin typeface="Arial Narrow" panose="020B0606020202030204" pitchFamily="34" charset="0"/>
              </a:rPr>
              <a:t>Сулейменова Жулдыз Досбергеновна,</a:t>
            </a:r>
          </a:p>
          <a:p>
            <a:pPr algn="l"/>
            <a:r>
              <a:rPr lang="ru-RU" sz="2000" dirty="0" smtClean="0">
                <a:latin typeface="Arial Narrow" panose="020B0606020202030204" pitchFamily="34" charset="0"/>
              </a:rPr>
              <a:t>Директор Департамента по развитию Назарбаев Интеллектуальных школ </a:t>
            </a:r>
          </a:p>
          <a:p>
            <a:pPr algn="l"/>
            <a:r>
              <a:rPr lang="en-US" sz="2000" dirty="0" smtClean="0">
                <a:latin typeface="Arial Narrow" panose="020B0606020202030204" pitchFamily="34" charset="0"/>
                <a:hlinkClick r:id="rId2"/>
              </a:rPr>
              <a:t>suleimenova_zh@nis.edu.kz</a:t>
            </a:r>
            <a:r>
              <a:rPr lang="kk-KZ" sz="2000" dirty="0" smtClean="0">
                <a:latin typeface="Arial Narrow" panose="020B0606020202030204" pitchFamily="34" charset="0"/>
              </a:rPr>
              <a:t> </a:t>
            </a:r>
            <a:endParaRPr lang="ru-RU" sz="2000" dirty="0">
              <a:latin typeface="Arial Narrow" panose="020B0606020202030204" pitchFamily="34" charset="0"/>
            </a:endParaRPr>
          </a:p>
        </p:txBody>
      </p:sp>
      <p:pic>
        <p:nvPicPr>
          <p:cNvPr id="7170" name="Picture 2" descr="ÐÐ°ÑÑÐ¸Ð½ÐºÐ¸ Ð¿Ð¾ Ð·Ð°Ð¿ÑÐ¾ÑÑ Ð¿Ð°ÑÑÐ½ÐµÑÑ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4022" y="1100000"/>
            <a:ext cx="2877855" cy="2744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608213" y="3384133"/>
            <a:ext cx="6482281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4608213" y="3493636"/>
            <a:ext cx="6482281" cy="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350598" y="6215335"/>
            <a:ext cx="1534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b="1" dirty="0" smtClean="0">
                <a:latin typeface="Arial Narrow" panose="020B0606020202030204" pitchFamily="34" charset="0"/>
              </a:rPr>
              <a:t>Август, 2018 г.</a:t>
            </a:r>
            <a:endParaRPr lang="ru-RU" b="1" dirty="0">
              <a:latin typeface="Arial Narrow" panose="020B0606020202030204" pitchFamily="34" charset="0"/>
            </a:endParaRPr>
          </a:p>
        </p:txBody>
      </p:sp>
      <p:pic>
        <p:nvPicPr>
          <p:cNvPr id="8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62402" y="198654"/>
            <a:ext cx="1656184" cy="1033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3296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9134938"/>
              </p:ext>
            </p:extLst>
          </p:nvPr>
        </p:nvGraphicFramePr>
        <p:xfrm>
          <a:off x="302573" y="190124"/>
          <a:ext cx="11258704" cy="662130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177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56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240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59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52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588718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effectLst/>
                          <a:latin typeface="Arial Narrow" panose="020B0606020202030204" pitchFamily="34" charset="0"/>
                        </a:rPr>
                        <a:t>4.</a:t>
                      </a: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45" marR="435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Интеллектуальная школа ХБН г.Алматы</a:t>
                      </a:r>
                      <a:endParaRPr lang="ru-RU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45" marR="43545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КГУ Гимназия №79, 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СШ №159, 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Школа-лицей №165, 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Школа-лицей №48 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СУНЦ имени А. Н. Колмогорова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100" dirty="0">
                          <a:effectLst/>
                          <a:latin typeface="Arial Narrow" panose="020B0606020202030204" pitchFamily="34" charset="0"/>
                        </a:rPr>
                        <a:t>King’s College Saint Michaels	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 dirty="0" err="1">
                          <a:effectLst/>
                          <a:latin typeface="Arial Narrow" panose="020B0606020202030204" pitchFamily="34" charset="0"/>
                        </a:rPr>
                        <a:t>Ernst</a:t>
                      </a: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dirty="0" err="1">
                          <a:effectLst/>
                          <a:latin typeface="Arial Narrow" panose="020B0606020202030204" pitchFamily="34" charset="0"/>
                        </a:rPr>
                        <a:t>Abbe</a:t>
                      </a: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dirty="0" err="1">
                          <a:effectLst/>
                          <a:latin typeface="Arial Narrow" panose="020B0606020202030204" pitchFamily="34" charset="0"/>
                        </a:rPr>
                        <a:t>Gymnasium</a:t>
                      </a: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 	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 dirty="0" err="1">
                          <a:effectLst/>
                          <a:latin typeface="Arial Narrow" panose="020B0606020202030204" pitchFamily="34" charset="0"/>
                        </a:rPr>
                        <a:t>Saint-Denis</a:t>
                      </a: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dirty="0" err="1">
                          <a:effectLst/>
                          <a:latin typeface="Arial Narrow" panose="020B0606020202030204" pitchFamily="34" charset="0"/>
                        </a:rPr>
                        <a:t>International</a:t>
                      </a: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 School	</a:t>
                      </a:r>
                    </a:p>
                  </a:txBody>
                  <a:tcPr marL="43545" marR="435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Казахстан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Казахстан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Казахстан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Казахстан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РФ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 Narrow" panose="020B0606020202030204" pitchFamily="34" charset="0"/>
                        </a:rPr>
                        <a:t>United Kingdom</a:t>
                      </a: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endParaRPr lang="ru-RU" sz="1100" dirty="0" smtClean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 smtClean="0">
                          <a:effectLst/>
                          <a:latin typeface="Arial Narrow" panose="020B0606020202030204" pitchFamily="34" charset="0"/>
                        </a:rPr>
                        <a:t>Germany</a:t>
                      </a:r>
                      <a:r>
                        <a:rPr lang="ru-RU" sz="110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Arial Narrow" panose="020B0606020202030204" pitchFamily="34" charset="0"/>
                        </a:rPr>
                        <a:t>France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45" marR="435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2016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2016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2016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2016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2016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2017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2017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2017</a:t>
                      </a:r>
                      <a:endParaRPr lang="ru-RU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45" marR="4354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24222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effectLst/>
                          <a:latin typeface="Arial Narrow" panose="020B0606020202030204" pitchFamily="34" charset="0"/>
                        </a:rPr>
                        <a:t>5.</a:t>
                      </a: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45" marR="435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Интеллектуальная школа ХБН г.Актау</a:t>
                      </a:r>
                      <a:endParaRPr lang="ru-RU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45" marR="43545" marT="0" marB="0"/>
                </a:tc>
                <a:tc>
                  <a:txBody>
                    <a:bodyPr/>
                    <a:lstStyle/>
                    <a:p>
                      <a:pPr marL="342900" lvl="0" indent="-342900" latinLnBrk="1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Школа-лицей села Қызыл-төбе,</a:t>
                      </a:r>
                    </a:p>
                    <a:p>
                      <a:pPr marL="342900" lvl="0" indent="-342900" latinLnBrk="1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Школа  им.Баймырзаева  поселка Кызылозен, </a:t>
                      </a:r>
                    </a:p>
                    <a:p>
                      <a:pPr marL="342900" lvl="0" indent="-342900" latinLnBrk="1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Школа им. Мынбаева поселка Баутино,</a:t>
                      </a:r>
                    </a:p>
                    <a:p>
                      <a:pPr marL="342900" lvl="0" indent="-342900" latinLnBrk="1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Лицей села Шетпе, Мангистаускии район,</a:t>
                      </a:r>
                    </a:p>
                    <a:p>
                      <a:pPr marL="342900" lvl="0" indent="-342900" latinLnBrk="1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Тупкараганскии район, школа им М.Абдикалыкова,</a:t>
                      </a:r>
                    </a:p>
                    <a:p>
                      <a:pPr marL="342900" lvl="0" indent="-342900" latinLnBrk="1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Школы №3 районного центра Жетибай, </a:t>
                      </a:r>
                    </a:p>
                    <a:p>
                      <a:pPr marL="342900" lvl="0" indent="-342900" latinLnBrk="1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Школы № 7 Мунайлинского района,</a:t>
                      </a:r>
                    </a:p>
                    <a:p>
                      <a:pPr marL="342900" lvl="0" indent="-342900" latinLnBrk="1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100">
                          <a:effectLst/>
                          <a:latin typeface="Arial Narrow" panose="020B0606020202030204" pitchFamily="34" charset="0"/>
                        </a:rPr>
                        <a:t>Nueva school </a:t>
                      </a:r>
                      <a:endParaRPr lang="ru-RU" sz="110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342900" lvl="0" indent="-342900" latinLnBrk="1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Корейская школа в Сеуле</a:t>
                      </a:r>
                      <a:r>
                        <a:rPr lang="en-US" sz="1100">
                          <a:effectLst/>
                          <a:latin typeface="Arial Narrow" panose="020B0606020202030204" pitchFamily="34" charset="0"/>
                        </a:rPr>
                        <a:t> «Sejong science high school» </a:t>
                      </a:r>
                      <a:endParaRPr lang="ru-RU" sz="1100">
                        <a:effectLst/>
                        <a:latin typeface="Arial Narrow" panose="020B0606020202030204" pitchFamily="34" charset="0"/>
                        <a:ea typeface="Batang" panose="02030600000101010101" pitchFamily="18" charset="-127"/>
                      </a:endParaRPr>
                    </a:p>
                  </a:txBody>
                  <a:tcPr marL="43545" marR="43545" marT="0" marB="0"/>
                </a:tc>
                <a:tc>
                  <a:txBody>
                    <a:bodyPr/>
                    <a:lstStyle/>
                    <a:p>
                      <a:pPr latinLnBrk="1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Казахстан</a:t>
                      </a:r>
                    </a:p>
                    <a:p>
                      <a:pPr latinLnBrk="1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Казахстан</a:t>
                      </a:r>
                    </a:p>
                    <a:p>
                      <a:pPr latinLnBrk="1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Казахстан</a:t>
                      </a:r>
                    </a:p>
                    <a:p>
                      <a:pPr latinLnBrk="1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Казахстан</a:t>
                      </a:r>
                    </a:p>
                    <a:p>
                      <a:pPr latinLnBrk="1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Казахстан</a:t>
                      </a:r>
                    </a:p>
                    <a:p>
                      <a:pPr latinLnBrk="1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Казахстан</a:t>
                      </a:r>
                    </a:p>
                    <a:p>
                      <a:pPr latinLnBrk="1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Казахстан</a:t>
                      </a:r>
                    </a:p>
                    <a:p>
                      <a:pPr latinLnBrk="1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США</a:t>
                      </a:r>
                    </a:p>
                    <a:p>
                      <a:pPr latinLnBrk="1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Южная Корея</a:t>
                      </a:r>
                      <a:endParaRPr lang="ru-RU" sz="1100">
                        <a:effectLst/>
                        <a:latin typeface="Arial Narrow" panose="020B0606020202030204" pitchFamily="34" charset="0"/>
                        <a:ea typeface="Batang" panose="02030600000101010101" pitchFamily="18" charset="-127"/>
                      </a:endParaRPr>
                    </a:p>
                  </a:txBody>
                  <a:tcPr marL="43545" marR="435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2016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2016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2016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2016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2016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2016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2016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2016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2018</a:t>
                      </a:r>
                      <a:endParaRPr lang="ru-RU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45" marR="4354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69372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effectLst/>
                          <a:latin typeface="Arial Narrow" panose="020B0606020202030204" pitchFamily="34" charset="0"/>
                        </a:rPr>
                        <a:t>6.</a:t>
                      </a: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45" marR="435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Интеллектуальная школа ФМН г.Актобе</a:t>
                      </a:r>
                      <a:endParaRPr lang="ru-RU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45" marR="43545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Новая Школа (пос. Новый) 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Школа №9 (Актобе) 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Школа №5 (Хромтау) 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 dirty="0" err="1">
                          <a:effectLst/>
                          <a:latin typeface="Arial Narrow" panose="020B0606020202030204" pitchFamily="34" charset="0"/>
                        </a:rPr>
                        <a:t>Байганинская</a:t>
                      </a: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 СШ (</a:t>
                      </a:r>
                      <a:r>
                        <a:rPr lang="ru-RU" sz="1100" dirty="0" err="1">
                          <a:effectLst/>
                          <a:latin typeface="Arial Narrow" panose="020B0606020202030204" pitchFamily="34" charset="0"/>
                        </a:rPr>
                        <a:t>с.Байганин</a:t>
                      </a: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) 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 dirty="0" err="1">
                          <a:effectLst/>
                          <a:latin typeface="Arial Narrow" panose="020B0606020202030204" pitchFamily="34" charset="0"/>
                        </a:rPr>
                        <a:t>Родниковская</a:t>
                      </a: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 СШ (с. </a:t>
                      </a:r>
                      <a:r>
                        <a:rPr lang="ru-RU" sz="1100" dirty="0" err="1">
                          <a:effectLst/>
                          <a:latin typeface="Arial Narrow" panose="020B0606020202030204" pitchFamily="34" charset="0"/>
                        </a:rPr>
                        <a:t>Родниковка</a:t>
                      </a: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Физико-математическая школа </a:t>
                      </a:r>
                      <a:r>
                        <a:rPr lang="ru-RU" sz="1100" dirty="0" err="1">
                          <a:effectLst/>
                          <a:latin typeface="Arial Narrow" panose="020B0606020202030204" pitchFamily="34" charset="0"/>
                        </a:rPr>
                        <a:t>им.А.Лаврентьева</a:t>
                      </a: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	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СУНЦ МГУ 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100" dirty="0">
                          <a:effectLst/>
                          <a:latin typeface="Arial Narrow" panose="020B0606020202030204" pitchFamily="34" charset="0"/>
                        </a:rPr>
                        <a:t>Seaford School 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школа</a:t>
                      </a:r>
                      <a:r>
                        <a:rPr lang="en-US" sz="1100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Arial Narrow" panose="020B0606020202030204" pitchFamily="34" charset="0"/>
                        </a:rPr>
                        <a:t>Lycee</a:t>
                      </a:r>
                      <a:r>
                        <a:rPr lang="en-US" sz="1100" dirty="0">
                          <a:effectLst/>
                          <a:latin typeface="Arial Narrow" panose="020B0606020202030204" pitchFamily="34" charset="0"/>
                        </a:rPr>
                        <a:t> International de </a:t>
                      </a:r>
                      <a:r>
                        <a:rPr lang="en-US" sz="1100" dirty="0" err="1">
                          <a:effectLst/>
                          <a:latin typeface="Arial Narrow" panose="020B0606020202030204" pitchFamily="34" charset="0"/>
                        </a:rPr>
                        <a:t>Londres</a:t>
                      </a:r>
                      <a:r>
                        <a:rPr lang="en-US" sz="1100" dirty="0">
                          <a:effectLst/>
                          <a:latin typeface="Arial Narrow" panose="020B0606020202030204" pitchFamily="34" charset="0"/>
                        </a:rPr>
                        <a:t> Winston </a:t>
                      </a:r>
                      <a:r>
                        <a:rPr lang="en-US" sz="1100" dirty="0" smtClean="0">
                          <a:effectLst/>
                          <a:latin typeface="Arial Narrow" panose="020B0606020202030204" pitchFamily="34" charset="0"/>
                        </a:rPr>
                        <a:t>Churchill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3545" marR="435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Казахстан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Казахстан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Казахстан </a:t>
                      </a:r>
                      <a:endParaRPr lang="ru-RU" sz="1100" dirty="0" smtClean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 Narrow" panose="020B0606020202030204" pitchFamily="34" charset="0"/>
                        </a:rPr>
                        <a:t>Казахстан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 Narrow" panose="020B0606020202030204" pitchFamily="34" charset="0"/>
                        </a:rPr>
                        <a:t>Казахстан 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РФ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 Narrow" panose="020B0606020202030204" pitchFamily="34" charset="0"/>
                        </a:rPr>
                        <a:t>РФ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США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США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45" marR="435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2013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2013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2015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2017 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2017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2018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2016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2016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2018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45" marR="4354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45235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</a:t>
                      </a:r>
                      <a:r>
                        <a:rPr lang="ru-RU" sz="1100" baseline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45" marR="435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Интеллектуальная школа ХБН </a:t>
                      </a:r>
                      <a:r>
                        <a:rPr lang="ru-RU" sz="11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г.Атырау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6375" algn="l"/>
                        </a:tabLst>
                      </a:pPr>
                      <a:r>
                        <a:rPr lang="ru-RU" sz="11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СШ.им.Джангельдина</a:t>
                      </a: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города Атырау,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6375" algn="l"/>
                        </a:tabLst>
                      </a:pPr>
                      <a:r>
                        <a:rPr lang="ru-RU" sz="11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Общеобразоввательная</a:t>
                      </a: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школа </a:t>
                      </a:r>
                      <a:r>
                        <a:rPr lang="ru-RU" sz="11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Жылыойского</a:t>
                      </a: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района  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6375" algn="l"/>
                        </a:tabLst>
                      </a:pPr>
                      <a:r>
                        <a:rPr lang="ru-RU" sz="11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Общеобразоввательная</a:t>
                      </a: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школа </a:t>
                      </a:r>
                      <a:r>
                        <a:rPr lang="ru-RU" sz="11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Махамбетского</a:t>
                      </a: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района, 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6375" algn="l"/>
                        </a:tabLst>
                      </a:pPr>
                      <a:r>
                        <a:rPr lang="ru-RU" sz="11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Общеобразоввательная</a:t>
                      </a: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школа </a:t>
                      </a:r>
                      <a:r>
                        <a:rPr lang="ru-RU" sz="11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Курмагазинского</a:t>
                      </a: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района 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6375" algn="l"/>
                        </a:tabLst>
                      </a:pPr>
                      <a:r>
                        <a:rPr lang="ru-RU" sz="11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Общеобразоввательная</a:t>
                      </a: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школа </a:t>
                      </a:r>
                      <a:r>
                        <a:rPr lang="ru-RU" sz="11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Индерского</a:t>
                      </a: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района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6375" algn="l"/>
                        </a:tabLst>
                      </a:pPr>
                      <a:r>
                        <a:rPr lang="ru-RU" sz="11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Білім</a:t>
                      </a: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-Инновация лицей, 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6375" algn="l"/>
                        </a:tabLs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Школа-Интернат им. </a:t>
                      </a:r>
                      <a:r>
                        <a:rPr lang="ru-RU" sz="11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С.Шарипова</a:t>
                      </a: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Пос.Доссор</a:t>
                      </a: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6375" algn="l"/>
                        </a:tabLs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Международная школа QSI 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6375" algn="l"/>
                        </a:tabLs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Международной школы </a:t>
                      </a:r>
                      <a:r>
                        <a:rPr lang="ru-RU" sz="11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Нексус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Казахстан </a:t>
                      </a:r>
                      <a:endParaRPr lang="ru-RU" sz="1100" dirty="0" smtClean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Казахстан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Казахстан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Казахстан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Казахстан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Казахстан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Казахстан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Казахстан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Сингапур 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3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09918" y="89314"/>
            <a:ext cx="1093439" cy="682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0687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5179089"/>
              </p:ext>
            </p:extLst>
          </p:nvPr>
        </p:nvGraphicFramePr>
        <p:xfrm>
          <a:off x="558876" y="646100"/>
          <a:ext cx="10712687" cy="57404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732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6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300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92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40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130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6" marR="423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Интеллектуальная школа ХБН </a:t>
                      </a:r>
                      <a:r>
                        <a:rPr lang="ru-RU" sz="1100" dirty="0" err="1">
                          <a:effectLst/>
                          <a:latin typeface="Arial Narrow" panose="020B0606020202030204" pitchFamily="34" charset="0"/>
                        </a:rPr>
                        <a:t>г.Караганды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6" marR="42356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ГУ «Средняя школа №13 отдела образования акимата города Караганды».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СШИ №7 имени Жамбыла	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КГУ «ОШ №17»	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СШИ №2 им.Нурмакова	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Гимназия им. С.Сейфуллина	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Гимназия №39	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Гимназия №8	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СШ№1 им.О.А.Жаутыкова	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Гимназия №9	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Школа-гимназия №10	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ШЛ №101	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Гимназия №9	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Гимназия №38	</a:t>
                      </a:r>
                      <a:endParaRPr lang="ru-RU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6" marR="4235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Казахстан </a:t>
                      </a:r>
                      <a:endParaRPr lang="ru-RU" sz="1100" dirty="0" smtClean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 Narrow" panose="020B0606020202030204" pitchFamily="34" charset="0"/>
                        </a:rPr>
                        <a:t>Казахстан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 Narrow" panose="020B0606020202030204" pitchFamily="34" charset="0"/>
                        </a:rPr>
                        <a:t>Казахстан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 Narrow" panose="020B0606020202030204" pitchFamily="34" charset="0"/>
                        </a:rPr>
                        <a:t>Казахстан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 Narrow" panose="020B0606020202030204" pitchFamily="34" charset="0"/>
                        </a:rPr>
                        <a:t>Казахстан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 Narrow" panose="020B0606020202030204" pitchFamily="34" charset="0"/>
                        </a:rPr>
                        <a:t>Казахстан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 Narrow" panose="020B0606020202030204" pitchFamily="34" charset="0"/>
                        </a:rPr>
                        <a:t>Казахстан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 Narrow" panose="020B0606020202030204" pitchFamily="34" charset="0"/>
                        </a:rPr>
                        <a:t>Казахстан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 Narrow" panose="020B0606020202030204" pitchFamily="34" charset="0"/>
                        </a:rPr>
                        <a:t>Казахстан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 Narrow" panose="020B0606020202030204" pitchFamily="34" charset="0"/>
                        </a:rPr>
                        <a:t>Казахстан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 Narrow" panose="020B0606020202030204" pitchFamily="34" charset="0"/>
                        </a:rPr>
                        <a:t>Казахстан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 Narrow" panose="020B0606020202030204" pitchFamily="34" charset="0"/>
                        </a:rPr>
                        <a:t>Казахстан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Казахстан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6" marR="4235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2013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2014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2014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2014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2015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2015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2017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2017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2017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2017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2017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2017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2017</a:t>
                      </a:r>
                      <a:endParaRPr lang="ru-RU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6" marR="4235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382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6" marR="423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Интеллектуальная школа ФМН г.Кокшетау</a:t>
                      </a:r>
                      <a:endParaRPr lang="ru-RU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6" marR="42356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95910" algn="l"/>
                        </a:tabLs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Никольская малокомплектаня школа (станция Ельтай), 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95910" algn="l"/>
                        </a:tabLs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многопрофильн. гимназия-лицей №5 г. Степногорск, 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95910" algn="l"/>
                        </a:tabLs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Ельтайская ср. школа, 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95910" algn="l"/>
                        </a:tabLst>
                      </a:pPr>
                      <a:r>
                        <a:rPr lang="kk-KZ" sz="1100">
                          <a:effectLst/>
                          <a:latin typeface="Arial Narrow" panose="020B0606020202030204" pitchFamily="34" charset="0"/>
                        </a:rPr>
                        <a:t>СШ</a:t>
                      </a: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 г.Кокшетау №1, 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95910" algn="l"/>
                        </a:tabLst>
                      </a:pPr>
                      <a:r>
                        <a:rPr lang="kk-KZ" sz="1100">
                          <a:effectLst/>
                          <a:latin typeface="Arial Narrow" panose="020B0606020202030204" pitchFamily="34" charset="0"/>
                        </a:rPr>
                        <a:t>СШ</a:t>
                      </a: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 г.Кокшетау №2, 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95910" algn="l"/>
                        </a:tabLst>
                      </a:pPr>
                      <a:r>
                        <a:rPr lang="kk-KZ" sz="1100">
                          <a:effectLst/>
                          <a:latin typeface="Arial Narrow" panose="020B0606020202030204" pitchFamily="34" charset="0"/>
                        </a:rPr>
                        <a:t>СШ</a:t>
                      </a: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 г.Кокшетау №3, 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95910" algn="l"/>
                        </a:tabLst>
                      </a:pPr>
                      <a:r>
                        <a:rPr lang="kk-KZ" sz="1100">
                          <a:effectLst/>
                          <a:latin typeface="Arial Narrow" panose="020B0606020202030204" pitchFamily="34" charset="0"/>
                        </a:rPr>
                        <a:t>СШ</a:t>
                      </a: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 г.Кокшетау №4, 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95910" algn="l"/>
                        </a:tabLst>
                      </a:pPr>
                      <a:r>
                        <a:rPr lang="kk-KZ" sz="1100">
                          <a:effectLst/>
                          <a:latin typeface="Arial Narrow" panose="020B0606020202030204" pitchFamily="34" charset="0"/>
                        </a:rPr>
                        <a:t>СШ</a:t>
                      </a: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 г.Кокшетау №5, 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95910" algn="l"/>
                        </a:tabLst>
                      </a:pPr>
                      <a:r>
                        <a:rPr lang="kk-KZ" sz="1100">
                          <a:effectLst/>
                          <a:latin typeface="Arial Narrow" panose="020B0606020202030204" pitchFamily="34" charset="0"/>
                        </a:rPr>
                        <a:t>СШ</a:t>
                      </a: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 г.Кокшетау №6, 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95910" algn="l"/>
                        </a:tabLst>
                      </a:pPr>
                      <a:r>
                        <a:rPr lang="kk-KZ" sz="1100">
                          <a:effectLst/>
                          <a:latin typeface="Arial Narrow" panose="020B0606020202030204" pitchFamily="34" charset="0"/>
                        </a:rPr>
                        <a:t>СШ</a:t>
                      </a: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 г.Кокшетау №8, 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95910" algn="l"/>
                        </a:tabLst>
                      </a:pPr>
                      <a:r>
                        <a:rPr lang="kk-KZ" sz="1100">
                          <a:effectLst/>
                          <a:latin typeface="Arial Narrow" panose="020B0606020202030204" pitchFamily="34" charset="0"/>
                        </a:rPr>
                        <a:t>СШ</a:t>
                      </a: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 г.Кокшетау №10. 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95910" algn="l"/>
                        </a:tabLs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Поселок Красный Яр </a:t>
                      </a:r>
                      <a:r>
                        <a:rPr lang="kk-KZ" sz="1100">
                          <a:effectLst/>
                          <a:latin typeface="Arial Narrow" panose="020B0606020202030204" pitchFamily="34" charset="0"/>
                        </a:rPr>
                        <a:t>СШ</a:t>
                      </a: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 №1,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95910" algn="l"/>
                        </a:tabLs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Поселок Красный Яр </a:t>
                      </a:r>
                      <a:r>
                        <a:rPr lang="kk-KZ" sz="1100">
                          <a:effectLst/>
                          <a:latin typeface="Arial Narrow" panose="020B0606020202030204" pitchFamily="34" charset="0"/>
                        </a:rPr>
                        <a:t>СШ</a:t>
                      </a: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 №2,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95910" algn="l"/>
                        </a:tabLs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Поселок Красный Яр </a:t>
                      </a:r>
                      <a:r>
                        <a:rPr lang="kk-KZ" sz="1100">
                          <a:effectLst/>
                          <a:latin typeface="Arial Narrow" panose="020B0606020202030204" pitchFamily="34" charset="0"/>
                        </a:rPr>
                        <a:t>СШ</a:t>
                      </a: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 №3.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95910" algn="l"/>
                        </a:tabLs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Школа </a:t>
                      </a:r>
                      <a:r>
                        <a:rPr lang="en-US" sz="1100">
                          <a:effectLst/>
                          <a:latin typeface="Arial Narrow" panose="020B0606020202030204" pitchFamily="34" charset="0"/>
                        </a:rPr>
                        <a:t>Agrupamento de Escolas Dr. Júlio Martins </a:t>
                      </a:r>
                      <a:endParaRPr lang="ru-RU" sz="110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95910" algn="l"/>
                        </a:tabLst>
                      </a:pPr>
                      <a:r>
                        <a:rPr lang="en-US" sz="1100">
                          <a:effectLst/>
                          <a:latin typeface="Arial Narrow" panose="020B0606020202030204" pitchFamily="34" charset="0"/>
                        </a:rPr>
                        <a:t>Sawston Village College</a:t>
                      </a: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6" marR="4235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Казахстан </a:t>
                      </a:r>
                      <a:endParaRPr lang="ru-RU" sz="1100" dirty="0" smtClean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 Narrow" panose="020B0606020202030204" pitchFamily="34" charset="0"/>
                        </a:rPr>
                        <a:t>Казахстан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 Narrow" panose="020B0606020202030204" pitchFamily="34" charset="0"/>
                        </a:rPr>
                        <a:t>Казахстан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 Narrow" panose="020B0606020202030204" pitchFamily="34" charset="0"/>
                        </a:rPr>
                        <a:t>Казахстан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 Narrow" panose="020B0606020202030204" pitchFamily="34" charset="0"/>
                        </a:rPr>
                        <a:t>Казахстан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 Narrow" panose="020B0606020202030204" pitchFamily="34" charset="0"/>
                        </a:rPr>
                        <a:t>Казахстан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 Narrow" panose="020B0606020202030204" pitchFamily="34" charset="0"/>
                        </a:rPr>
                        <a:t>Казахстан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 Narrow" panose="020B0606020202030204" pitchFamily="34" charset="0"/>
                        </a:rPr>
                        <a:t>Казахстан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 Narrow" panose="020B0606020202030204" pitchFamily="34" charset="0"/>
                        </a:rPr>
                        <a:t>Казахстан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 Narrow" panose="020B0606020202030204" pitchFamily="34" charset="0"/>
                        </a:rPr>
                        <a:t>Казахстан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 Narrow" panose="020B0606020202030204" pitchFamily="34" charset="0"/>
                        </a:rPr>
                        <a:t>Казахстан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 Narrow" panose="020B0606020202030204" pitchFamily="34" charset="0"/>
                        </a:rPr>
                        <a:t>Казахстан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 Narrow" panose="020B0606020202030204" pitchFamily="34" charset="0"/>
                        </a:rPr>
                        <a:t>Казахстан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 Narrow" panose="020B0606020202030204" pitchFamily="34" charset="0"/>
                        </a:rPr>
                        <a:t>Казахстан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 Narrow" panose="020B0606020202030204" pitchFamily="34" charset="0"/>
                        </a:rPr>
                        <a:t>Португалия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 Narrow" panose="020B0606020202030204" pitchFamily="34" charset="0"/>
                        </a:rPr>
                        <a:t>Великобритания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6" marR="4235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2013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2013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2013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2013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2014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2014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2015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2015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2015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2015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2016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2016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2016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2016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2017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2017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6" marR="42356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3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09918" y="89314"/>
            <a:ext cx="1093439" cy="682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5409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6935240"/>
              </p:ext>
            </p:extLst>
          </p:nvPr>
        </p:nvGraphicFramePr>
        <p:xfrm>
          <a:off x="481373" y="328635"/>
          <a:ext cx="10944100" cy="621982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061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469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446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94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69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5517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10.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0" marR="371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Интеллектуальная школа ХБН </a:t>
                      </a:r>
                      <a:r>
                        <a:rPr lang="ru-RU" sz="1100" dirty="0" err="1">
                          <a:effectLst/>
                          <a:latin typeface="Arial Narrow" panose="020B0606020202030204" pitchFamily="34" charset="0"/>
                        </a:rPr>
                        <a:t>г.Кызылорда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0" marR="3719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Областная специализированная школа-интернат для одаренных детей «Мурагер» 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Специализированный лицей «Дарын», 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НИШ ФМН г.Шымкент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Marshall Public School 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Международная школа города Лион </a:t>
                      </a:r>
                    </a:p>
                    <a:p>
                      <a:pPr marL="2286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0" marR="37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Казахстан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Казахстан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Казахстан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США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Франция</a:t>
                      </a:r>
                      <a:endParaRPr lang="ru-RU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0" marR="37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2016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2016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2016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2017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2018</a:t>
                      </a:r>
                      <a:endParaRPr lang="ru-RU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0" marR="3719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969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11.</a:t>
                      </a:r>
                      <a:endParaRPr lang="ru-RU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0" marR="371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Интеллектуальная школа ФМН г.Костанай</a:t>
                      </a:r>
                      <a:endParaRPr lang="ru-RU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0" marR="3719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ГУ «Средняя школа № 10»  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КГУ «Свердловская средняя школа отдела образования </a:t>
                      </a:r>
                      <a:r>
                        <a:rPr lang="ru-RU" sz="1100" dirty="0" err="1">
                          <a:effectLst/>
                          <a:latin typeface="Arial Narrow" panose="020B0606020202030204" pitchFamily="34" charset="0"/>
                        </a:rPr>
                        <a:t>акимата</a:t>
                      </a: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dirty="0" err="1">
                          <a:effectLst/>
                          <a:latin typeface="Arial Narrow" panose="020B0606020202030204" pitchFamily="34" charset="0"/>
                        </a:rPr>
                        <a:t>Алтынсаринского</a:t>
                      </a: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 района» 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100" dirty="0">
                          <a:effectLst/>
                          <a:latin typeface="Arial Narrow" panose="020B0606020202030204" pitchFamily="34" charset="0"/>
                        </a:rPr>
                        <a:t>Somerset College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 Narrow" panose="020B0606020202030204" pitchFamily="34" charset="0"/>
                        </a:rPr>
                        <a:t>4.</a:t>
                      </a:r>
                      <a:r>
                        <a:rPr lang="ru-RU" sz="1100" baseline="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100" dirty="0" smtClean="0">
                          <a:effectLst/>
                          <a:latin typeface="Arial Narrow" panose="020B0606020202030204" pitchFamily="34" charset="0"/>
                        </a:rPr>
                        <a:t>International school of Western Australia, </a:t>
                      </a:r>
                      <a:endParaRPr lang="ru-RU" sz="1100" dirty="0" smtClean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effectLst/>
                          <a:latin typeface="Arial Narrow" panose="020B0606020202030204" pitchFamily="34" charset="0"/>
                        </a:rPr>
                        <a:t>5. </a:t>
                      </a:r>
                      <a:r>
                        <a:rPr lang="en-US" sz="1100" dirty="0" smtClean="0">
                          <a:effectLst/>
                          <a:latin typeface="Arial Narrow" panose="020B0606020202030204" pitchFamily="34" charset="0"/>
                        </a:rPr>
                        <a:t>International </a:t>
                      </a:r>
                      <a:r>
                        <a:rPr lang="en-US" sz="1100" dirty="0">
                          <a:effectLst/>
                          <a:latin typeface="Arial Narrow" panose="020B0606020202030204" pitchFamily="34" charset="0"/>
                        </a:rPr>
                        <a:t>school of Baton Rouge, Louisiana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effectLst/>
                          <a:latin typeface="Arial Narrow" panose="020B0606020202030204" pitchFamily="34" charset="0"/>
                        </a:rPr>
                        <a:t>6. Британской </a:t>
                      </a: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международной школой в Шанхае в рамках проекта STEAM. </a:t>
                      </a:r>
                    </a:p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effectLst/>
                          <a:latin typeface="Arial Narrow" panose="020B0606020202030204" pitchFamily="34" charset="0"/>
                        </a:rPr>
                        <a:t>7. Международной </a:t>
                      </a: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школой в Казани.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0" marR="37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Казахстан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Казахстан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 Narrow" panose="020B0606020202030204" pitchFamily="34" charset="0"/>
                        </a:rPr>
                        <a:t>Южная </a:t>
                      </a: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Африка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Австралия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США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Великобритания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 Narrow" panose="020B0606020202030204" pitchFamily="34" charset="0"/>
                        </a:rPr>
                        <a:t>РФ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0" marR="37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2015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2015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2015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2016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2016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2017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2017</a:t>
                      </a:r>
                      <a:endParaRPr lang="ru-RU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0" marR="3719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130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12.</a:t>
                      </a:r>
                      <a:endParaRPr lang="ru-RU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0" marR="371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Интеллектуальная школа ХБН г.Павлодар</a:t>
                      </a:r>
                      <a:endParaRPr lang="ru-RU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0" marR="3719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94005" algn="l"/>
                        </a:tabLst>
                      </a:pPr>
                      <a:r>
                        <a:rPr lang="ru-RU" sz="1100" dirty="0" err="1">
                          <a:effectLst/>
                          <a:latin typeface="Arial Narrow" panose="020B0606020202030204" pitchFamily="34" charset="0"/>
                        </a:rPr>
                        <a:t>Жас</a:t>
                      </a: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dirty="0" err="1">
                          <a:effectLst/>
                          <a:latin typeface="Arial Narrow" panose="020B0606020202030204" pitchFamily="34" charset="0"/>
                        </a:rPr>
                        <a:t>Дарын</a:t>
                      </a: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,  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94005" algn="l"/>
                        </a:tabLs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Лицей №8, 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94005" algn="l"/>
                        </a:tabLs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СОШ-гимназия №39, 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94005" algn="l"/>
                        </a:tabLst>
                      </a:pPr>
                      <a:r>
                        <a:rPr lang="ru-RU" sz="1100" dirty="0" err="1">
                          <a:effectLst/>
                          <a:latin typeface="Arial Narrow" panose="020B0606020202030204" pitchFamily="34" charset="0"/>
                        </a:rPr>
                        <a:t>Майкаинские</a:t>
                      </a: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 СОШ №1, 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94005" algn="l"/>
                        </a:tabLs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СОШ №2, 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94005" algn="l"/>
                        </a:tabLst>
                      </a:pPr>
                      <a:r>
                        <a:rPr lang="ru-RU" sz="1100" dirty="0" err="1">
                          <a:effectLst/>
                          <a:latin typeface="Arial Narrow" panose="020B0606020202030204" pitchFamily="34" charset="0"/>
                        </a:rPr>
                        <a:t>Лебяжинская</a:t>
                      </a: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 СОШ.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94005" algn="l"/>
                        </a:tabLs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Школа №34 (Экибастуз) 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6375" algn="l"/>
                        </a:tabLs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Лицей им. Абая №10.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6375" algn="l"/>
                        </a:tabLs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СУНЦ имени А.Н. Колмогорова 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0" marR="37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Казахстан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Казахстан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Казахстан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Казахстан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Казахстан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Казахстан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Казахстан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Казахстан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РФ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0" marR="37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2014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2015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2015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2015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2015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2015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2015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2015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2017</a:t>
                      </a:r>
                      <a:endParaRPr lang="ru-RU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0" marR="3719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517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13.</a:t>
                      </a:r>
                      <a:endParaRPr lang="ru-RU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0" marR="371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Интеллектуальная школа ХБН г.Петропавловск</a:t>
                      </a:r>
                      <a:endParaRPr lang="ru-RU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0" marR="3719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Неполная средняя школа №16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Сартомарская средняя школа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НСШ №15 г.Петропавловск, 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СШ № 42, г. Петропавловск,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Казахская школа-гимназия №1.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Бишкульская средняя школа гимназия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Общеобразовательная школа №130 г.Омск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100">
                          <a:effectLst/>
                          <a:latin typeface="Arial Narrow" panose="020B0606020202030204" pitchFamily="34" charset="0"/>
                        </a:rPr>
                        <a:t>Hilmi Shaafi junior high school</a:t>
                      </a:r>
                      <a:endParaRPr lang="ru-RU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0" marR="37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Казахстан</a:t>
                      </a:r>
                    </a:p>
                    <a:p>
                      <a:pPr latinLnBrk="1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Казахстан</a:t>
                      </a:r>
                    </a:p>
                    <a:p>
                      <a:pPr latinLnBrk="1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Казахстан</a:t>
                      </a:r>
                    </a:p>
                    <a:p>
                      <a:pPr latinLnBrk="1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Казахстан</a:t>
                      </a:r>
                    </a:p>
                    <a:p>
                      <a:pPr latinLnBrk="1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Казахстан</a:t>
                      </a:r>
                    </a:p>
                    <a:p>
                      <a:pPr latinLnBrk="1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Казахстан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РФ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Малайзия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0" marR="37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2016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2016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2016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2016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2016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2016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2017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2018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0" marR="3719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3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09918" y="89314"/>
            <a:ext cx="1093439" cy="682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3966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1107644"/>
              </p:ext>
            </p:extLst>
          </p:nvPr>
        </p:nvGraphicFramePr>
        <p:xfrm>
          <a:off x="621908" y="487320"/>
          <a:ext cx="10740190" cy="538162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554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8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373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13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71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646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1" marR="412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Интеллектуальная школа ФМН </a:t>
                      </a:r>
                      <a:r>
                        <a:rPr lang="ru-RU" sz="1100" dirty="0" err="1">
                          <a:effectLst/>
                          <a:latin typeface="Arial Narrow" panose="020B0606020202030204" pitchFamily="34" charset="0"/>
                        </a:rPr>
                        <a:t>г.Семей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1" marR="41211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СШ № 5, 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СШ №6, 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СШ №37, 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СШ №4, 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Школа для глухонемых.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Международная школа JBCN (Международный бакалавриат) 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Гамбургская международная школа 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Средняя школа FURR в штате Техас.  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Школа имени Принца Уэльского в Индонезии.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Московская экономическая школа	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Общеобразовательная Школа Doerre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Общеобразовательная школа Ratton</a:t>
                      </a:r>
                      <a:endParaRPr lang="ru-RU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1" marR="4121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Казахстан</a:t>
                      </a:r>
                    </a:p>
                    <a:p>
                      <a:pPr latinLnBrk="1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Казахстан</a:t>
                      </a:r>
                    </a:p>
                    <a:p>
                      <a:pPr latinLnBrk="1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Казахстан</a:t>
                      </a:r>
                    </a:p>
                    <a:p>
                      <a:pPr latinLnBrk="1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Казахстан</a:t>
                      </a:r>
                    </a:p>
                    <a:p>
                      <a:pPr latinLnBrk="1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Казахстан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Индия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 Narrow" panose="020B0606020202030204" pitchFamily="34" charset="0"/>
                        </a:rPr>
                        <a:t>Германия 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США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Индонезии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РФ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США </a:t>
                      </a:r>
                      <a:endParaRPr lang="ru-RU" sz="1100" dirty="0" smtClean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 Narrow" panose="020B0606020202030204" pitchFamily="34" charset="0"/>
                        </a:rPr>
                        <a:t>Великобритания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1" marR="4121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2013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2013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2013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2013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2014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2014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 Narrow" panose="020B0606020202030204" pitchFamily="34" charset="0"/>
                        </a:rPr>
                        <a:t>2015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2015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2017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2017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2017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2018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1" marR="41211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112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1" marR="412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Интеллектуальная школа ФМН г.Талдыкорган</a:t>
                      </a:r>
                      <a:endParaRPr lang="ru-RU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1" marR="41211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95910" algn="l"/>
                        </a:tabLs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Школа гимназия №10 им. Ш.Валиханова, 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95910" algn="l"/>
                        </a:tabLs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СШ им. Хамраева (г.Жаркент), 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95910" algn="l"/>
                        </a:tabLs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Центр развития им. М.Маметовой, 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95910" algn="l"/>
                        </a:tabLs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СШ №2, г. Талдыкорган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95910" algn="l"/>
                        </a:tabLs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СШ №9, г. Талдыкорган,  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95910" algn="l"/>
                        </a:tabLs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СШ в селе Балпыкби 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95910" algn="l"/>
                        </a:tabLs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Центр языкового погружения целевого учреждения Innove при Министерстве образования и науки по вопросам языкового погружения Эстонии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95910" algn="l"/>
                        </a:tabLs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Колледж Botisham Village College</a:t>
                      </a:r>
                      <a:endParaRPr lang="ru-RU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1" marR="4121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Казахстан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Казахстан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Казахстан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Казахстан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Казахстан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Казахстан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Эстония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 Narrow" panose="020B0606020202030204" pitchFamily="34" charset="0"/>
                        </a:rPr>
                        <a:t>Великобритания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1" marR="4121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2012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2012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2012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2013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2013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2014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2015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 Narrow" panose="020B0606020202030204" pitchFamily="34" charset="0"/>
                        </a:rPr>
                        <a:t>2018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1" marR="41211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36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1" marR="412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Интеллектуальная школа ФМН г.Тараз</a:t>
                      </a:r>
                      <a:endParaRPr lang="ru-RU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1" marR="41211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4470" algn="l"/>
                        </a:tabLs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Средняя школа села </a:t>
                      </a:r>
                      <a:r>
                        <a:rPr lang="ru-RU" sz="1100" dirty="0" err="1">
                          <a:effectLst/>
                          <a:latin typeface="Arial Narrow" panose="020B0606020202030204" pitchFamily="34" charset="0"/>
                        </a:rPr>
                        <a:t>Сарыкемер</a:t>
                      </a: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, 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4470" algn="l"/>
                        </a:tabLs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Средняя школа №25	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4470" algn="l"/>
                        </a:tabLs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Казахско-турецкий лицей для одаренных </a:t>
                      </a:r>
                      <a:r>
                        <a:rPr lang="ru-RU" sz="1100" dirty="0" smtClean="0">
                          <a:effectLst/>
                          <a:latin typeface="Arial Narrow" panose="020B0606020202030204" pitchFamily="34" charset="0"/>
                        </a:rPr>
                        <a:t>мальчиков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4470" algn="l"/>
                        </a:tabLs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Школа-лицей №1, село Кулан, </a:t>
                      </a:r>
                      <a:r>
                        <a:rPr lang="ru-RU" sz="1100" dirty="0" err="1">
                          <a:effectLst/>
                          <a:latin typeface="Arial Narrow" panose="020B0606020202030204" pitchFamily="34" charset="0"/>
                        </a:rPr>
                        <a:t>Турар</a:t>
                      </a: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dirty="0" err="1">
                          <a:effectLst/>
                          <a:latin typeface="Arial Narrow" panose="020B0606020202030204" pitchFamily="34" charset="0"/>
                        </a:rPr>
                        <a:t>Рыскуловский</a:t>
                      </a: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 район, </a:t>
                      </a:r>
                      <a:r>
                        <a:rPr lang="ru-RU" sz="1100" dirty="0" err="1">
                          <a:effectLst/>
                          <a:latin typeface="Arial Narrow" panose="020B0606020202030204" pitchFamily="34" charset="0"/>
                        </a:rPr>
                        <a:t>Жамбылская</a:t>
                      </a: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 область.	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4470" algn="l"/>
                        </a:tabLs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Школа</a:t>
                      </a:r>
                      <a:r>
                        <a:rPr lang="en-US" sz="1100" dirty="0"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гимназия</a:t>
                      </a:r>
                      <a:r>
                        <a:rPr lang="en-US" sz="1100" dirty="0">
                          <a:effectLst/>
                          <a:latin typeface="Arial Narrow" panose="020B0606020202030204" pitchFamily="34" charset="0"/>
                        </a:rPr>
                        <a:t> №41 </a:t>
                      </a: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имени Пушкина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4470" algn="l"/>
                        </a:tabLst>
                      </a:pPr>
                      <a:r>
                        <a:rPr lang="en-US" sz="1100" dirty="0">
                          <a:effectLst/>
                          <a:latin typeface="Arial Narrow" panose="020B0606020202030204" pitchFamily="34" charset="0"/>
                        </a:rPr>
                        <a:t>York Mills Collegiate Institute, 490 York Mills Rd	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2413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4470" algn="l"/>
                        </a:tabLst>
                      </a:pPr>
                      <a:r>
                        <a:rPr lang="en-US" sz="11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1" marR="4121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Казахстан </a:t>
                      </a:r>
                      <a:endParaRPr lang="ru-RU" sz="1100" dirty="0" smtClean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 Narrow" panose="020B0606020202030204" pitchFamily="34" charset="0"/>
                        </a:rPr>
                        <a:t>Казахстан 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Казахстан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Казахстан </a:t>
                      </a:r>
                      <a:endParaRPr lang="ru-RU" sz="1100" dirty="0" smtClean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 Narrow" panose="020B0606020202030204" pitchFamily="34" charset="0"/>
                        </a:rPr>
                        <a:t>Казахстан 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Канада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1" marR="4121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2015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2015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2016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2016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 Narrow" panose="020B0606020202030204" pitchFamily="34" charset="0"/>
                        </a:rPr>
                        <a:t>2017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2017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1" marR="41211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3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09918" y="89314"/>
            <a:ext cx="1093439" cy="682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0763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499458"/>
              </p:ext>
            </p:extLst>
          </p:nvPr>
        </p:nvGraphicFramePr>
        <p:xfrm>
          <a:off x="427649" y="514322"/>
          <a:ext cx="10726219" cy="62793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980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77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866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7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865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9931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17.</a:t>
                      </a:r>
                      <a:endParaRPr lang="ru-RU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28" marR="323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Интеллектуальная школа ФМН г.Уральск</a:t>
                      </a:r>
                      <a:endParaRPr lang="ru-RU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28" marR="32328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9235" algn="l"/>
                        </a:tabLs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Областная казахская школа-интернат-комплекс для одарённых детей № 11 имени </a:t>
                      </a:r>
                      <a:r>
                        <a:rPr lang="ru-RU" sz="1100" dirty="0" err="1">
                          <a:effectLst/>
                          <a:latin typeface="Arial Narrow" panose="020B0606020202030204" pitchFamily="34" charset="0"/>
                        </a:rPr>
                        <a:t>Сакена</a:t>
                      </a: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 Сейфуллина       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9235" algn="l"/>
                        </a:tabLs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Западно-Казахстанская областная специализированная школа-лицей-интернат «БІЛІМ-ИННОВАЦИЯ» для одаренных детей.      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9235" algn="l"/>
                        </a:tabLs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Областная специальная школа-интернат для детей с нарушением интеллекта.   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9235" algn="l"/>
                        </a:tabLs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Областная специализированная школа №8 для одаренных детей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9235" algn="l"/>
                        </a:tabLst>
                      </a:pPr>
                      <a:r>
                        <a:rPr lang="ru-RU" sz="1100" dirty="0" err="1">
                          <a:effectLst/>
                          <a:latin typeface="Arial Narrow" panose="020B0606020202030204" pitchFamily="34" charset="0"/>
                        </a:rPr>
                        <a:t>Forest</a:t>
                      </a: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dirty="0" err="1">
                          <a:effectLst/>
                          <a:latin typeface="Arial Narrow" panose="020B0606020202030204" pitchFamily="34" charset="0"/>
                        </a:rPr>
                        <a:t>hill</a:t>
                      </a: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dirty="0" err="1">
                          <a:effectLst/>
                          <a:latin typeface="Arial Narrow" panose="020B0606020202030204" pitchFamily="34" charset="0"/>
                        </a:rPr>
                        <a:t>collegiate</a:t>
                      </a: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dirty="0" err="1">
                          <a:effectLst/>
                          <a:latin typeface="Arial Narrow" panose="020B0606020202030204" pitchFamily="34" charset="0"/>
                        </a:rPr>
                        <a:t>institute</a:t>
                      </a: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	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28" marR="3232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Казахстан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k-KZ" sz="1100" dirty="0" smtClean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 smtClean="0">
                          <a:effectLst/>
                          <a:latin typeface="Arial Narrow" panose="020B0606020202030204" pitchFamily="34" charset="0"/>
                        </a:rPr>
                        <a:t>Казахстан 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k-KZ" sz="1100" dirty="0" smtClean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k-KZ" sz="1100" dirty="0" smtClean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 smtClean="0">
                          <a:effectLst/>
                          <a:latin typeface="Arial Narrow" panose="020B0606020202030204" pitchFamily="34" charset="0"/>
                        </a:rPr>
                        <a:t>Казахстан 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k-KZ" sz="1100" dirty="0" smtClean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 smtClean="0">
                          <a:effectLst/>
                          <a:latin typeface="Arial Narrow" panose="020B0606020202030204" pitchFamily="34" charset="0"/>
                        </a:rPr>
                        <a:t>Казахстан 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 Narrow" panose="020B0606020202030204" pitchFamily="34" charset="0"/>
                        </a:rPr>
                        <a:t>Канада 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28" marR="3232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2014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 Narrow" panose="020B0606020202030204" pitchFamily="34" charset="0"/>
                        </a:rPr>
                        <a:t>2014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 Narrow" panose="020B0606020202030204" pitchFamily="34" charset="0"/>
                        </a:rPr>
                        <a:t>2015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 Narrow" panose="020B0606020202030204" pitchFamily="34" charset="0"/>
                        </a:rPr>
                        <a:t>2018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28" marR="32328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156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18.</a:t>
                      </a:r>
                      <a:endParaRPr lang="ru-RU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28" marR="323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Интеллектуальная школа ХБН г.Усть-Каменогорск</a:t>
                      </a:r>
                      <a:endParaRPr lang="ru-RU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28" marR="32328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6375" algn="l"/>
                        </a:tabLs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СШ №39 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6375" algn="l"/>
                        </a:tabLs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Казнаковская СШ (Кокпектинский р-он)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6375" algn="l"/>
                        </a:tabLs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СШ № 23 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6375" algn="l"/>
                        </a:tabLs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Школа Шанырак (Риддер), 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6375" algn="l"/>
                        </a:tabLs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Школа №44 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6375" algn="l"/>
                        </a:tabLs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Катон-карагайский р-он СШ им. Рыкова, 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6375" algn="l"/>
                        </a:tabLs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Уланский р-он пос. Молодежный школа им. К.Кайсенова, 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6375" algn="l"/>
                        </a:tabLs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Село Теректы Курчумский р-он Маркакольская ср.школа №1.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6375" algn="l"/>
                        </a:tabLst>
                      </a:pPr>
                      <a:r>
                        <a:rPr lang="en-US" sz="1100">
                          <a:effectLst/>
                          <a:latin typeface="Arial Narrow" panose="020B0606020202030204" pitchFamily="34" charset="0"/>
                        </a:rPr>
                        <a:t>Biddenham International School and Sports College</a:t>
                      </a:r>
                      <a:endParaRPr lang="ru-RU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28" marR="3232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  <a:latin typeface="Arial Narrow" panose="020B0606020202030204" pitchFamily="34" charset="0"/>
                        </a:rPr>
                        <a:t>Казахстан</a:t>
                      </a:r>
                      <a:endParaRPr lang="ru-RU" sz="110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  <a:latin typeface="Arial Narrow" panose="020B0606020202030204" pitchFamily="34" charset="0"/>
                        </a:rPr>
                        <a:t>Казахстан</a:t>
                      </a:r>
                      <a:endParaRPr lang="ru-RU" sz="110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  <a:latin typeface="Arial Narrow" panose="020B0606020202030204" pitchFamily="34" charset="0"/>
                        </a:rPr>
                        <a:t>Казахстан</a:t>
                      </a:r>
                      <a:endParaRPr lang="ru-RU" sz="110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  <a:latin typeface="Arial Narrow" panose="020B0606020202030204" pitchFamily="34" charset="0"/>
                        </a:rPr>
                        <a:t>Казахстан</a:t>
                      </a:r>
                      <a:endParaRPr lang="ru-RU" sz="110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  <a:latin typeface="Arial Narrow" panose="020B0606020202030204" pitchFamily="34" charset="0"/>
                        </a:rPr>
                        <a:t>Казахстан</a:t>
                      </a:r>
                      <a:endParaRPr lang="ru-RU" sz="110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  <a:latin typeface="Arial Narrow" panose="020B0606020202030204" pitchFamily="34" charset="0"/>
                        </a:rPr>
                        <a:t>Казахстан</a:t>
                      </a:r>
                      <a:endParaRPr lang="ru-RU" sz="110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  <a:latin typeface="Arial Narrow" panose="020B0606020202030204" pitchFamily="34" charset="0"/>
                        </a:rPr>
                        <a:t>Казахстан</a:t>
                      </a:r>
                      <a:endParaRPr lang="ru-RU" sz="110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  <a:latin typeface="Arial Narrow" panose="020B0606020202030204" pitchFamily="34" charset="0"/>
                        </a:rPr>
                        <a:t>Казахстан</a:t>
                      </a:r>
                      <a:endParaRPr lang="ru-RU" sz="110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Великобритания</a:t>
                      </a:r>
                      <a:endParaRPr lang="ru-RU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28" marR="3232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  <a:latin typeface="Arial Narrow" panose="020B0606020202030204" pitchFamily="34" charset="0"/>
                        </a:rPr>
                        <a:t>2013</a:t>
                      </a:r>
                      <a:endParaRPr lang="ru-RU" sz="110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  <a:latin typeface="Arial Narrow" panose="020B0606020202030204" pitchFamily="34" charset="0"/>
                        </a:rPr>
                        <a:t>2013</a:t>
                      </a:r>
                      <a:endParaRPr lang="ru-RU" sz="110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  <a:latin typeface="Arial Narrow" panose="020B0606020202030204" pitchFamily="34" charset="0"/>
                        </a:rPr>
                        <a:t>2014</a:t>
                      </a:r>
                      <a:endParaRPr lang="ru-RU" sz="110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  <a:latin typeface="Arial Narrow" panose="020B0606020202030204" pitchFamily="34" charset="0"/>
                        </a:rPr>
                        <a:t>2015</a:t>
                      </a:r>
                      <a:endParaRPr lang="ru-RU" sz="110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  <a:latin typeface="Arial Narrow" panose="020B0606020202030204" pitchFamily="34" charset="0"/>
                        </a:rPr>
                        <a:t>2015</a:t>
                      </a:r>
                      <a:endParaRPr lang="ru-RU" sz="110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  <a:latin typeface="Arial Narrow" panose="020B0606020202030204" pitchFamily="34" charset="0"/>
                        </a:rPr>
                        <a:t>2015</a:t>
                      </a:r>
                      <a:endParaRPr lang="ru-RU" sz="110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  <a:latin typeface="Arial Narrow" panose="020B0606020202030204" pitchFamily="34" charset="0"/>
                        </a:rPr>
                        <a:t>2016</a:t>
                      </a:r>
                      <a:endParaRPr lang="ru-RU" sz="110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  <a:latin typeface="Arial Narrow" panose="020B0606020202030204" pitchFamily="34" charset="0"/>
                        </a:rPr>
                        <a:t>2017</a:t>
                      </a:r>
                      <a:endParaRPr lang="ru-RU" sz="110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  <a:latin typeface="Arial Narrow" panose="020B0606020202030204" pitchFamily="34" charset="0"/>
                        </a:rPr>
                        <a:t>2017</a:t>
                      </a:r>
                      <a:endParaRPr lang="ru-RU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28" marR="32328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526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19.</a:t>
                      </a:r>
                      <a:endParaRPr lang="ru-RU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28" marR="323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Интеллектуальная школа ФМН г.Шымкент</a:t>
                      </a:r>
                      <a:endParaRPr lang="ru-RU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28" marR="32328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4470" algn="l"/>
                        </a:tabLs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СШ №89 </a:t>
                      </a:r>
                      <a:r>
                        <a:rPr lang="ru-RU" sz="1100" dirty="0" err="1">
                          <a:effectLst/>
                          <a:latin typeface="Arial Narrow" panose="020B0606020202030204" pitchFamily="34" charset="0"/>
                        </a:rPr>
                        <a:t>г.Шымкент</a:t>
                      </a: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, 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4470" algn="l"/>
                        </a:tabLs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СШ № 65 </a:t>
                      </a:r>
                      <a:r>
                        <a:rPr lang="ru-RU" sz="1100" dirty="0" err="1">
                          <a:effectLst/>
                          <a:latin typeface="Arial Narrow" panose="020B0606020202030204" pitchFamily="34" charset="0"/>
                        </a:rPr>
                        <a:t>г.Шымкент</a:t>
                      </a: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, 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4470" algn="l"/>
                        </a:tabLst>
                      </a:pPr>
                      <a:r>
                        <a:rPr lang="ru-RU" sz="1100" dirty="0" err="1">
                          <a:effectLst/>
                          <a:latin typeface="Arial Narrow" panose="020B0606020202030204" pitchFamily="34" charset="0"/>
                        </a:rPr>
                        <a:t>Ордабасинский</a:t>
                      </a: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 р-он школа </a:t>
                      </a:r>
                      <a:r>
                        <a:rPr lang="ru-RU" sz="1100" dirty="0" err="1">
                          <a:effectLst/>
                          <a:latin typeface="Arial Narrow" panose="020B0606020202030204" pitchFamily="34" charset="0"/>
                        </a:rPr>
                        <a:t>Каржан</a:t>
                      </a: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,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4470" algn="l"/>
                        </a:tabLst>
                      </a:pPr>
                      <a:r>
                        <a:rPr lang="ru-RU" sz="1100" dirty="0" err="1">
                          <a:effectLst/>
                          <a:latin typeface="Arial Narrow" panose="020B0606020202030204" pitchFamily="34" charset="0"/>
                        </a:rPr>
                        <a:t>Казыгуртский</a:t>
                      </a: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 р-он школа им. </a:t>
                      </a:r>
                      <a:r>
                        <a:rPr lang="ru-RU" sz="1100" dirty="0" err="1">
                          <a:effectLst/>
                          <a:latin typeface="Arial Narrow" panose="020B0606020202030204" pitchFamily="34" charset="0"/>
                        </a:rPr>
                        <a:t>Ж.Каппарова</a:t>
                      </a: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, 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4470" algn="l"/>
                        </a:tabLs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СШ №21г. Туркестан, 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4470" algn="l"/>
                        </a:tabLs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Школа гимназия №8 </a:t>
                      </a:r>
                      <a:r>
                        <a:rPr lang="ru-RU" sz="1100" dirty="0" err="1">
                          <a:effectLst/>
                          <a:latin typeface="Arial Narrow" panose="020B0606020202030204" pitchFamily="34" charset="0"/>
                        </a:rPr>
                        <a:t>г.Шымкент</a:t>
                      </a: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, 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4470" algn="l"/>
                        </a:tabLs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Специализированная гимназия интернат №1 г. Шымкент. 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4470" algn="l"/>
                        </a:tabLs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Саратовский физико-технический лицей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4470" algn="l"/>
                        </a:tabLst>
                      </a:pPr>
                      <a:r>
                        <a:rPr lang="en-US" sz="1100" dirty="0">
                          <a:effectLst/>
                          <a:latin typeface="Arial Narrow" panose="020B0606020202030204" pitchFamily="34" charset="0"/>
                        </a:rPr>
                        <a:t>William Farr Catholic College</a:t>
                      </a: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	</a:t>
                      </a:r>
                    </a:p>
                  </a:txBody>
                  <a:tcPr marL="32328" marR="3232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  <a:latin typeface="Arial Narrow" panose="020B0606020202030204" pitchFamily="34" charset="0"/>
                        </a:rPr>
                        <a:t>Казахстан</a:t>
                      </a:r>
                      <a:endParaRPr lang="ru-RU" sz="110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  <a:latin typeface="Arial Narrow" panose="020B0606020202030204" pitchFamily="34" charset="0"/>
                        </a:rPr>
                        <a:t>Казахстан</a:t>
                      </a:r>
                      <a:endParaRPr lang="ru-RU" sz="110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  <a:latin typeface="Arial Narrow" panose="020B0606020202030204" pitchFamily="34" charset="0"/>
                        </a:rPr>
                        <a:t>Казахстан</a:t>
                      </a:r>
                      <a:endParaRPr lang="ru-RU" sz="110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  <a:latin typeface="Arial Narrow" panose="020B0606020202030204" pitchFamily="34" charset="0"/>
                        </a:rPr>
                        <a:t>Казахстан</a:t>
                      </a:r>
                      <a:endParaRPr lang="ru-RU" sz="110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  <a:latin typeface="Arial Narrow" panose="020B0606020202030204" pitchFamily="34" charset="0"/>
                        </a:rPr>
                        <a:t>Казахстан</a:t>
                      </a:r>
                      <a:endParaRPr lang="ru-RU" sz="110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  <a:latin typeface="Arial Narrow" panose="020B0606020202030204" pitchFamily="34" charset="0"/>
                        </a:rPr>
                        <a:t>Казахстан</a:t>
                      </a:r>
                      <a:endParaRPr lang="ru-RU" sz="110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  <a:latin typeface="Arial Narrow" panose="020B0606020202030204" pitchFamily="34" charset="0"/>
                        </a:rPr>
                        <a:t>Казахстан</a:t>
                      </a:r>
                      <a:endParaRPr lang="ru-RU" sz="110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Россия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Великобритания</a:t>
                      </a:r>
                      <a:endParaRPr lang="ru-RU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28" marR="3232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  <a:latin typeface="Arial Narrow" panose="020B0606020202030204" pitchFamily="34" charset="0"/>
                        </a:rPr>
                        <a:t>2015</a:t>
                      </a:r>
                      <a:endParaRPr lang="ru-RU" sz="110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  <a:latin typeface="Arial Narrow" panose="020B0606020202030204" pitchFamily="34" charset="0"/>
                        </a:rPr>
                        <a:t>2015</a:t>
                      </a:r>
                      <a:endParaRPr lang="ru-RU" sz="110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  <a:latin typeface="Arial Narrow" panose="020B0606020202030204" pitchFamily="34" charset="0"/>
                        </a:rPr>
                        <a:t>2015</a:t>
                      </a:r>
                      <a:endParaRPr lang="ru-RU" sz="110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  <a:latin typeface="Arial Narrow" panose="020B0606020202030204" pitchFamily="34" charset="0"/>
                        </a:rPr>
                        <a:t>2015</a:t>
                      </a:r>
                      <a:endParaRPr lang="ru-RU" sz="110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  <a:latin typeface="Arial Narrow" panose="020B0606020202030204" pitchFamily="34" charset="0"/>
                        </a:rPr>
                        <a:t>2015</a:t>
                      </a:r>
                      <a:endParaRPr lang="ru-RU" sz="110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  <a:latin typeface="Arial Narrow" panose="020B0606020202030204" pitchFamily="34" charset="0"/>
                        </a:rPr>
                        <a:t>2015</a:t>
                      </a:r>
                      <a:endParaRPr lang="ru-RU" sz="110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  <a:latin typeface="Arial Narrow" panose="020B0606020202030204" pitchFamily="34" charset="0"/>
                        </a:rPr>
                        <a:t>2015</a:t>
                      </a:r>
                      <a:endParaRPr lang="ru-RU" sz="110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  <a:latin typeface="Arial Narrow" panose="020B0606020202030204" pitchFamily="34" charset="0"/>
                        </a:rPr>
                        <a:t>2015</a:t>
                      </a:r>
                      <a:endParaRPr lang="ru-RU" sz="110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  <a:latin typeface="Arial Narrow" panose="020B0606020202030204" pitchFamily="34" charset="0"/>
                        </a:rPr>
                        <a:t>2015</a:t>
                      </a:r>
                      <a:endParaRPr lang="ru-RU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28" marR="32328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114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20.</a:t>
                      </a:r>
                      <a:endParaRPr lang="ru-RU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28" marR="323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Narrow" panose="020B0606020202030204" pitchFamily="34" charset="0"/>
                        </a:rPr>
                        <a:t>Интеллектуальная школа ХБН г.Шымкент</a:t>
                      </a:r>
                      <a:endParaRPr lang="ru-RU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28" marR="32328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4470" algn="l"/>
                        </a:tabLst>
                      </a:pPr>
                      <a:r>
                        <a:rPr lang="ru-RU" sz="1100" dirty="0" err="1">
                          <a:effectLst/>
                          <a:latin typeface="Arial Narrow" panose="020B0606020202030204" pitchFamily="34" charset="0"/>
                        </a:rPr>
                        <a:t>Buncombe</a:t>
                      </a: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dirty="0" err="1">
                          <a:effectLst/>
                          <a:latin typeface="Arial Narrow" panose="020B0606020202030204" pitchFamily="34" charset="0"/>
                        </a:rPr>
                        <a:t>County</a:t>
                      </a: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dirty="0" err="1">
                          <a:effectLst/>
                          <a:latin typeface="Arial Narrow" panose="020B0606020202030204" pitchFamily="34" charset="0"/>
                        </a:rPr>
                        <a:t>Early</a:t>
                      </a: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dirty="0" err="1" smtClean="0">
                          <a:effectLst/>
                          <a:latin typeface="Arial Narrow" panose="020B0606020202030204" pitchFamily="34" charset="0"/>
                        </a:rPr>
                        <a:t>College</a:t>
                      </a:r>
                      <a:r>
                        <a:rPr lang="ru-RU" sz="110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2413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4470" algn="l"/>
                        </a:tabLst>
                      </a:pPr>
                      <a:r>
                        <a:rPr lang="en-US" sz="1100" dirty="0" err="1">
                          <a:effectLst/>
                          <a:latin typeface="Arial Narrow" panose="020B0606020202030204" pitchFamily="34" charset="0"/>
                        </a:rPr>
                        <a:t>Irmo</a:t>
                      </a:r>
                      <a:r>
                        <a:rPr lang="en-US" sz="1100" dirty="0">
                          <a:effectLst/>
                          <a:latin typeface="Arial Narrow" panose="020B0606020202030204" pitchFamily="34" charset="0"/>
                        </a:rPr>
                        <a:t> Middle School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4470" algn="l"/>
                        </a:tabLst>
                      </a:pPr>
                      <a:r>
                        <a:rPr lang="en-US" sz="1100" dirty="0" err="1">
                          <a:effectLst/>
                          <a:latin typeface="Arial Narrow" panose="020B0606020202030204" pitchFamily="34" charset="0"/>
                        </a:rPr>
                        <a:t>Briarhill</a:t>
                      </a:r>
                      <a:r>
                        <a:rPr lang="en-US" sz="1100" dirty="0">
                          <a:effectLst/>
                          <a:latin typeface="Arial Narrow" panose="020B0606020202030204" pitchFamily="34" charset="0"/>
                        </a:rPr>
                        <a:t> middle school</a:t>
                      </a: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,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4470" algn="l"/>
                        </a:tabLs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Школа иностранных языков, Промышленный Парк </a:t>
                      </a:r>
                      <a:r>
                        <a:rPr lang="ru-RU" sz="1100" dirty="0" err="1">
                          <a:effectLst/>
                          <a:latin typeface="Arial Narrow" panose="020B0606020202030204" pitchFamily="34" charset="0"/>
                        </a:rPr>
                        <a:t>Сучжоу</a:t>
                      </a: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.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4470" algn="l"/>
                        </a:tabLst>
                      </a:pPr>
                      <a:r>
                        <a:rPr lang="en-US" sz="1100" dirty="0" err="1">
                          <a:effectLst/>
                          <a:latin typeface="Arial Narrow" panose="020B0606020202030204" pitchFamily="34" charset="0"/>
                        </a:rPr>
                        <a:t>Städtische</a:t>
                      </a:r>
                      <a:r>
                        <a:rPr lang="en-US" sz="1100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Arial Narrow" panose="020B0606020202030204" pitchFamily="34" charset="0"/>
                        </a:rPr>
                        <a:t>Realschule</a:t>
                      </a:r>
                      <a:r>
                        <a:rPr lang="en-US" sz="1100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Arial Narrow" panose="020B0606020202030204" pitchFamily="34" charset="0"/>
                        </a:rPr>
                        <a:t>Sundern</a:t>
                      </a:r>
                      <a:r>
                        <a:rPr lang="en-US" sz="1100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4470" algn="l"/>
                        </a:tabLst>
                      </a:pPr>
                      <a:r>
                        <a:rPr lang="en-US" sz="1100" dirty="0">
                          <a:effectLst/>
                          <a:latin typeface="Arial Narrow" panose="020B0606020202030204" pitchFamily="34" charset="0"/>
                        </a:rPr>
                        <a:t>Reynolds elementary  school  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28" marR="3232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США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 Narrow" panose="020B0606020202030204" pitchFamily="34" charset="0"/>
                        </a:rPr>
                        <a:t>США 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 Narrow" panose="020B0606020202030204" pitchFamily="34" charset="0"/>
                        </a:rPr>
                        <a:t>Китай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Германия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 Narrow" panose="020B0606020202030204" pitchFamily="34" charset="0"/>
                        </a:rPr>
                        <a:t>C</a:t>
                      </a: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ША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28" marR="3232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2013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2014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2015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2016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2016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28" marR="32328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3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09918" y="89314"/>
            <a:ext cx="1093439" cy="682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8541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1075" y="2460625"/>
            <a:ext cx="10515600" cy="1325563"/>
          </a:xfrm>
        </p:spPr>
        <p:txBody>
          <a:bodyPr/>
          <a:lstStyle/>
          <a:p>
            <a:pPr algn="ctr"/>
            <a:r>
              <a:rPr lang="ru-RU" dirty="0">
                <a:latin typeface="Arial Narrow" panose="020B0606020202030204" pitchFamily="34" charset="0"/>
              </a:rPr>
              <a:t>Благодарю за внимание!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017538" y="3676684"/>
            <a:ext cx="6482281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3017538" y="3786187"/>
            <a:ext cx="6482281" cy="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09918" y="89314"/>
            <a:ext cx="1093439" cy="682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38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434299"/>
            <a:ext cx="9144000" cy="688330"/>
          </a:xfrm>
        </p:spPr>
        <p:txBody>
          <a:bodyPr>
            <a:noAutofit/>
          </a:bodyPr>
          <a:lstStyle/>
          <a:p>
            <a:r>
              <a:rPr lang="ru-RU" sz="4400" dirty="0">
                <a:latin typeface="Arial Narrow" panose="020B0606020202030204" pitchFamily="34" charset="0"/>
              </a:rPr>
              <a:t>Концепция развития партнерства школ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268449"/>
            <a:ext cx="9053962" cy="931292"/>
          </a:xfrm>
        </p:spPr>
        <p:txBody>
          <a:bodyPr>
            <a:normAutofit/>
          </a:bodyPr>
          <a:lstStyle/>
          <a:p>
            <a:pPr algn="just"/>
            <a:r>
              <a:rPr lang="ru-RU" sz="1800" dirty="0">
                <a:latin typeface="Arial Narrow" panose="020B0606020202030204" pitchFamily="34" charset="0"/>
              </a:rPr>
              <a:t>Во время Всемирного образовательного форума </a:t>
            </a:r>
            <a:r>
              <a:rPr lang="en-US" sz="1800" dirty="0" smtClean="0">
                <a:latin typeface="Arial Narrow" panose="020B0606020202030204" pitchFamily="34" charset="0"/>
              </a:rPr>
              <a:t>UNESCO </a:t>
            </a:r>
            <a:r>
              <a:rPr lang="ru-RU" sz="1800" dirty="0" smtClean="0">
                <a:latin typeface="Arial Narrow" panose="020B0606020202030204" pitchFamily="34" charset="0"/>
              </a:rPr>
              <a:t>и его партнеров 2015 года </a:t>
            </a:r>
            <a:r>
              <a:rPr lang="ru-RU" sz="1800" dirty="0">
                <a:latin typeface="Arial Narrow" panose="020B0606020202030204" pitchFamily="34" charset="0"/>
              </a:rPr>
              <a:t>было определено новое видение образования на следующие пятнадцать лет, описанное в документе «</a:t>
            </a:r>
            <a:r>
              <a:rPr lang="en-US" sz="1800" i="1" dirty="0">
                <a:latin typeface="Arial Narrow" panose="020B0606020202030204" pitchFamily="34" charset="0"/>
              </a:rPr>
              <a:t>The Education</a:t>
            </a:r>
            <a:r>
              <a:rPr lang="ru-RU" sz="1800" i="1" dirty="0">
                <a:latin typeface="Arial Narrow" panose="020B0606020202030204" pitchFamily="34" charset="0"/>
              </a:rPr>
              <a:t> 2030 </a:t>
            </a:r>
            <a:r>
              <a:rPr lang="en-US" sz="1800" i="1" dirty="0">
                <a:latin typeface="Arial Narrow" panose="020B0606020202030204" pitchFamily="34" charset="0"/>
              </a:rPr>
              <a:t>Framework for Action</a:t>
            </a:r>
            <a:r>
              <a:rPr lang="ru-RU" sz="1800" dirty="0">
                <a:latin typeface="Arial Narrow" panose="020B0606020202030204" pitchFamily="34" charset="0"/>
              </a:rPr>
              <a:t>» и адоптированное 184 странами – членами </a:t>
            </a:r>
            <a:r>
              <a:rPr lang="en-US" sz="1800" dirty="0" smtClean="0">
                <a:latin typeface="Arial Narrow" panose="020B0606020202030204" pitchFamily="34" charset="0"/>
              </a:rPr>
              <a:t>UNESCO</a:t>
            </a:r>
            <a:r>
              <a:rPr lang="ru-RU" sz="1800" dirty="0">
                <a:latin typeface="Arial Narrow" panose="020B0606020202030204" pitchFamily="34" charset="0"/>
              </a:rPr>
              <a:t>. </a:t>
            </a:r>
            <a:endParaRPr lang="ru-RU" sz="1800" dirty="0" smtClean="0">
              <a:latin typeface="Arial Narrow" panose="020B060602020203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97198" y="1426413"/>
            <a:ext cx="43957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Arial Narrow" panose="020B0606020202030204" pitchFamily="34" charset="0"/>
              </a:rPr>
              <a:t>Образование для глобального гражданства </a:t>
            </a:r>
            <a:endParaRPr lang="ru-RU" b="1" dirty="0">
              <a:latin typeface="Arial Narrow" panose="020B060602020203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799539" y="1426413"/>
            <a:ext cx="40094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Arial Narrow" panose="020B0606020202030204" pitchFamily="34" charset="0"/>
              </a:rPr>
              <a:t>Образование для устойчивого развития</a:t>
            </a:r>
            <a:endParaRPr lang="ru-RU" b="1" dirty="0">
              <a:latin typeface="Arial Narrow" panose="020B060602020203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91709" y="1795822"/>
            <a:ext cx="468173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6800390" y="1790323"/>
            <a:ext cx="468173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073440" y="1795822"/>
            <a:ext cx="0" cy="44038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6809455" y="1790323"/>
            <a:ext cx="0" cy="44038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524000" y="3381024"/>
            <a:ext cx="91173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 Narrow" panose="020B0606020202030204" pitchFamily="34" charset="0"/>
              </a:rPr>
              <a:t>Образование - ключевой рычаг для достижения поставленных целей устойчивого развития через мобилизацию усилий на национальном, региональном и глобальном уровнях («План для устойчивого развития до 2030 года»)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718162" y="4711824"/>
            <a:ext cx="872901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Arial Narrow" panose="020B0606020202030204" pitchFamily="34" charset="0"/>
              </a:rPr>
              <a:t>«к 2030 году все учащиеся будут обладать знаниями и навыками необходимые </a:t>
            </a:r>
            <a:r>
              <a:rPr lang="ru-RU" b="1" i="1" dirty="0" smtClean="0">
                <a:latin typeface="Arial Narrow" panose="020B0606020202030204" pitchFamily="34" charset="0"/>
              </a:rPr>
              <a:t>для продвижения устойчивого развития, включая образования для устойчивого развития и устойчивого стиля жизни, человеческих прав, равенства полов, продвижения культуры мира и отсутствия насилия, глобального гражданства и поддержка культурной разности, и вклад культуры в устойчивое развитие</a:t>
            </a:r>
            <a:r>
              <a:rPr lang="ru-RU" dirty="0" smtClean="0">
                <a:latin typeface="Arial Narrow" panose="020B0606020202030204" pitchFamily="34" charset="0"/>
              </a:rPr>
              <a:t>» (Цель 4.7) 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383030" y="2246813"/>
            <a:ext cx="9425940" cy="95292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383030" y="3345260"/>
            <a:ext cx="9425940" cy="97866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5073440" y="4323924"/>
            <a:ext cx="0" cy="44038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6805150" y="4323924"/>
            <a:ext cx="0" cy="44038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09918" y="89314"/>
            <a:ext cx="1093439" cy="682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393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5089"/>
            <a:ext cx="10515600" cy="811212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Arial Narrow" panose="020B0606020202030204" pitchFamily="34" charset="0"/>
              </a:rPr>
              <a:t>Образование для глобального гражданства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1800" y="876301"/>
            <a:ext cx="11023600" cy="1080611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Arial Narrow" panose="020B0606020202030204" pitchFamily="34" charset="0"/>
              </a:rPr>
              <a:t>Продвижение </a:t>
            </a:r>
            <a:r>
              <a:rPr lang="ru-RU" sz="2000" dirty="0">
                <a:latin typeface="Arial Narrow" panose="020B0606020202030204" pitchFamily="34" charset="0"/>
              </a:rPr>
              <a:t>образования для глобального гражданства среди стран </a:t>
            </a:r>
            <a:r>
              <a:rPr lang="ru-RU" sz="2000" dirty="0" smtClean="0">
                <a:latin typeface="Arial Narrow" panose="020B0606020202030204" pitchFamily="34" charset="0"/>
              </a:rPr>
              <a:t>участников </a:t>
            </a:r>
            <a:r>
              <a:rPr lang="en-US" sz="2000" dirty="0" smtClean="0">
                <a:latin typeface="Arial Narrow" panose="020B0606020202030204" pitchFamily="34" charset="0"/>
              </a:rPr>
              <a:t>UNESCO</a:t>
            </a:r>
            <a:r>
              <a:rPr lang="ru-RU" sz="2000" dirty="0" smtClean="0">
                <a:latin typeface="Arial Narrow" panose="020B0606020202030204" pitchFamily="34" charset="0"/>
              </a:rPr>
              <a:t> с 2012 года</a:t>
            </a:r>
          </a:p>
          <a:p>
            <a:r>
              <a:rPr lang="ru-RU" sz="2000" i="1" dirty="0" smtClean="0">
                <a:latin typeface="Arial Narrow" panose="020B0606020202030204" pitchFamily="34" charset="0"/>
              </a:rPr>
              <a:t>Глобальное </a:t>
            </a:r>
            <a:r>
              <a:rPr lang="ru-RU" sz="2000" i="1" dirty="0">
                <a:latin typeface="Arial Narrow" panose="020B0606020202030204" pitchFamily="34" charset="0"/>
              </a:rPr>
              <a:t>гражданство</a:t>
            </a:r>
            <a:r>
              <a:rPr lang="ru-RU" sz="2000" dirty="0">
                <a:latin typeface="Arial Narrow" panose="020B0606020202030204" pitchFamily="34" charset="0"/>
              </a:rPr>
              <a:t> нацелено на привитие чувства принадлежности к более обширному сообществу и человечеству в целом.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63900" y="3629788"/>
            <a:ext cx="8305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i="1" dirty="0" smtClean="0">
                <a:latin typeface="Arial Narrow" panose="020B0606020202030204" pitchFamily="34" charset="0"/>
              </a:rPr>
              <a:t>Когнитивное</a:t>
            </a:r>
            <a:r>
              <a:rPr lang="ru-RU" dirty="0" smtClean="0">
                <a:latin typeface="Arial Narrow" panose="020B0606020202030204" pitchFamily="34" charset="0"/>
              </a:rPr>
              <a:t> – для получения знаний, понимания и критического осмысления глобальных, региональных, национальных и местных проблем; взаимосвязь и взаимозависимость различных стран и населений.</a:t>
            </a:r>
          </a:p>
          <a:p>
            <a:pPr lvl="0"/>
            <a:endParaRPr lang="ru-RU" dirty="0" smtClean="0">
              <a:latin typeface="Arial Narrow" panose="020B0606020202030204" pitchFamily="34" charset="0"/>
            </a:endParaRPr>
          </a:p>
          <a:p>
            <a:pPr lvl="0"/>
            <a:r>
              <a:rPr lang="ru-RU" i="1" dirty="0" smtClean="0">
                <a:latin typeface="Arial Narrow" panose="020B0606020202030204" pitchFamily="34" charset="0"/>
              </a:rPr>
              <a:t>Социально-эмоциональное</a:t>
            </a:r>
            <a:r>
              <a:rPr lang="ru-RU" dirty="0" smtClean="0">
                <a:latin typeface="Arial Narrow" panose="020B0606020202030204" pitchFamily="34" charset="0"/>
              </a:rPr>
              <a:t> – для воспитания чувства принадлежности человечеству, разделению ценностей и ответственности, </a:t>
            </a:r>
            <a:r>
              <a:rPr lang="ru-RU" dirty="0" err="1" smtClean="0">
                <a:latin typeface="Arial Narrow" panose="020B0606020202030204" pitchFamily="34" charset="0"/>
              </a:rPr>
              <a:t>импатии</a:t>
            </a:r>
            <a:r>
              <a:rPr lang="ru-RU" dirty="0" smtClean="0">
                <a:latin typeface="Arial Narrow" panose="020B0606020202030204" pitchFamily="34" charset="0"/>
              </a:rPr>
              <a:t>, солидарности и уважения к различиям и разнообразию между людьми.</a:t>
            </a:r>
          </a:p>
          <a:p>
            <a:pPr lvl="0"/>
            <a:endParaRPr lang="ru-RU" dirty="0" smtClean="0">
              <a:latin typeface="Arial Narrow" panose="020B0606020202030204" pitchFamily="34" charset="0"/>
            </a:endParaRPr>
          </a:p>
          <a:p>
            <a:pPr lvl="0"/>
            <a:r>
              <a:rPr lang="ru-RU" i="1" dirty="0" smtClean="0">
                <a:latin typeface="Arial Narrow" panose="020B0606020202030204" pitchFamily="34" charset="0"/>
              </a:rPr>
              <a:t>Поведенческое</a:t>
            </a:r>
            <a:r>
              <a:rPr lang="ru-RU" dirty="0" smtClean="0">
                <a:latin typeface="Arial Narrow" panose="020B0606020202030204" pitchFamily="34" charset="0"/>
              </a:rPr>
              <a:t> – действовать эффективно и ответственно на местном, национальном и глобальном уровнях для более мирного и устойчивого мира.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63900" y="2997200"/>
            <a:ext cx="83947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 Narrow" panose="020B0606020202030204" pitchFamily="34" charset="0"/>
              </a:rPr>
              <a:t>Концептуальные измерения в образовании для глобального гражданства</a:t>
            </a:r>
            <a:endParaRPr lang="ru-RU" dirty="0"/>
          </a:p>
        </p:txBody>
      </p:sp>
      <p:pic>
        <p:nvPicPr>
          <p:cNvPr id="1026" name="Picture 2" descr="ÐÐ°ÑÑÐ¸Ð½ÐºÐ¸ Ð¿Ð¾ Ð·Ð°Ð¿ÑÐ¾ÑÑ cognitiv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3" y="3557854"/>
            <a:ext cx="2934256" cy="293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558800" y="1971515"/>
            <a:ext cx="10896600" cy="923330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Arial Narrow" panose="020B0606020202030204" pitchFamily="34" charset="0"/>
              </a:rPr>
              <a:t>Главная задача образования для глобального гражданства – </a:t>
            </a:r>
            <a:r>
              <a:rPr lang="ru-RU" b="1" i="1" dirty="0" smtClean="0">
                <a:latin typeface="Arial Narrow" panose="020B0606020202030204" pitchFamily="34" charset="0"/>
              </a:rPr>
              <a:t>воспитать информированных и критически грамотных, социально взаимодействующих и уважающих различия между людьми, этически ответственных и вовлеченных глобальных граждан. </a:t>
            </a:r>
            <a:endParaRPr lang="ru-RU" b="1" i="1" dirty="0">
              <a:latin typeface="Arial Narrow" panose="020B0606020202030204" pitchFamily="34" charset="0"/>
            </a:endParaRPr>
          </a:p>
        </p:txBody>
      </p:sp>
      <p:pic>
        <p:nvPicPr>
          <p:cNvPr id="15" name="Picture 2" descr="ÐÐ°ÑÑÐ¸Ð½ÐºÐ¸ Ð¿Ð¾ Ð·Ð°Ð¿ÑÐ¾ÑÑ cognitiv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643" t="35682" r="24887" b="54472"/>
          <a:stretch/>
        </p:blipFill>
        <p:spPr bwMode="auto">
          <a:xfrm>
            <a:off x="2896513" y="3656941"/>
            <a:ext cx="336550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ÐÐ°ÑÑÐ¸Ð½ÐºÐ¸ Ð¿Ð¾ Ð·Ð°Ð¿ÑÐ¾ÑÑ cognitiv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89" t="14501" r="53147" b="76518"/>
          <a:stretch/>
        </p:blipFill>
        <p:spPr bwMode="auto">
          <a:xfrm>
            <a:off x="2916357" y="4806465"/>
            <a:ext cx="296862" cy="304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ÐÐ°ÑÑÐ¸Ð½ÐºÐ¸ Ð¿Ð¾ Ð·Ð°Ð¿ÑÐ¾ÑÑ cognitiv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51" t="15726" r="62929" b="74631"/>
          <a:stretch/>
        </p:blipFill>
        <p:spPr bwMode="auto">
          <a:xfrm>
            <a:off x="2915542" y="5902365"/>
            <a:ext cx="294005" cy="282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8" name="Прямая соединительная линия 17"/>
          <p:cNvCxnSpPr/>
          <p:nvPr/>
        </p:nvCxnSpPr>
        <p:spPr>
          <a:xfrm>
            <a:off x="3069272" y="3366532"/>
            <a:ext cx="6772545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068184" y="3366532"/>
            <a:ext cx="0" cy="290409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064788" y="3945866"/>
            <a:ext cx="0" cy="87057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3062545" y="5105369"/>
            <a:ext cx="2243" cy="796996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09918" y="89314"/>
            <a:ext cx="1093439" cy="682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222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452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Arial Narrow" panose="020B0606020202030204" pitchFamily="34" charset="0"/>
              </a:rPr>
              <a:t>Образование для устойчивого развития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52475" y="1181898"/>
            <a:ext cx="557212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latin typeface="Arial Narrow" panose="020B0606020202030204" pitchFamily="34" charset="0"/>
              </a:rPr>
              <a:t>междисциплинарные образовательные методологии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latin typeface="Arial Narrow" panose="020B0606020202030204" pitchFamily="34" charset="0"/>
              </a:rPr>
              <a:t>подходы для развития компетенций для обучения на протяжении жизни, усиления уважения к нуждам людей, которые сопровождаются с устойчивым использованием природных ресурсов и нужд планеты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991350" y="1131151"/>
            <a:ext cx="520065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Arial Narrow" panose="020B0606020202030204" pitchFamily="34" charset="0"/>
              </a:rPr>
              <a:t>образование для устойчивого развития</a:t>
            </a:r>
            <a:r>
              <a:rPr lang="ru-RU" dirty="0" smtClean="0">
                <a:latin typeface="Arial Narrow" panose="020B0606020202030204" pitchFamily="34" charset="0"/>
              </a:rPr>
              <a:t>, т.е. “образование, которое направлено на балансирование человеческого и экономического благосостояния с культурными традициями и уважением к природным ресурсам земли”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6" name="Половина рамки 5"/>
          <p:cNvSpPr/>
          <p:nvPr/>
        </p:nvSpPr>
        <p:spPr>
          <a:xfrm rot="8164585">
            <a:off x="5710237" y="1377998"/>
            <a:ext cx="962025" cy="983635"/>
          </a:xfrm>
          <a:prstGeom prst="halfFrame">
            <a:avLst>
              <a:gd name="adj1" fmla="val 10971"/>
              <a:gd name="adj2" fmla="val 95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81138" y="2831473"/>
            <a:ext cx="9686924" cy="923330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ru-RU" dirty="0" smtClean="0">
                <a:latin typeface="Arial Narrow" panose="020B0606020202030204" pitchFamily="34" charset="0"/>
              </a:rPr>
              <a:t>Одним из</a:t>
            </a:r>
            <a:r>
              <a:rPr lang="ru-RU" b="1" dirty="0" smtClean="0">
                <a:latin typeface="Arial Narrow" panose="020B0606020202030204" pitchFamily="34" charset="0"/>
              </a:rPr>
              <a:t> </a:t>
            </a:r>
            <a:r>
              <a:rPr lang="ru-RU" dirty="0" smtClean="0">
                <a:latin typeface="Arial Narrow" panose="020B0606020202030204" pitchFamily="34" charset="0"/>
              </a:rPr>
              <a:t>требований стандартов аккредитации школ</a:t>
            </a:r>
            <a:r>
              <a:rPr lang="ru-RU" b="1" dirty="0" smtClean="0">
                <a:latin typeface="Arial Narrow" panose="020B0606020202030204" pitchFamily="34" charset="0"/>
              </a:rPr>
              <a:t> </a:t>
            </a:r>
            <a:r>
              <a:rPr lang="ru-RU" dirty="0" smtClean="0">
                <a:latin typeface="Arial Narrow" panose="020B0606020202030204" pitchFamily="34" charset="0"/>
              </a:rPr>
              <a:t>CIS звучит следующим образом: «Главенствующие положения должны четко демонстрировать приверженность к интернационализму и межкультурной связи в сфере образования, и данный аспект должен быть отражен во всей деятельности учреждения»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3072" y="4847757"/>
            <a:ext cx="19647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 Narrow" panose="020B0606020202030204" pitchFamily="34" charset="0"/>
              </a:rPr>
              <a:t>Образование для устойчивого развития в НИШ </a:t>
            </a:r>
            <a:endParaRPr lang="ru-RU" dirty="0">
              <a:latin typeface="Arial Narrow" panose="020B0606020202030204" pitchFamily="34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1646" y="4106512"/>
            <a:ext cx="2386239" cy="2495700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5350343" y="4201426"/>
            <a:ext cx="65112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 Narrow" panose="020B0606020202030204" pitchFamily="34" charset="0"/>
              </a:rPr>
              <a:t>Образовательная программа содержит междисциплинарные сквозные темы по устойчивому развитию и глобализации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561006" y="5031196"/>
            <a:ext cx="73741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 Narrow" panose="020B0606020202030204" pitchFamily="34" charset="0"/>
              </a:rPr>
              <a:t>В старшей школе Интеллектуальных школ есть обязательный предмет «Глобальные перспективы и проектная деятельность»</a:t>
            </a:r>
          </a:p>
        </p:txBody>
      </p:sp>
      <p:sp>
        <p:nvSpPr>
          <p:cNvPr id="14" name="Прямоугольник 13"/>
          <p:cNvSpPr/>
          <p:nvPr/>
        </p:nvSpPr>
        <p:spPr>
          <a:xfrm rot="18871971">
            <a:off x="1717752" y="4814818"/>
            <a:ext cx="35189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Arial Narrow" panose="020B0606020202030204" pitchFamily="34" charset="0"/>
              </a:rPr>
              <a:t>комплексный общешкольный подход 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974764" y="5816948"/>
            <a:ext cx="847929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 Narrow" panose="020B0606020202030204" pitchFamily="34" charset="0"/>
              </a:rPr>
              <a:t>Взаимовыгодное школьное партнерство - один из эффективных способов реализации Образования для глобального гражданства и Образования для устойчивого развития в Интеллектуальных школах на практике. 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16" name="Левая фигурная скобка 15"/>
          <p:cNvSpPr/>
          <p:nvPr/>
        </p:nvSpPr>
        <p:spPr>
          <a:xfrm>
            <a:off x="1951973" y="3927050"/>
            <a:ext cx="338355" cy="281322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09918" y="89314"/>
            <a:ext cx="1093439" cy="682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39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1504"/>
          </a:xfrm>
        </p:spPr>
        <p:txBody>
          <a:bodyPr>
            <a:normAutofit/>
          </a:bodyPr>
          <a:lstStyle/>
          <a:p>
            <a:r>
              <a:rPr lang="ru-RU" sz="4000" dirty="0">
                <a:latin typeface="Arial Narrow" panose="020B0606020202030204" pitchFamily="34" charset="0"/>
              </a:rPr>
              <a:t>Цели проекта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17057" y="1520825"/>
            <a:ext cx="8509000" cy="4351338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 smtClean="0">
                <a:latin typeface="Arial Narrow" panose="020B0606020202030204" pitchFamily="34" charset="0"/>
              </a:rPr>
              <a:t>повышения </a:t>
            </a:r>
            <a:r>
              <a:rPr lang="ru-RU" dirty="0">
                <a:latin typeface="Arial Narrow" panose="020B0606020202030204" pitchFamily="34" charset="0"/>
              </a:rPr>
              <a:t>мобильности учащихся и учителей для реализации «Стратегии «Казахстан - 2050», которая ставит перед </a:t>
            </a:r>
            <a:r>
              <a:rPr lang="ru-RU" dirty="0" err="1">
                <a:latin typeface="Arial Narrow" panose="020B0606020202030204" pitchFamily="34" charset="0"/>
              </a:rPr>
              <a:t>казахстанцами</a:t>
            </a:r>
            <a:r>
              <a:rPr lang="ru-RU" dirty="0">
                <a:latin typeface="Arial Narrow" panose="020B0606020202030204" pitchFamily="34" charset="0"/>
              </a:rPr>
              <a:t> цель -  стать «обществом образованных, свободных </a:t>
            </a:r>
            <a:r>
              <a:rPr lang="ru-RU" dirty="0" err="1">
                <a:latin typeface="Arial Narrow" panose="020B0606020202030204" pitchFamily="34" charset="0"/>
              </a:rPr>
              <a:t>людеи</a:t>
            </a:r>
            <a:r>
              <a:rPr lang="ru-RU" dirty="0">
                <a:latin typeface="Arial Narrow" panose="020B0606020202030204" pitchFamily="34" charset="0"/>
              </a:rPr>
              <a:t>̆, говорящих на трех языках. Они – граждане мира. Они путешествуют. Они открыты новым знаниям. Они трудолюбивы. Они – патриоты </a:t>
            </a:r>
            <a:r>
              <a:rPr lang="ru-RU" dirty="0" err="1">
                <a:latin typeface="Arial Narrow" panose="020B0606020202030204" pitchFamily="34" charset="0"/>
              </a:rPr>
              <a:t>своеи</a:t>
            </a:r>
            <a:r>
              <a:rPr lang="ru-RU" dirty="0">
                <a:latin typeface="Arial Narrow" panose="020B0606020202030204" pitchFamily="34" charset="0"/>
              </a:rPr>
              <a:t>̆ страны»; </a:t>
            </a:r>
          </a:p>
          <a:p>
            <a:pPr lvl="0"/>
            <a:r>
              <a:rPr lang="ru-RU" dirty="0">
                <a:latin typeface="Arial Narrow" panose="020B0606020202030204" pitchFamily="34" charset="0"/>
              </a:rPr>
              <a:t>воспитания критически мыслящих, социально ответственных, вовлеченных и открытых для разнообразия культур глобальных граждан;</a:t>
            </a:r>
          </a:p>
          <a:p>
            <a:pPr lvl="0"/>
            <a:r>
              <a:rPr lang="ru-RU" dirty="0">
                <a:latin typeface="Arial Narrow" panose="020B0606020202030204" pitchFamily="34" charset="0"/>
              </a:rPr>
              <a:t>способствования в личностном самоопределении учащихся и в повышении уверенности в себе, развития чувства </a:t>
            </a:r>
            <a:r>
              <a:rPr lang="ru-RU" dirty="0" err="1">
                <a:latin typeface="Arial Narrow" panose="020B0606020202030204" pitchFamily="34" charset="0"/>
              </a:rPr>
              <a:t>импатии</a:t>
            </a:r>
            <a:r>
              <a:rPr lang="ru-RU" dirty="0">
                <a:latin typeface="Arial Narrow" panose="020B0606020202030204" pitchFamily="34" charset="0"/>
              </a:rPr>
              <a:t>, уважения к другим культурам, привития интереса к проблемам окружающей среды и приверженности к устойчивому развитию;</a:t>
            </a:r>
          </a:p>
          <a:p>
            <a:pPr lvl="0"/>
            <a:r>
              <a:rPr lang="ru-RU" dirty="0">
                <a:latin typeface="Arial Narrow" panose="020B0606020202030204" pitchFamily="34" charset="0"/>
              </a:rPr>
              <a:t>развития международного сотрудничества и межкультурных коммуникаций;</a:t>
            </a:r>
          </a:p>
          <a:p>
            <a:r>
              <a:rPr lang="ru-RU" dirty="0">
                <a:latin typeface="Arial Narrow" panose="020B0606020202030204" pitchFamily="34" charset="0"/>
              </a:rPr>
              <a:t>улучшение коммуникативных навыков и языковых компетенций учащихся и учителей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233714" y="1146630"/>
            <a:ext cx="0" cy="40785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V="1">
            <a:off x="1233714" y="1654629"/>
            <a:ext cx="595086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1231900" y="2931886"/>
            <a:ext cx="595086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1231900" y="3548743"/>
            <a:ext cx="595086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1231900" y="4608286"/>
            <a:ext cx="595086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1231900" y="5225142"/>
            <a:ext cx="595086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957943" y="1146630"/>
            <a:ext cx="310605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09918" y="89314"/>
            <a:ext cx="1093439" cy="682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19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ru-RU" sz="4000" dirty="0">
                <a:latin typeface="Arial Narrow" panose="020B0606020202030204" pitchFamily="34" charset="0"/>
              </a:rPr>
              <a:t>Механизмы реализации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latin typeface="Arial Narrow" panose="020B0606020202030204" pitchFamily="34" charset="0"/>
              </a:rPr>
              <a:t>обмен учащимися и учителями на уровне республики и международном уровне; </a:t>
            </a:r>
            <a:br>
              <a:rPr lang="ru-RU" dirty="0" smtClean="0">
                <a:latin typeface="Arial Narrow" panose="020B0606020202030204" pitchFamily="34" charset="0"/>
              </a:rPr>
            </a:br>
            <a:endParaRPr lang="ru-RU" dirty="0" smtClean="0">
              <a:latin typeface="Arial Narrow" panose="020B060602020203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latin typeface="Arial Narrow" panose="020B0606020202030204" pitchFamily="34" charset="0"/>
              </a:rPr>
              <a:t>участие в международных конференциях, симпозиумах, саммитах;</a:t>
            </a:r>
            <a:br>
              <a:rPr lang="ru-RU" dirty="0" smtClean="0">
                <a:latin typeface="Arial Narrow" panose="020B0606020202030204" pitchFamily="34" charset="0"/>
              </a:rPr>
            </a:br>
            <a:endParaRPr lang="ru-RU" dirty="0" smtClean="0">
              <a:latin typeface="Arial Narrow" panose="020B060602020203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latin typeface="Arial Narrow" panose="020B0606020202030204" pitchFamily="34" charset="0"/>
              </a:rPr>
              <a:t>проектная и исследовательская деятельность с учащимися из других стран;</a:t>
            </a:r>
            <a:br>
              <a:rPr lang="ru-RU" dirty="0" smtClean="0">
                <a:latin typeface="Arial Narrow" panose="020B0606020202030204" pitchFamily="34" charset="0"/>
              </a:rPr>
            </a:br>
            <a:endParaRPr lang="ru-RU" dirty="0" smtClean="0">
              <a:latin typeface="Arial Narrow" panose="020B060602020203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latin typeface="Arial Narrow" panose="020B0606020202030204" pitchFamily="34" charset="0"/>
              </a:rPr>
              <a:t>профессиональное сетевое сообщество </a:t>
            </a:r>
            <a:r>
              <a:rPr lang="ru-RU" dirty="0" smtClean="0">
                <a:latin typeface="Arial Narrow" panose="020B0606020202030204" pitchFamily="34" charset="0"/>
              </a:rPr>
              <a:t>учителей.</a:t>
            </a:r>
            <a:r>
              <a:rPr lang="ru-RU" dirty="0" smtClean="0">
                <a:latin typeface="Arial Narrow" panose="020B0606020202030204" pitchFamily="34" charset="0"/>
              </a:rPr>
              <a:t/>
            </a:r>
            <a:br>
              <a:rPr lang="ru-RU" dirty="0" smtClean="0">
                <a:latin typeface="Arial Narrow" panose="020B0606020202030204" pitchFamily="34" charset="0"/>
              </a:rPr>
            </a:br>
            <a:endParaRPr lang="ru-RU" dirty="0" smtClean="0">
              <a:latin typeface="Arial Narrow" panose="020B0606020202030204" pitchFamily="34" charset="0"/>
            </a:endParaRPr>
          </a:p>
        </p:txBody>
      </p:sp>
      <p:pic>
        <p:nvPicPr>
          <p:cNvPr id="4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09918" y="89314"/>
            <a:ext cx="1093439" cy="682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634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281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>
                <a:latin typeface="Arial Narrow" panose="020B0606020202030204" pitchFamily="34" charset="0"/>
              </a:rPr>
              <a:t>Критерии к школам партнерам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03086"/>
            <a:ext cx="10515600" cy="5073877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latin typeface="Arial Narrow" panose="020B0606020202030204" pitchFamily="34" charset="0"/>
              </a:rPr>
              <a:t>Ключевыми </a:t>
            </a:r>
            <a:r>
              <a:rPr lang="ru-RU" dirty="0">
                <a:latin typeface="Arial Narrow" panose="020B0606020202030204" pitchFamily="34" charset="0"/>
              </a:rPr>
              <a:t>факторами для рассмотрения организаций для определения в качестве стратегического партнера для школьного партнерства послужили следующие факторы:</a:t>
            </a:r>
          </a:p>
          <a:p>
            <a:pPr lvl="0"/>
            <a:r>
              <a:rPr lang="ru-RU" dirty="0">
                <a:latin typeface="Arial Narrow" panose="020B0606020202030204" pitchFamily="34" charset="0"/>
              </a:rPr>
              <a:t>опыт профессиональной деятельности;</a:t>
            </a:r>
          </a:p>
          <a:p>
            <a:pPr lvl="0"/>
            <a:r>
              <a:rPr lang="ru-RU" dirty="0">
                <a:latin typeface="Arial Narrow" panose="020B0606020202030204" pitchFamily="34" charset="0"/>
              </a:rPr>
              <a:t>комплексный подход (предоставление образовательных услуг по различным приоритетным направлениям и проектам);</a:t>
            </a:r>
          </a:p>
          <a:p>
            <a:pPr lvl="0"/>
            <a:r>
              <a:rPr lang="ru-RU" dirty="0">
                <a:latin typeface="Arial Narrow" panose="020B0606020202030204" pitchFamily="34" charset="0"/>
              </a:rPr>
              <a:t>преподавание на английском</a:t>
            </a:r>
            <a:r>
              <a:rPr lang="kk-KZ" dirty="0">
                <a:latin typeface="Arial Narrow" panose="020B0606020202030204" pitchFamily="34" charset="0"/>
              </a:rPr>
              <a:t> и др</a:t>
            </a:r>
            <a:r>
              <a:rPr lang="ru-RU" dirty="0">
                <a:latin typeface="Arial Narrow" panose="020B0606020202030204" pitchFamily="34" charset="0"/>
              </a:rPr>
              <a:t>.языках;</a:t>
            </a:r>
          </a:p>
          <a:p>
            <a:pPr lvl="0"/>
            <a:r>
              <a:rPr lang="ru-RU" dirty="0">
                <a:latin typeface="Arial Narrow" panose="020B0606020202030204" pitchFamily="34" charset="0"/>
              </a:rPr>
              <a:t>методологическое сопровождение;</a:t>
            </a:r>
          </a:p>
          <a:p>
            <a:pPr lvl="0"/>
            <a:r>
              <a:rPr lang="ru-RU" dirty="0">
                <a:latin typeface="Arial Narrow" panose="020B0606020202030204" pitchFamily="34" charset="0"/>
              </a:rPr>
              <a:t>приверженность принципам глобального мышления и устойчивого развития;</a:t>
            </a:r>
          </a:p>
          <a:p>
            <a:pPr lvl="0"/>
            <a:r>
              <a:rPr lang="ru-RU" dirty="0">
                <a:latin typeface="Arial Narrow" panose="020B0606020202030204" pitchFamily="34" charset="0"/>
              </a:rPr>
              <a:t>открытость для школьного партнерства;</a:t>
            </a:r>
          </a:p>
          <a:p>
            <a:pPr lvl="0"/>
            <a:r>
              <a:rPr lang="ru-RU" dirty="0">
                <a:latin typeface="Arial Narrow" panose="020B0606020202030204" pitchFamily="34" charset="0"/>
              </a:rPr>
              <a:t>аккредитация в международных организациях образования.</a:t>
            </a:r>
          </a:p>
          <a:p>
            <a:endParaRPr lang="ru-RU" dirty="0">
              <a:latin typeface="Arial Narrow" panose="020B0606020202030204" pitchFamily="34" charset="0"/>
            </a:endParaRPr>
          </a:p>
        </p:txBody>
      </p:sp>
      <p:pic>
        <p:nvPicPr>
          <p:cNvPr id="4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09918" y="89314"/>
            <a:ext cx="1093439" cy="682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341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0633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latin typeface="Arial Narrow" panose="020B0606020202030204" pitchFamily="34" charset="0"/>
              </a:rPr>
              <a:t>Формы сотрудничества</a:t>
            </a:r>
            <a:br>
              <a:rPr lang="ru-RU" sz="3600" dirty="0">
                <a:latin typeface="Arial Narrow" panose="020B0606020202030204" pitchFamily="34" charset="0"/>
              </a:rPr>
            </a:br>
            <a:endParaRPr lang="ru-RU" sz="3600" dirty="0">
              <a:latin typeface="Arial Narrow" panose="020B0606020202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5680" y="1778127"/>
            <a:ext cx="5553339" cy="4351338"/>
          </a:xfrm>
        </p:spPr>
        <p:txBody>
          <a:bodyPr>
            <a:normAutofit/>
          </a:bodyPr>
          <a:lstStyle/>
          <a:p>
            <a:pPr lvl="0"/>
            <a:r>
              <a:rPr lang="ru-RU" sz="1400" dirty="0" smtClean="0">
                <a:latin typeface="Arial Narrow" panose="020B0606020202030204" pitchFamily="34" charset="0"/>
              </a:rPr>
              <a:t>взаимный </a:t>
            </a:r>
            <a:r>
              <a:rPr lang="ru-RU" sz="1400" dirty="0">
                <a:latin typeface="Arial Narrow" panose="020B0606020202030204" pitchFamily="34" charset="0"/>
              </a:rPr>
              <a:t>обмен учащимися и учителями Интеллектуальных школ с партнерскими школами для обучения учащихся согласно образовательной программы партнерской школы и стажировки учителей в партнерской школе;</a:t>
            </a:r>
          </a:p>
          <a:p>
            <a:pPr lvl="0"/>
            <a:r>
              <a:rPr lang="ru-RU" sz="1400" dirty="0">
                <a:latin typeface="Arial Narrow" panose="020B0606020202030204" pitchFamily="34" charset="0"/>
              </a:rPr>
              <a:t>продолжительность обмена – от 10 до 15 календарных дней;</a:t>
            </a:r>
          </a:p>
          <a:p>
            <a:pPr lvl="0"/>
            <a:r>
              <a:rPr lang="ru-RU" sz="1400" dirty="0">
                <a:latin typeface="Arial Narrow" panose="020B0606020202030204" pitchFamily="34" charset="0"/>
              </a:rPr>
              <a:t>частота обмена – от 1 до 2-х раз в год;</a:t>
            </a:r>
          </a:p>
          <a:p>
            <a:pPr lvl="0"/>
            <a:r>
              <a:rPr lang="ru-RU" sz="1400" dirty="0">
                <a:latin typeface="Arial Narrow" panose="020B0606020202030204" pitchFamily="34" charset="0"/>
              </a:rPr>
              <a:t>равноправное финансирование расходов – оплата за авиатранспорт, расходов на оформление визы, страховка, трансфер, суточные в пути за счет отправляющей стороны; обеспечение проживания (в гостинице, общежитии или в семье учащихся принимающей стороны), питания, трансфера и транспорта на территории принимающей стороны и образовательных материалов по программе обучения за счет приглашающей стороны;</a:t>
            </a:r>
          </a:p>
          <a:p>
            <a:pPr lvl="0"/>
            <a:r>
              <a:rPr lang="ru-RU" sz="1400" dirty="0">
                <a:latin typeface="Arial Narrow" panose="020B0606020202030204" pitchFamily="34" charset="0"/>
              </a:rPr>
              <a:t>обеспечение безопасного пребывания учащихся и учителей на время пребывания в школе принимающей стороны;</a:t>
            </a:r>
          </a:p>
          <a:p>
            <a:pPr lvl="0"/>
            <a:r>
              <a:rPr lang="ru-RU" sz="1400" dirty="0">
                <a:latin typeface="Arial Narrow" panose="020B0606020202030204" pitchFamily="34" charset="0"/>
              </a:rPr>
              <a:t>предоставление доступа к зданию, оборудованию и услугам в школе принимающей стороны, в случае необходимости; </a:t>
            </a:r>
          </a:p>
          <a:p>
            <a:r>
              <a:rPr lang="ru-RU" sz="1400" dirty="0">
                <a:latin typeface="Arial Narrow" panose="020B0606020202030204" pitchFamily="34" charset="0"/>
              </a:rPr>
              <a:t>организация договорных </a:t>
            </a:r>
            <a:r>
              <a:rPr lang="ru-RU" sz="1400" dirty="0" smtClean="0">
                <a:latin typeface="Arial Narrow" panose="020B0606020202030204" pitchFamily="34" charset="0"/>
              </a:rPr>
              <a:t>отношени</a:t>
            </a:r>
            <a:r>
              <a:rPr lang="ru-RU" sz="1400" b="1" dirty="0" smtClean="0">
                <a:latin typeface="Arial Narrow" panose="020B0606020202030204" pitchFamily="34" charset="0"/>
              </a:rPr>
              <a:t>й</a:t>
            </a:r>
            <a:endParaRPr lang="ru-RU" sz="1400" dirty="0">
              <a:latin typeface="Arial Narrow" panose="020B060602020203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62429" y="804422"/>
            <a:ext cx="48424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>
                <a:latin typeface="Arial Narrow" panose="020B0606020202030204" pitchFamily="34" charset="0"/>
              </a:rPr>
              <a:t>Равноправный обмен учителями и учащимися Интеллектуальных школ со школ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275084" y="875788"/>
            <a:ext cx="50787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Arial Narrow" panose="020B0606020202030204" pitchFamily="34" charset="0"/>
                <a:ea typeface="Calibri" panose="020F0502020204030204" pitchFamily="34" charset="0"/>
              </a:rPr>
              <a:t>Обучение </a:t>
            </a:r>
            <a:r>
              <a:rPr lang="ru-RU" b="1" dirty="0">
                <a:latin typeface="Arial Narrow" panose="020B0606020202030204" pitchFamily="34" charset="0"/>
                <a:ea typeface="Calibri" panose="020F0502020204030204" pitchFamily="34" charset="0"/>
              </a:rPr>
              <a:t>учащихся в партнерских школах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62080" y="1788954"/>
            <a:ext cx="5941277" cy="1936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Большинство международных школ не имеет средств, предназначенных для обмена учащимися и учителями, и для принятия учащихся и учителей из других школ. По разным причинам, к примеру, школы Великобритании обеспечиваются </a:t>
            </a:r>
            <a:r>
              <a:rPr lang="ru-RU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подушевым</a:t>
            </a:r>
            <a:r>
              <a:rPr lang="ru-RU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финансированием.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связи с этим с рядом международных школ Интеллектуальные школы будут иметь возможность организовать партнерство на возмездной платной основе.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Финансирование расходов за счет бюджета АОО и Интеллектуальных школ.</a:t>
            </a:r>
            <a:endParaRPr lang="ru-RU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6102950" y="805758"/>
            <a:ext cx="0" cy="54139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21900" y="1595608"/>
            <a:ext cx="113620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09918" y="89314"/>
            <a:ext cx="1093439" cy="682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149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7666" y="274590"/>
            <a:ext cx="10515600" cy="27767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Arial Narrow" panose="020B0606020202030204" pitchFamily="34" charset="0"/>
              </a:rPr>
              <a:t>Сотрудничество с партнерскими школами</a:t>
            </a:r>
            <a:endParaRPr lang="ru-RU" dirty="0">
              <a:latin typeface="Arial Narrow" panose="020B060602020203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861422"/>
              </p:ext>
            </p:extLst>
          </p:nvPr>
        </p:nvGraphicFramePr>
        <p:xfrm>
          <a:off x="430808" y="874019"/>
          <a:ext cx="10994665" cy="587121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079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39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024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39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363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185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№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Наименование Интеллектуальной школы</a:t>
                      </a:r>
                      <a:endParaRPr lang="ru-RU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Наименование партнерской школы</a:t>
                      </a:r>
                      <a:endParaRPr lang="ru-RU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Страна</a:t>
                      </a:r>
                      <a:endParaRPr lang="ru-RU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С какого года</a:t>
                      </a:r>
                      <a:endParaRPr lang="ru-RU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8189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Интеллектуальная школа ФМН г.Астана</a:t>
                      </a:r>
                      <a:endParaRPr lang="ru-RU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4470" algn="l"/>
                        </a:tabLs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Кызылуюмская общеобразовательная малокомплектная школа, </a:t>
                      </a:r>
                      <a:endParaRPr lang="ru-RU" sz="110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4470" algn="l"/>
                        </a:tabLs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Казгородокская средняя школа </a:t>
                      </a:r>
                      <a:endParaRPr lang="ru-RU" sz="110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4470" algn="l"/>
                        </a:tabLst>
                      </a:pPr>
                      <a:r>
                        <a:rPr lang="en-US" sz="1200">
                          <a:effectLst/>
                          <a:latin typeface="Arial Narrow" panose="020B0606020202030204" pitchFamily="34" charset="0"/>
                        </a:rPr>
                        <a:t>International School Hannover Region, </a:t>
                      </a: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г</a:t>
                      </a:r>
                      <a:r>
                        <a:rPr lang="en-US" sz="1200">
                          <a:effectLst/>
                          <a:latin typeface="Arial Narrow" panose="020B0606020202030204" pitchFamily="34" charset="0"/>
                        </a:rPr>
                        <a:t>.</a:t>
                      </a: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Ганновер</a:t>
                      </a:r>
                      <a:endParaRPr lang="ru-RU" sz="110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4470" algn="l"/>
                        </a:tabLst>
                      </a:pPr>
                      <a:r>
                        <a:rPr lang="en-US" sz="1200">
                          <a:effectLst/>
                          <a:latin typeface="Arial Narrow" panose="020B0606020202030204" pitchFamily="34" charset="0"/>
                        </a:rPr>
                        <a:t>Birchwood High School, </a:t>
                      </a: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г</a:t>
                      </a:r>
                      <a:r>
                        <a:rPr lang="en-US" sz="1200">
                          <a:effectLst/>
                          <a:latin typeface="Arial Narrow" panose="020B0606020202030204" pitchFamily="34" charset="0"/>
                        </a:rPr>
                        <a:t>.</a:t>
                      </a: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Бишопс Стортфорд</a:t>
                      </a:r>
                      <a:endParaRPr lang="ru-RU" sz="110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4470" algn="l"/>
                        </a:tabLs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Национальный центр для одаренных детей «PERMATApintar»</a:t>
                      </a:r>
                      <a:endParaRPr lang="ru-RU" sz="110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4470" algn="l"/>
                        </a:tabLst>
                      </a:pPr>
                      <a:r>
                        <a:rPr lang="en-US" sz="1200">
                          <a:effectLst/>
                          <a:latin typeface="Arial Narrow" panose="020B0606020202030204" pitchFamily="34" charset="0"/>
                        </a:rPr>
                        <a:t>Samuel Whitbread Academy</a:t>
                      </a: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.</a:t>
                      </a:r>
                      <a:endParaRPr lang="ru-RU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Казахстан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 Narrow" panose="020B0606020202030204" pitchFamily="34" charset="0"/>
                        </a:rPr>
                        <a:t>Казахстан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Германия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Великобритания 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Малайзия </a:t>
                      </a:r>
                      <a:endParaRPr lang="ru-RU" sz="1200" dirty="0" smtClean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 Narrow" panose="020B0606020202030204" pitchFamily="34" charset="0"/>
                        </a:rPr>
                        <a:t>Великобритания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2013</a:t>
                      </a:r>
                      <a:endParaRPr lang="ru-RU" sz="110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2013</a:t>
                      </a:r>
                      <a:endParaRPr lang="ru-RU" sz="110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2014 </a:t>
                      </a:r>
                      <a:endParaRPr lang="ru-RU" sz="110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2015</a:t>
                      </a:r>
                      <a:endParaRPr lang="ru-RU" sz="110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2016</a:t>
                      </a:r>
                      <a:endParaRPr lang="ru-RU" sz="110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2017</a:t>
                      </a:r>
                      <a:endParaRPr lang="ru-RU" sz="110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2017</a:t>
                      </a:r>
                      <a:endParaRPr lang="ru-RU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14616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Arial Narrow" panose="020B0606020202030204" pitchFamily="34" charset="0"/>
                        </a:rPr>
                        <a:t>2.</a:t>
                      </a: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Интеллектуальная школа г.Астана</a:t>
                      </a:r>
                      <a:endParaRPr lang="ru-RU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4470" algn="l"/>
                        </a:tabLs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Московская экономическая школа</a:t>
                      </a:r>
                      <a:endParaRPr lang="ru-RU" sz="110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4470" algn="l"/>
                        </a:tabLs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Центр отдыха и оздоровления детей «Сосновый бор»</a:t>
                      </a:r>
                      <a:endParaRPr lang="ru-RU" sz="110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4470" algn="l"/>
                        </a:tabLst>
                      </a:pPr>
                      <a:r>
                        <a:rPr lang="en-US" sz="1200">
                          <a:effectLst/>
                          <a:latin typeface="Arial Narrow" panose="020B0606020202030204" pitchFamily="34" charset="0"/>
                        </a:rPr>
                        <a:t>United World College of South East Asia an international IB school in Singapore</a:t>
                      </a:r>
                      <a:endParaRPr lang="ru-RU" sz="110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4470" algn="l"/>
                        </a:tabLs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School Bazel </a:t>
                      </a:r>
                      <a:endParaRPr lang="ru-RU" sz="110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4470" algn="l"/>
                        </a:tabLs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Школа-лицей №76</a:t>
                      </a:r>
                      <a:endParaRPr lang="ru-RU" sz="110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4470" algn="l"/>
                        </a:tabLs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Средняя школа №68</a:t>
                      </a:r>
                      <a:endParaRPr lang="ru-RU" sz="110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4470" algn="l"/>
                        </a:tabLs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Средняя школа Коктал </a:t>
                      </a:r>
                      <a:endParaRPr lang="ru-RU" sz="110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4470" algn="l"/>
                        </a:tabLst>
                      </a:pPr>
                      <a:r>
                        <a:rPr lang="en-US" sz="1200">
                          <a:effectLst/>
                          <a:latin typeface="Arial Narrow" panose="020B0606020202030204" pitchFamily="34" charset="0"/>
                        </a:rPr>
                        <a:t>Alabuga International School</a:t>
                      </a:r>
                      <a:endParaRPr lang="ru-RU" sz="110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4470" algn="l"/>
                        </a:tabLs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Международная школа</a:t>
                      </a:r>
                      <a:r>
                        <a:rPr lang="en-US" sz="1200">
                          <a:effectLst/>
                          <a:latin typeface="Arial Narrow" panose="020B0606020202030204" pitchFamily="34" charset="0"/>
                        </a:rPr>
                        <a:t> «</a:t>
                      </a: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Эрудит</a:t>
                      </a:r>
                      <a:r>
                        <a:rPr lang="en-US" sz="1200">
                          <a:effectLst/>
                          <a:latin typeface="Arial Narrow" panose="020B0606020202030204" pitchFamily="34" charset="0"/>
                        </a:rPr>
                        <a:t>» </a:t>
                      </a:r>
                      <a:endParaRPr lang="ru-RU" sz="110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4470" algn="l"/>
                        </a:tabLst>
                      </a:pPr>
                      <a:r>
                        <a:rPr lang="en-US" sz="1200">
                          <a:effectLst/>
                          <a:latin typeface="Arial Narrow" panose="020B0606020202030204" pitchFamily="34" charset="0"/>
                        </a:rPr>
                        <a:t>Dartford Grammar School</a:t>
                      </a:r>
                      <a:endParaRPr lang="ru-RU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РФ 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Якутия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Сингапур 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  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Arial Narrow" panose="020B0606020202030204" pitchFamily="34" charset="0"/>
                        </a:rPr>
                        <a:t>Швецария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Казахстан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Казахстан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Казахстан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Татарстан </a:t>
                      </a:r>
                      <a:endParaRPr lang="ru-RU" sz="1200" dirty="0" smtClean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 Narrow" panose="020B0606020202030204" pitchFamily="34" charset="0"/>
                        </a:rPr>
                        <a:t>Узбекистан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Великобритания 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2013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2014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2015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Arial Narrow" panose="020B0606020202030204" pitchFamily="34" charset="0"/>
                        </a:rPr>
                        <a:t>2016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2017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2017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2017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2018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2018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2018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6728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Arial Narrow" panose="020B0606020202030204" pitchFamily="34" charset="0"/>
                        </a:rPr>
                        <a:t>3.</a:t>
                      </a: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Интеллектуальная школа ФМН </a:t>
                      </a:r>
                      <a:r>
                        <a:rPr lang="ru-RU" sz="1200" dirty="0" err="1">
                          <a:effectLst/>
                          <a:latin typeface="Arial Narrow" panose="020B0606020202030204" pitchFamily="34" charset="0"/>
                        </a:rPr>
                        <a:t>г.Алматы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4470" algn="l"/>
                        </a:tabLs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СШ №25 им. Ильяса Есенберлина </a:t>
                      </a:r>
                      <a:endParaRPr lang="ru-RU" sz="110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4470" algn="l"/>
                        </a:tabLs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Школа Хэйлибери </a:t>
                      </a:r>
                      <a:endParaRPr lang="ru-RU" sz="110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4470" algn="l"/>
                        </a:tabLs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Гимназия №15</a:t>
                      </a:r>
                      <a:endParaRPr lang="ru-RU" sz="110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4470" algn="l"/>
                        </a:tabLs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Школа-гимназия №54, </a:t>
                      </a:r>
                      <a:endParaRPr lang="ru-RU" sz="110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4470" algn="l"/>
                        </a:tabLs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РФМШ, </a:t>
                      </a:r>
                      <a:endParaRPr lang="ru-RU" sz="110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4470" algn="l"/>
                        </a:tabLs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Республиканская школа «Жас Улан»</a:t>
                      </a:r>
                      <a:endParaRPr lang="ru-RU" sz="110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4470" algn="l"/>
                        </a:tabLs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Гимназия Пауль Фалиш, </a:t>
                      </a:r>
                      <a:endParaRPr lang="ru-RU" sz="110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4470" algn="l"/>
                        </a:tabLs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Гимназия Ernst Abbe Gymnasium</a:t>
                      </a:r>
                      <a:endParaRPr lang="ru-RU" sz="110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2413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4470" algn="l"/>
                        </a:tabLs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Казахстан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Казахстан </a:t>
                      </a:r>
                      <a:endParaRPr lang="ru-RU" sz="1200" dirty="0" smtClean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 Narrow" panose="020B0606020202030204" pitchFamily="34" charset="0"/>
                        </a:rPr>
                        <a:t>Казахстан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 Narrow" panose="020B0606020202030204" pitchFamily="34" charset="0"/>
                        </a:rPr>
                        <a:t>Казахстан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 Narrow" panose="020B0606020202030204" pitchFamily="34" charset="0"/>
                        </a:rPr>
                        <a:t>Казахстан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 Narrow" panose="020B0606020202030204" pitchFamily="34" charset="0"/>
                        </a:rPr>
                        <a:t>Казахстан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 Narrow" panose="020B0606020202030204" pitchFamily="34" charset="0"/>
                        </a:rPr>
                        <a:t>Германия 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Германия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2015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2015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2016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2016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2017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2017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2018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2018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5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09918" y="89314"/>
            <a:ext cx="1093439" cy="682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841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2180</Words>
  <Application>Microsoft Office PowerPoint</Application>
  <PresentationFormat>Широкоэкранный</PresentationFormat>
  <Paragraphs>661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Batang</vt:lpstr>
      <vt:lpstr>Arial</vt:lpstr>
      <vt:lpstr>Arial Narrow</vt:lpstr>
      <vt:lpstr>Calibri</vt:lpstr>
      <vt:lpstr>Calibri Light</vt:lpstr>
      <vt:lpstr>Times New Roman</vt:lpstr>
      <vt:lpstr>Wingdings</vt:lpstr>
      <vt:lpstr>Тема Office</vt:lpstr>
      <vt:lpstr>Проект  «Партнерские школы»</vt:lpstr>
      <vt:lpstr>Концепция развития партнерства школ </vt:lpstr>
      <vt:lpstr>Образование для глобального гражданства </vt:lpstr>
      <vt:lpstr>Образование для устойчивого развития </vt:lpstr>
      <vt:lpstr>Цели проекта </vt:lpstr>
      <vt:lpstr>Механизмы реализации</vt:lpstr>
      <vt:lpstr>Критерии к школам партнерам</vt:lpstr>
      <vt:lpstr>Формы сотрудничества </vt:lpstr>
      <vt:lpstr>Сотрудничество с партнерскими школами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Благодарю за внимание!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Концепция развития партнерства школ </dc:title>
  <dc:creator>Керимханова Дана Тусупбековна</dc:creator>
  <cp:lastModifiedBy>Сулейменова Жулдыз Досбергеновна</cp:lastModifiedBy>
  <cp:revision>17</cp:revision>
  <dcterms:created xsi:type="dcterms:W3CDTF">2018-08-22T08:59:15Z</dcterms:created>
  <dcterms:modified xsi:type="dcterms:W3CDTF">2018-08-23T02:32:31Z</dcterms:modified>
</cp:coreProperties>
</file>