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2" r:id="rId5"/>
    <p:sldId id="264" r:id="rId6"/>
    <p:sldId id="263" r:id="rId7"/>
    <p:sldId id="274" r:id="rId8"/>
    <p:sldId id="269" r:id="rId9"/>
    <p:sldId id="266" r:id="rId10"/>
    <p:sldId id="270" r:id="rId11"/>
    <p:sldId id="271" r:id="rId12"/>
    <p:sldId id="272" r:id="rId13"/>
    <p:sldId id="273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0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9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0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0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6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8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6E2A24-9A61-4D6B-8239-029C12995E39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0B46E2A-F3D3-43EB-9C7A-486034184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0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328" y="2613954"/>
            <a:ext cx="8361229" cy="10944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515" y="4873446"/>
            <a:ext cx="7315200" cy="914400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Турсынова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Лейла – Заместитель директора 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педагогических измерений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9800" y="1181384"/>
            <a:ext cx="7399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педагогических измерений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АОО «Назарбаев Интеллектуальные школы»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733" y="1621528"/>
            <a:ext cx="2885267" cy="32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566" y="1418818"/>
            <a:ext cx="3139864" cy="2010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425" y="2567682"/>
            <a:ext cx="3390181" cy="1942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852" y="4226943"/>
            <a:ext cx="2830590" cy="18891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2919" y="2462212"/>
            <a:ext cx="3042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КРИТЕРИАЛЬНАЯ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9746" y="894906"/>
            <a:ext cx="7299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Наблюдение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ежедневным прогрессом ребенка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291" y="1309081"/>
            <a:ext cx="8540151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4130" cy="46011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КРИТЕРИАЛЬНАЯ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ОЦЕНИВАНИЯ?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11"/>
          <a:stretch/>
        </p:blipFill>
        <p:spPr>
          <a:xfrm>
            <a:off x="7625751" y="1978353"/>
            <a:ext cx="4075772" cy="2722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58" y="2147717"/>
            <a:ext cx="3045125" cy="25534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5134" y="923782"/>
            <a:ext cx="7378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Самооценивание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взаимооценивание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049" y="1359158"/>
            <a:ext cx="8505645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8251" cy="46011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КРИТЕРИАЛЬНАЯ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ОЦЕНИВАНИЯ?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465" y="1519957"/>
            <a:ext cx="5015639" cy="2665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80" y="3618760"/>
            <a:ext cx="4819346" cy="24624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4465" y="839237"/>
            <a:ext cx="7769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Конструктивный диалог между учителями, родителями и учащимися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169" y="1300482"/>
            <a:ext cx="8504657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8251" cy="46011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КРИТЕРИАЛЬНАЯ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ОЦЕНИВАНИЯ?</a:t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0577" y="800671"/>
            <a:ext cx="849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роли “судьи в последней инстанции” переходит к роли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консультанта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3" y="3191774"/>
            <a:ext cx="4409289" cy="2895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576" y="1513348"/>
            <a:ext cx="4294185" cy="2498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984" y="1403611"/>
            <a:ext cx="8818578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8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355675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ДЛЯ РОДИТЕЛЕЙ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3993" y="1241945"/>
            <a:ext cx="8035185" cy="436496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двойка» не должна ухудшать  наши отношения с ребёнком, поэтому всегда необходимо обращать внимание на обратную связь учителя;</a:t>
            </a:r>
          </a:p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у ребёнка имеются пробелы в знаниях и умениях, старайтесь вместе с ним разобраться в причинах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старайтесь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вселять в ребёнка уверенность в свои способности и возможности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успехе в учении радуйтесь, но не раздувайте значимость отметки;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успехом ребёнка старайтесь видеть качество знаний, забывая об отметке;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одобряйте мотивы, которые связаны с познанием, а не с исправлением отметки;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общих собраниях родителей в школе, где выдаются табеля успеваемости, больше спрашивайте у учителей, какая помощь необходима вашему ребенку, что у него хорошо получается, а что нет.  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49659"/>
            <a:ext cx="3433313" cy="2533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0110" y="2144483"/>
            <a:ext cx="7925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Тебя сегодня вызывали к доске, какие отметки получил?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 почему ты получил двойку или тройку?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4130" cy="46011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ОПЯТЬ ДВОЙКА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¾Ð¿ÑÑÑ Ð´Ð²Ð¾Ð¹ÐºÐ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"/>
          <a:stretch/>
        </p:blipFill>
        <p:spPr bwMode="auto">
          <a:xfrm>
            <a:off x="4107277" y="767751"/>
            <a:ext cx="7501627" cy="52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6" y="1123837"/>
            <a:ext cx="3260784" cy="4601183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 ТРАДИЦИОННОЙ СИСТЕМЫ ОЦЕНИВАНИЯ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неясности критериев, когда ученик не понимает, за что его поощряют и наказывают, отметка очень быстро разрушает защитную функцию самооценки </a:t>
            </a:r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ученика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Ш.А. </a:t>
            </a:r>
            <a:r>
              <a:rPr lang="ru-RU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Амонашвили,1984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РАЗВИТИЯ СИСТЕМЫ ОЦЕНИВАНИЯ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8331" y="864108"/>
            <a:ext cx="8202220" cy="512064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Пятибалльная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оценивания была внедрена Министерством народного просвещения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1837 году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она была упразднена в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1918 году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решением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Наркомпроса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РСФСР об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Отмене </a:t>
            </a:r>
            <a:r>
              <a:rPr lang="ru-RU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отметок</a:t>
            </a:r>
            <a:r>
              <a:rPr lang="ru-RU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начале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гимназиях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употреблялись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 от 0 до 5. Нуль показывал, что ученик совсем не исполнил своих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обязанностей,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он получал два «нуля» подряд, то он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подвергался телесному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наказанию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января 1944 года в российских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школах вновь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введена пятибалльная система оценки успеваемости учащихся согласно Постановлению Совета народных комиссаров РСФСР № 18 от 10 января 1944 года и Приказу Народного комиссара просвещения РСФСР № 24 от 10 января 1944 года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УЧЕНЫЕ ОБ ОТМЕТКАХ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4853" y="864108"/>
            <a:ext cx="805707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kk-K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отметка не должна подавлять умственную деятельность учащихся</a:t>
            </a:r>
            <a:r>
              <a:rPr lang="kk-KZ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(Я.А</a:t>
            </a:r>
            <a:r>
              <a:rPr lang="kk-KZ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Коменский, К.Д. </a:t>
            </a:r>
            <a:r>
              <a:rPr lang="kk-KZ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Ушинский)</a:t>
            </a:r>
            <a:r>
              <a:rPr lang="kk-KZ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«…..из-за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отметок сл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ожно определить недостатки ученика, соответственно, сложно оказать педагогическую поддержку.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«….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учащимся необходимо предоставлять </a:t>
            </a:r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«подробные письменные замечания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(К.Д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Ушинский)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костыли хромой педагогики», «чертики в праведной жизни ребенка», «тромбы в учебно-познавательной деятельности ребенка</a:t>
            </a:r>
            <a:r>
              <a:rPr lang="kk-KZ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».(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Ш.А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Амонашвили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ОТМЕТКА И ОЦЕНКА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47844"/>
              </p:ext>
            </p:extLst>
          </p:nvPr>
        </p:nvGraphicFramePr>
        <p:xfrm>
          <a:off x="3767775" y="1971851"/>
          <a:ext cx="75819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965"/>
                <a:gridCol w="3792935"/>
              </a:tblGrid>
              <a:tr h="1535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20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обратная</a:t>
                      </a:r>
                      <a:r>
                        <a:rPr lang="ru-RU" sz="20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на основе  чётких и конкретных критериев, которая</a:t>
                      </a:r>
                      <a:r>
                        <a:rPr lang="ru-RU" sz="20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учителем ученику </a:t>
                      </a:r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(И.С. Фишман, Г.Б. Голуб, 2007).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Отметка</a:t>
                      </a:r>
                      <a:r>
                        <a:rPr lang="ru-RU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цифровое выражение знаний учащегося,</a:t>
                      </a:r>
                      <a:r>
                        <a:rPr lang="ru-RU" sz="2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фиксирующая уровень его учебных достижений. </a:t>
                      </a:r>
                      <a:endParaRPr lang="ru-RU" sz="20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59624" cy="4601183"/>
          </a:xfrm>
        </p:spPr>
        <p:txBody>
          <a:bodyPr>
            <a:normAutofit/>
          </a:bodyPr>
          <a:lstStyle/>
          <a:p>
            <a:r>
              <a:rPr lang="kk-K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КРИТЕРИАЛЬНОГО ОЦЕНИВАНИЯ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остоверность </a:t>
            </a:r>
          </a:p>
          <a:p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валидность</a:t>
            </a:r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объективность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79" y="5182568"/>
            <a:ext cx="8421764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КРИТЕРИАЛЬНАЯ СИСТЕМА ОЦЕНИВАНИЯ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803" y="830205"/>
            <a:ext cx="8238229" cy="69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 работы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на основе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критериев,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некого эталона</a:t>
            </a:r>
          </a:p>
          <a:p>
            <a:endParaRPr lang="ru-RU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8805" y="1269270"/>
            <a:ext cx="8436637" cy="20703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99512"/>
              </p:ext>
            </p:extLst>
          </p:nvPr>
        </p:nvGraphicFramePr>
        <p:xfrm>
          <a:off x="3602912" y="1526473"/>
          <a:ext cx="2143333" cy="458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57"/>
                <a:gridCol w="1736976"/>
              </a:tblGrid>
              <a:tr h="9565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результаты (ГОСО) и цели обучения (учебные программы)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064"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ПРЕДМЕТНЫЕ ОБЛАСТИ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vert="vert27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503580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Понимать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503206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Применять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636229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Анализировать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602512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Синтезировать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  <a:tr h="712175">
                <a:tc vMerge="1">
                  <a:txBody>
                    <a:bodyPr/>
                    <a:lstStyle/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Оценивать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 flipV="1">
            <a:off x="5886463" y="1605586"/>
            <a:ext cx="1071800" cy="4415914"/>
            <a:chOff x="2716054" y="2053084"/>
            <a:chExt cx="1939436" cy="315961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716054" y="2053084"/>
              <a:ext cx="1930337" cy="2384819"/>
              <a:chOff x="2699120" y="2070018"/>
              <a:chExt cx="1930337" cy="2384819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699120" y="2070018"/>
                <a:ext cx="1202211" cy="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901331" y="2070019"/>
                <a:ext cx="11490" cy="23848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3912821" y="4454836"/>
                <a:ext cx="716636" cy="1"/>
              </a:xfrm>
              <a:prstGeom prst="line">
                <a:avLst/>
              </a:prstGeom>
              <a:ln w="2857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2757259" y="2680438"/>
              <a:ext cx="1889133" cy="1931544"/>
              <a:chOff x="2735173" y="2046026"/>
              <a:chExt cx="2208285" cy="2530059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735173" y="2046026"/>
                <a:ext cx="1130884" cy="9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3866057" y="2046960"/>
                <a:ext cx="0" cy="252912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866057" y="4576085"/>
                <a:ext cx="1077401" cy="0"/>
              </a:xfrm>
              <a:prstGeom prst="line">
                <a:avLst/>
              </a:prstGeom>
              <a:ln w="2857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2755879" y="3251220"/>
              <a:ext cx="1879023" cy="1506347"/>
              <a:chOff x="2734733" y="1828800"/>
              <a:chExt cx="2684511" cy="2959698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2734733" y="1828800"/>
                <a:ext cx="10829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817635" y="1828800"/>
                <a:ext cx="16417" cy="29531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3817635" y="4788498"/>
                <a:ext cx="1601609" cy="0"/>
              </a:xfrm>
              <a:prstGeom prst="line">
                <a:avLst/>
              </a:prstGeom>
              <a:ln w="2857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2732758" y="3829729"/>
              <a:ext cx="1913634" cy="1075706"/>
              <a:chOff x="2723856" y="1018216"/>
              <a:chExt cx="3367895" cy="434994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723856" y="1018216"/>
                <a:ext cx="1053425" cy="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769809" y="1018216"/>
                <a:ext cx="7471" cy="434994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3769809" y="5368163"/>
                <a:ext cx="2321942" cy="0"/>
              </a:xfrm>
              <a:prstGeom prst="line">
                <a:avLst/>
              </a:prstGeom>
              <a:ln w="2857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>
              <a:off x="2734041" y="4493666"/>
              <a:ext cx="1921449" cy="585467"/>
              <a:chOff x="2711098" y="675600"/>
              <a:chExt cx="3398681" cy="7778354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2711098" y="675600"/>
                <a:ext cx="72049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431595" y="8353386"/>
                <a:ext cx="2678184" cy="100568"/>
              </a:xfrm>
              <a:prstGeom prst="line">
                <a:avLst/>
              </a:prstGeom>
              <a:ln w="28575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734041" y="5212701"/>
              <a:ext cx="1921449" cy="0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978521" y="1457278"/>
            <a:ext cx="48569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Называет основные части тела человека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Различает функции опорно-двигательной системы человека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Составляет правила личной гигиены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Формулирует альтернативные способы получения энергии для человека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Разрабатывает концептуальную карту потребностей человека</a:t>
            </a:r>
          </a:p>
          <a:p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Оценивает способы защиты организма человека от болезней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379" y="3445808"/>
            <a:ext cx="4730840" cy="2575689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111568" y="1802841"/>
            <a:ext cx="754" cy="80767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3422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1135</TotalTime>
  <Words>546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Corbel</vt:lpstr>
      <vt:lpstr>Wingdings 2</vt:lpstr>
      <vt:lpstr>Рама</vt:lpstr>
      <vt:lpstr>ОЦЕНИВАНИЕ </vt:lpstr>
      <vt:lpstr>Презентация PowerPoint</vt:lpstr>
      <vt:lpstr>ОПЯТЬ ДВОЙКА  </vt:lpstr>
      <vt:lpstr>НЕДОСТАТКИ ТРАДИЦИОННОЙ СИСТЕМЫ ОЦЕНИВАНИЯ </vt:lpstr>
      <vt:lpstr>ИСТОРИЯ РАЗВИТИЯ СИСТЕМЫ ОЦЕНИВАНИЯ</vt:lpstr>
      <vt:lpstr>УЧЕНЫЕ ОБ ОТМЕТКАХ </vt:lpstr>
      <vt:lpstr>ОТМЕТКА И ОЦЕНКА </vt:lpstr>
      <vt:lpstr>ПРИНЦИПЫ КРИТЕРИАЛЬНОГО ОЦЕНИВАНИЯ </vt:lpstr>
      <vt:lpstr>ПОЧЕМУ КРИТЕРИАЛЬНАЯ СИСТЕМА ОЦЕНИВАНИЯ?</vt:lpstr>
      <vt:lpstr> </vt:lpstr>
      <vt:lpstr>ПОЧЕМУ КРИТЕРИАЛЬНАЯ СИСТЕМА ОЦЕНИВАНИЯ? </vt:lpstr>
      <vt:lpstr>  ПОЧЕМУ КРИТЕРИАЛЬНАЯ СИСТЕМА ОЦЕНИВАНИЯ?   </vt:lpstr>
      <vt:lpstr>ПОЧЕМУ КРИТЕРИАЛЬНАЯ СИСТЕМА ОЦЕНИВАНИЯ? </vt:lpstr>
      <vt:lpstr>РЕКОМЕНДАЦИИ ДЛЯ РОДИТЕЛЕЙ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ОЦЕНИВАНИЕ</dc:title>
  <dc:creator>Nis</dc:creator>
  <cp:lastModifiedBy>Leila Nurakayeva</cp:lastModifiedBy>
  <cp:revision>63</cp:revision>
  <dcterms:created xsi:type="dcterms:W3CDTF">2018-07-25T11:28:32Z</dcterms:created>
  <dcterms:modified xsi:type="dcterms:W3CDTF">2018-08-22T08:26:33Z</dcterms:modified>
</cp:coreProperties>
</file>