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271" r:id="rId3"/>
    <p:sldId id="272" r:id="rId4"/>
    <p:sldId id="273" r:id="rId5"/>
    <p:sldId id="286" r:id="rId6"/>
    <p:sldId id="288" r:id="rId7"/>
    <p:sldId id="287" r:id="rId8"/>
    <p:sldId id="289" r:id="rId9"/>
    <p:sldId id="274" r:id="rId10"/>
    <p:sldId id="291" r:id="rId11"/>
    <p:sldId id="282" r:id="rId12"/>
    <p:sldId id="283" r:id="rId13"/>
    <p:sldId id="284" r:id="rId14"/>
    <p:sldId id="281" r:id="rId15"/>
    <p:sldId id="290" r:id="rId16"/>
    <p:sldId id="277" r:id="rId17"/>
    <p:sldId id="275" r:id="rId18"/>
    <p:sldId id="280" r:id="rId19"/>
    <p:sldId id="279" r:id="rId20"/>
    <p:sldId id="278" r:id="rId21"/>
    <p:sldId id="285" r:id="rId2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7" autoAdjust="0"/>
    <p:restoredTop sz="96433" autoAdjust="0"/>
  </p:normalViewPr>
  <p:slideViewPr>
    <p:cSldViewPr snapToGrid="0">
      <p:cViewPr varScale="1">
        <p:scale>
          <a:sx n="87" d="100"/>
          <a:sy n="87" d="100"/>
        </p:scale>
        <p:origin x="90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7C9B0-3FB5-4118-8A07-5DC8999CD38D}" type="datetimeFigureOut">
              <a:rPr lang="ru-RU" smtClean="0"/>
              <a:t>22.08.2018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AC284-3EC0-4D5B-B573-AE918F4BFB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156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AC284-3EC0-4D5B-B573-AE918F4BFB1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53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71D6F-E122-4477-BFE3-A9DE4AAB5402}" type="datetime1">
              <a:rPr lang="ru-RU" smtClean="0"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0D5BF-D5DE-431E-B5C4-C2F8D3CAE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745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5FA52-398D-4E99-ABB6-08B4559C9158}" type="datetime1">
              <a:rPr lang="ru-RU" smtClean="0"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0D5BF-D5DE-431E-B5C4-C2F8D3CAE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351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3ADE3-2A50-4A27-8749-F17AA151FC23}" type="datetime1">
              <a:rPr lang="ru-RU" smtClean="0"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0D5BF-D5DE-431E-B5C4-C2F8D3CAE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209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E8CE-09E7-42B2-ABBB-B97D7C569187}" type="datetime1">
              <a:rPr lang="ru-RU" smtClean="0"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0D5BF-D5DE-431E-B5C4-C2F8D3CAE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613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131-3823-4ACF-BC74-A7EFA2DB5A71}" type="datetime1">
              <a:rPr lang="ru-RU" smtClean="0"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0D5BF-D5DE-431E-B5C4-C2F8D3CAE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50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E7FC-C36F-406A-AC42-50CB0642B036}" type="datetime1">
              <a:rPr lang="ru-RU" smtClean="0"/>
              <a:t>22.08.2018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0D5BF-D5DE-431E-B5C4-C2F8D3CAE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509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3B0E1-3D59-4E4E-95E3-E69561B1B70E}" type="datetime1">
              <a:rPr lang="ru-RU" smtClean="0"/>
              <a:t>22.08.2018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0D5BF-D5DE-431E-B5C4-C2F8D3CAE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131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1B8ED-01C3-44BD-9755-796353116133}" type="datetime1">
              <a:rPr lang="ru-RU" smtClean="0"/>
              <a:t>22.08.2018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0D5BF-D5DE-431E-B5C4-C2F8D3CAE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915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29A54-CE74-4AC4-A9A6-A663837AF4D6}" type="datetime1">
              <a:rPr lang="ru-RU" smtClean="0"/>
              <a:t>22.08.2018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0D5BF-D5DE-431E-B5C4-C2F8D3CAE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03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0F007-FA14-4D37-A72B-8FAFA6F21152}" type="datetime1">
              <a:rPr lang="ru-RU" smtClean="0"/>
              <a:t>22.08.2018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0D5BF-D5DE-431E-B5C4-C2F8D3CAE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353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7A0F-CC48-4B8F-A40A-1CE97456E163}" type="datetime1">
              <a:rPr lang="ru-RU" smtClean="0"/>
              <a:t>22.08.2018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0D5BF-D5DE-431E-B5C4-C2F8D3CAE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048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14BE7-5CA7-4882-9172-BD16A32649DB}" type="datetime1">
              <a:rPr lang="ru-RU" smtClean="0"/>
              <a:t>22.08.2018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0D5BF-D5DE-431E-B5C4-C2F8D3CAE1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07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5853" y="1230594"/>
            <a:ext cx="107677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kk-KZ" sz="36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endParaRPr lang="kk-KZ" sz="36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kk-KZ" sz="3600" b="1" dirty="0">
                <a:solidFill>
                  <a:srgbClr val="002060"/>
                </a:solidFill>
                <a:latin typeface="Arial Narrow" panose="020B0606020202030204" pitchFamily="34" charset="0"/>
              </a:rPr>
              <a:t>О мероприятиях к десятилетию проекта </a:t>
            </a:r>
          </a:p>
          <a:p>
            <a:pPr algn="ctr"/>
            <a:r>
              <a:rPr lang="kk-KZ" sz="3600" b="1" dirty="0">
                <a:solidFill>
                  <a:srgbClr val="002060"/>
                </a:solidFill>
                <a:latin typeface="Arial Narrow" panose="020B0606020202030204" pitchFamily="34" charset="0"/>
              </a:rPr>
              <a:t>«Назарбаев Интеллектуальные школы»</a:t>
            </a:r>
          </a:p>
          <a:p>
            <a:pPr algn="ctr"/>
            <a:endParaRPr lang="kk-KZ" sz="36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endParaRPr lang="kk-KZ" sz="36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endParaRPr lang="kk-KZ" sz="36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kk-KZ" sz="3600" b="1" dirty="0">
                <a:solidFill>
                  <a:srgbClr val="002060"/>
                </a:solidFill>
                <a:latin typeface="Arial Narrow" panose="020B0606020202030204" pitchFamily="34" charset="0"/>
              </a:rPr>
              <a:t>Астана 2018</a:t>
            </a:r>
            <a:endParaRPr lang="ru-RU" sz="36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F024A172-FCAB-4DA2-B63B-48E1A5CAC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0D5BF-D5DE-431E-B5C4-C2F8D3CAE1AE}" type="slidenum">
              <a:rPr lang="ru-RU" smtClean="0"/>
              <a:t>1</a:t>
            </a:fld>
            <a:endParaRPr lang="ru-RU"/>
          </a:p>
        </p:txBody>
      </p:sp>
      <p:pic>
        <p:nvPicPr>
          <p:cNvPr id="5" name="Picture 2" descr="8357ab6f-35e7-48d1-af77-e235c2678c2c@EURP192">
            <a:extLst>
              <a:ext uri="{FF2B5EF4-FFF2-40B4-BE49-F238E27FC236}">
                <a16:creationId xmlns:a16="http://schemas.microsoft.com/office/drawing/2014/main" xmlns="" id="{EB1B7400-2F21-463C-B452-16A4E85F9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09" y="942661"/>
            <a:ext cx="1660231" cy="176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9146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533701BE-C9CD-4AD0-AD56-E9613D62A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0D5BF-D5DE-431E-B5C4-C2F8D3CAE1AE}" type="slidenum">
              <a:rPr lang="ru-RU" smtClean="0"/>
              <a:t>10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CDBA33-F7B4-4653-BF4A-C9AACC79147C}"/>
              </a:ext>
            </a:extLst>
          </p:cNvPr>
          <p:cNvSpPr txBox="1"/>
          <p:nvPr/>
        </p:nvSpPr>
        <p:spPr>
          <a:xfrm>
            <a:off x="2856411" y="1236618"/>
            <a:ext cx="72803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endParaRPr lang="ru-RU" sz="36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Проведенные мероприятия 10-летия</a:t>
            </a:r>
          </a:p>
        </p:txBody>
      </p:sp>
      <p:pic>
        <p:nvPicPr>
          <p:cNvPr id="4" name="Picture 2" descr="8357ab6f-35e7-48d1-af77-e235c2678c2c@EURP192">
            <a:extLst>
              <a:ext uri="{FF2B5EF4-FFF2-40B4-BE49-F238E27FC236}">
                <a16:creationId xmlns:a16="http://schemas.microsoft.com/office/drawing/2014/main" xmlns="" id="{0633CD64-74E0-40B1-8D04-9B36FF26C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209" y="3598777"/>
            <a:ext cx="1660231" cy="176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5669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39C335B6-565D-4D88-B5D1-5F6E10508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0D5BF-D5DE-431E-B5C4-C2F8D3CAE1AE}" type="slidenum">
              <a:rPr lang="ru-RU" smtClean="0"/>
              <a:t>11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E7AEF6A-8F25-45F9-A360-696C99480065}"/>
              </a:ext>
            </a:extLst>
          </p:cNvPr>
          <p:cNvSpPr txBox="1"/>
          <p:nvPr/>
        </p:nvSpPr>
        <p:spPr>
          <a:xfrm>
            <a:off x="427703" y="1045029"/>
            <a:ext cx="11223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Наурызовские</a:t>
            </a:r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встречи «Астана город будущего: архитектура столицы, 20 лет»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DF16CB0-9E59-4BAD-A301-C3DBCB5EFC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03" y="1608908"/>
            <a:ext cx="4340135" cy="28934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06E833D-5CB2-438B-AE68-A397081BF8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020" y="1608908"/>
            <a:ext cx="4709160" cy="31394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F57ED5C-5512-48CB-AA29-9FAF065F1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554" y="4141449"/>
            <a:ext cx="3802220" cy="253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36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D21B6E2E-2CCD-43D4-B5DA-0B491D533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0D5BF-D5DE-431E-B5C4-C2F8D3CAE1AE}" type="slidenum">
              <a:rPr lang="ru-RU" smtClean="0"/>
              <a:t>12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E312376-2D15-4A43-BCCB-4F9665148FC3}"/>
              </a:ext>
            </a:extLst>
          </p:cNvPr>
          <p:cNvSpPr txBox="1"/>
          <p:nvPr/>
        </p:nvSpPr>
        <p:spPr>
          <a:xfrm>
            <a:off x="113211" y="1140823"/>
            <a:ext cx="11939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Республиканская акция -  «Поддержи сельскую школу»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D766990-499C-4DF7-A88F-A840DE98C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46" y="1889270"/>
            <a:ext cx="4149282" cy="27644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A89248F-CA1A-4B3E-A9FE-940D3D1A4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905" y="4017764"/>
            <a:ext cx="3516671" cy="23385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9884721-174C-465E-92BB-A9A86C79B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12" y="1824400"/>
            <a:ext cx="3717459" cy="247211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7CA3C89-0AE5-4AD5-8D3A-5D2C02483A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600" y="4309836"/>
            <a:ext cx="3439887" cy="257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75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EE3F2B2-7F44-403D-8FBF-6FB420728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0D5BF-D5DE-431E-B5C4-C2F8D3CAE1AE}" type="slidenum">
              <a:rPr lang="ru-RU" smtClean="0"/>
              <a:t>13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2BD45B-9B4F-4566-8527-DD4C6DEAE6EB}"/>
              </a:ext>
            </a:extLst>
          </p:cNvPr>
          <p:cNvSpPr txBox="1"/>
          <p:nvPr/>
        </p:nvSpPr>
        <p:spPr>
          <a:xfrm>
            <a:off x="1449977" y="1012161"/>
            <a:ext cx="9292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Республиканский чемпионат по робототехнике для учащихся Интеллектуальных и общеобразовательных школ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749B1E5-A75C-49EB-988E-1C1B5DE01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03" y="2547268"/>
            <a:ext cx="4773987" cy="318066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361FC09-2D99-4F24-B73B-D1B402E19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4" y="2547268"/>
            <a:ext cx="4773987" cy="318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83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01280DB9-13C8-42BF-BF68-0E620FCD5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0D5BF-D5DE-431E-B5C4-C2F8D3CAE1AE}" type="slidenum">
              <a:rPr lang="ru-RU" smtClean="0"/>
              <a:t>14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5CC688-88A5-4726-8AAC-8514E6E764D2}"/>
              </a:ext>
            </a:extLst>
          </p:cNvPr>
          <p:cNvSpPr txBox="1"/>
          <p:nvPr/>
        </p:nvSpPr>
        <p:spPr>
          <a:xfrm>
            <a:off x="496390" y="792480"/>
            <a:ext cx="11068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Дни Интеллектуальных школ в Университете Кембриджа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B1D75CD-9204-4A1A-BFEF-B601FE3BB68C}"/>
              </a:ext>
            </a:extLst>
          </p:cNvPr>
          <p:cNvSpPr txBox="1"/>
          <p:nvPr/>
        </p:nvSpPr>
        <p:spPr>
          <a:xfrm>
            <a:off x="766354" y="2020389"/>
            <a:ext cx="2246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5004C7F-4F9E-4450-9B2C-FB17209300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0120" y="4426887"/>
            <a:ext cx="3038359" cy="20374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B5EB8AD-39DD-4D1F-B002-F773555247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68" y="2548019"/>
            <a:ext cx="2083995" cy="27786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AAF247F-2D20-4FC2-8D7E-7F29C9FAB1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589" y="1569725"/>
            <a:ext cx="3989616" cy="26597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737F359-5B82-4ECA-AD25-3D410FBD55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063" y="4036242"/>
            <a:ext cx="3480162" cy="232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24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F61C8EAF-1C4F-42A3-90E8-5DFA5C1C5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0D5BF-D5DE-431E-B5C4-C2F8D3CAE1AE}" type="slidenum">
              <a:rPr lang="ru-RU" smtClean="0"/>
              <a:t>15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F131834-E08B-40D4-9C47-C74F4E6D99CB}"/>
              </a:ext>
            </a:extLst>
          </p:cNvPr>
          <p:cNvSpPr txBox="1"/>
          <p:nvPr/>
        </p:nvSpPr>
        <p:spPr>
          <a:xfrm>
            <a:off x="1706879" y="1036320"/>
            <a:ext cx="9030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Дни Интеллектуальных школ в Университете Кембриджа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06C642B-B35F-4656-9FAE-50DB47531B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88" y="109548"/>
            <a:ext cx="2477590" cy="9553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D5CD175-7634-4B96-B78F-E152C0875A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" y="1991656"/>
            <a:ext cx="4995454" cy="333030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114C20E-0799-460D-AE13-6C635F8E64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230" y="4000965"/>
            <a:ext cx="4080764" cy="272051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6C9AC8D-52C8-41C8-BEF6-034261958A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552" y="1702516"/>
            <a:ext cx="3788229" cy="284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8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7B71179-0080-4A68-8B0B-4A28D8986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0D5BF-D5DE-431E-B5C4-C2F8D3CAE1AE}" type="slidenum">
              <a:rPr lang="ru-RU" smtClean="0"/>
              <a:t>16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DFB0D82-6DE5-4856-955F-5F6E5522C4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377" y="1665123"/>
            <a:ext cx="2681320" cy="37898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55398A9-BF04-4549-9475-2A1C9A251802}"/>
              </a:ext>
            </a:extLst>
          </p:cNvPr>
          <p:cNvSpPr txBox="1"/>
          <p:nvPr/>
        </p:nvSpPr>
        <p:spPr>
          <a:xfrm>
            <a:off x="1854926" y="426720"/>
            <a:ext cx="905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0E5E929-5E4A-43D1-B82A-6A1C8C499B67}"/>
              </a:ext>
            </a:extLst>
          </p:cNvPr>
          <p:cNvSpPr txBox="1"/>
          <p:nvPr/>
        </p:nvSpPr>
        <p:spPr>
          <a:xfrm>
            <a:off x="4728755" y="1665122"/>
            <a:ext cx="68536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dk1"/>
                </a:solidFill>
                <a:latin typeface="Arial Narrow" panose="020B0606020202030204" pitchFamily="34" charset="0"/>
              </a:rPr>
              <a:t>На страницах освещается архитектура, главные этапы развития и основные результаты работы Автономной организации образования.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dk1"/>
                </a:solidFill>
                <a:latin typeface="Arial Narrow" panose="020B0606020202030204" pitchFamily="34" charset="0"/>
              </a:rPr>
              <a:t>Раскрывается деятельность центров, анализ их достижений, значимые итоги. Отмечается тесное международное сотрудничество в мировой образовательной среде.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dk1"/>
                </a:solidFill>
                <a:latin typeface="Arial Narrow" panose="020B0606020202030204" pitchFamily="34" charset="0"/>
              </a:rPr>
              <a:t>В книге нашли отражение основные программы и образовательные проекты.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dk1"/>
                </a:solidFill>
                <a:latin typeface="Arial Narrow" panose="020B0606020202030204" pitchFamily="34" charset="0"/>
              </a:rPr>
              <a:t>Большое место занимает жизнь школьного сообщества, наполненная яркими, интересными событиями.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dk1"/>
                </a:solidFill>
                <a:latin typeface="Arial Narrow" panose="020B0606020202030204" pitchFamily="34" charset="0"/>
              </a:rPr>
              <a:t>Книга иллюстрирована фотоматериалами, предназначена для широкой публики.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8F505DB-7926-4CA7-AABF-57E1FBDDAEAF}"/>
              </a:ext>
            </a:extLst>
          </p:cNvPr>
          <p:cNvSpPr txBox="1"/>
          <p:nvPr/>
        </p:nvSpPr>
        <p:spPr>
          <a:xfrm>
            <a:off x="775063" y="426720"/>
            <a:ext cx="10728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Книга,  посвященная 10-летию реализации проекта «Назарбаев Интеллектуальные школы»  </a:t>
            </a:r>
          </a:p>
        </p:txBody>
      </p:sp>
    </p:spTree>
    <p:extLst>
      <p:ext uri="{BB962C8B-B14F-4D97-AF65-F5344CB8AC3E}">
        <p14:creationId xmlns:p14="http://schemas.microsoft.com/office/powerpoint/2010/main" val="334077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05DFBC0-D9C3-497F-BB1F-DEDDF47F4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0D5BF-D5DE-431E-B5C4-C2F8D3CAE1AE}" type="slidenum">
              <a:rPr lang="ru-RU" smtClean="0"/>
              <a:t>17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F40424-C9A2-489A-88BC-AFD54AA764BF}"/>
              </a:ext>
            </a:extLst>
          </p:cNvPr>
          <p:cNvSpPr txBox="1"/>
          <p:nvPr/>
        </p:nvSpPr>
        <p:spPr>
          <a:xfrm>
            <a:off x="1074029" y="373363"/>
            <a:ext cx="9126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Атрибутика 10-летия</a:t>
            </a:r>
            <a:r>
              <a:rPr lang="en-US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NIS</a:t>
            </a:r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6" name="Picture 2" descr="8357ab6f-35e7-48d1-af77-e235c2678c2c@EURP192">
            <a:extLst>
              <a:ext uri="{FF2B5EF4-FFF2-40B4-BE49-F238E27FC236}">
                <a16:creationId xmlns:a16="http://schemas.microsoft.com/office/drawing/2014/main" xmlns="" id="{E218888E-8A2E-4105-A207-42251C17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821" y="348321"/>
            <a:ext cx="1228590" cy="130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99bda4c4-3ffe-43a2-8677-88ec566841df@EURP192">
            <a:extLst>
              <a:ext uri="{FF2B5EF4-FFF2-40B4-BE49-F238E27FC236}">
                <a16:creationId xmlns:a16="http://schemas.microsoft.com/office/drawing/2014/main" xmlns="" id="{540D10BC-E3CE-40CB-960B-450C5A8DD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16" y="1535933"/>
            <a:ext cx="1569430" cy="211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1bef1916-c226-43a5-892f-1ab2116e4727@EURP192">
            <a:extLst>
              <a:ext uri="{FF2B5EF4-FFF2-40B4-BE49-F238E27FC236}">
                <a16:creationId xmlns:a16="http://schemas.microsoft.com/office/drawing/2014/main" xmlns="" id="{973F11E0-1D25-4786-928C-3E0107AFF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42" y="1419172"/>
            <a:ext cx="1776549" cy="141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3f048ba2-58e2-4aec-9d65-836060f9b55a@EURP192">
            <a:extLst>
              <a:ext uri="{FF2B5EF4-FFF2-40B4-BE49-F238E27FC236}">
                <a16:creationId xmlns:a16="http://schemas.microsoft.com/office/drawing/2014/main" xmlns="" id="{1A5279D4-A55A-4063-B1BB-0E4AD9C22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30" y="2591562"/>
            <a:ext cx="1942057" cy="181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a037bce9-b9b6-43ec-884c-0e1ff05b6c8b@EURP192">
            <a:extLst>
              <a:ext uri="{FF2B5EF4-FFF2-40B4-BE49-F238E27FC236}">
                <a16:creationId xmlns:a16="http://schemas.microsoft.com/office/drawing/2014/main" xmlns="" id="{1BED6E8F-FEEF-4310-B14C-AA9013EBD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1" y="4402031"/>
            <a:ext cx="3535218" cy="223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fafb9710-68c5-4623-8ed9-291c8d018578@EURP192">
            <a:extLst>
              <a:ext uri="{FF2B5EF4-FFF2-40B4-BE49-F238E27FC236}">
                <a16:creationId xmlns:a16="http://schemas.microsoft.com/office/drawing/2014/main" xmlns="" id="{5099D93D-5B61-41F8-A1B7-39B63D929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609" y="2640582"/>
            <a:ext cx="1832833" cy="167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1738ab83-9399-46f6-bb76-52ff0a590ddb@EURP192">
            <a:extLst>
              <a:ext uri="{FF2B5EF4-FFF2-40B4-BE49-F238E27FC236}">
                <a16:creationId xmlns:a16="http://schemas.microsoft.com/office/drawing/2014/main" xmlns="" id="{EE44AE47-18FE-4B65-B1F0-957384197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609" y="1449173"/>
            <a:ext cx="1514629" cy="122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725b0eea-ae40-4e93-8f47-b39700357ad4@EURP192">
            <a:extLst>
              <a:ext uri="{FF2B5EF4-FFF2-40B4-BE49-F238E27FC236}">
                <a16:creationId xmlns:a16="http://schemas.microsoft.com/office/drawing/2014/main" xmlns="" id="{C9B21158-97DF-442D-8E4B-EA5FF7CAC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239" y="4208998"/>
            <a:ext cx="2850503" cy="213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210619E-7572-4DA7-A9A0-CF33D7D048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0599" y="3709012"/>
            <a:ext cx="2623457" cy="243215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D72DC9A-6F89-4AB4-BEAE-D5A34A434D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27816" y="1567129"/>
            <a:ext cx="2220687" cy="202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83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0831D5DB-5BA1-440E-B9B0-3949EE555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0D5BF-D5DE-431E-B5C4-C2F8D3CAE1AE}" type="slidenum">
              <a:rPr lang="ru-RU" smtClean="0"/>
              <a:t>18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3F78798-0B80-46FB-98C1-C9B3233F8283}"/>
              </a:ext>
            </a:extLst>
          </p:cNvPr>
          <p:cNvSpPr txBox="1"/>
          <p:nvPr/>
        </p:nvSpPr>
        <p:spPr>
          <a:xfrm>
            <a:off x="1149531" y="957943"/>
            <a:ext cx="9598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Предстоящие  мероприятия 10-летия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C1F7F26-B4EB-48E7-A312-59845FACF1CC}"/>
              </a:ext>
            </a:extLst>
          </p:cNvPr>
          <p:cNvSpPr txBox="1"/>
          <p:nvPr/>
        </p:nvSpPr>
        <p:spPr>
          <a:xfrm>
            <a:off x="644434" y="1706880"/>
            <a:ext cx="1070936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Представление «</a:t>
            </a:r>
            <a:r>
              <a:rPr lang="ru-RU" sz="2800" dirty="0" err="1">
                <a:latin typeface="Arial Narrow" panose="020B0606020202030204" pitchFamily="34" charset="0"/>
                <a:cs typeface="Arial" panose="020B0604020202020204" pitchFamily="34" charset="0"/>
              </a:rPr>
              <a:t>Ұлы</a:t>
            </a: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 дала </a:t>
            </a:r>
            <a:r>
              <a:rPr lang="ru-RU" sz="2800" dirty="0" err="1">
                <a:latin typeface="Arial Narrow" panose="020B0606020202030204" pitchFamily="34" charset="0"/>
                <a:cs typeface="Arial" panose="020B0604020202020204" pitchFamily="34" charset="0"/>
              </a:rPr>
              <a:t>мұрагерлері</a:t>
            </a: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» в Конгресс-центре ЭКСПО,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Выставка «Меняя будущее», «</a:t>
            </a:r>
            <a:r>
              <a:rPr lang="ru-RU" sz="2800" dirty="0" err="1">
                <a:latin typeface="Arial Narrow" panose="020B0606020202030204" pitchFamily="34" charset="0"/>
                <a:cs typeface="Arial" panose="020B0604020202020204" pitchFamily="34" charset="0"/>
              </a:rPr>
              <a:t>Transforming</a:t>
            </a: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 Narrow" panose="020B0606020202030204" pitchFamily="34" charset="0"/>
                <a:cs typeface="Arial" panose="020B0604020202020204" pitchFamily="34" charset="0"/>
              </a:rPr>
              <a:t>future</a:t>
            </a: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»,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Научные проекты учащихся,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Ярмарка творческих работ,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Старт Ассоциации выпускников сети Интеллектуальных школ,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Международная научно-практическая конференция «Школа нового поколения» (</a:t>
            </a:r>
            <a:r>
              <a:rPr lang="ru-RU" sz="2800" dirty="0" err="1">
                <a:latin typeface="Arial Narrow" panose="020B0606020202030204" pitchFamily="34" charset="0"/>
                <a:cs typeface="Arial" panose="020B0604020202020204" pitchFamily="34" charset="0"/>
              </a:rPr>
              <a:t>New</a:t>
            </a: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 Narrow" panose="020B0606020202030204" pitchFamily="34" charset="0"/>
                <a:cs typeface="Arial" panose="020B0604020202020204" pitchFamily="34" charset="0"/>
              </a:rPr>
              <a:t>generation</a:t>
            </a: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 Narrow" panose="020B0606020202030204" pitchFamily="34" charset="0"/>
                <a:cs typeface="Arial" panose="020B0604020202020204" pitchFamily="34" charset="0"/>
              </a:rPr>
              <a:t>schools</a:t>
            </a:r>
            <a:r>
              <a:rPr lang="ru-RU" sz="2800" dirty="0">
                <a:latin typeface="Arial Narrow" panose="020B0606020202030204" pitchFamily="34" charset="0"/>
                <a:cs typeface="Arial" panose="020B0604020202020204" pitchFamily="34" charset="0"/>
              </a:rPr>
              <a:t>) на базе Назарбаев Университета.</a:t>
            </a:r>
          </a:p>
        </p:txBody>
      </p:sp>
    </p:spTree>
    <p:extLst>
      <p:ext uri="{BB962C8B-B14F-4D97-AF65-F5344CB8AC3E}">
        <p14:creationId xmlns:p14="http://schemas.microsoft.com/office/powerpoint/2010/main" val="998286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7411B496-1857-497C-80DC-D744E17C8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0D5BF-D5DE-431E-B5C4-C2F8D3CAE1AE}" type="slidenum">
              <a:rPr lang="ru-RU" smtClean="0"/>
              <a:t>19</a:t>
            </a:fld>
            <a:endParaRPr lang="ru-RU"/>
          </a:p>
        </p:txBody>
      </p:sp>
      <p:pic>
        <p:nvPicPr>
          <p:cNvPr id="2050" name="Picture 2" descr="398aab7d-af7a-4157-878c-07b5b90c9629@EURP192">
            <a:extLst>
              <a:ext uri="{FF2B5EF4-FFF2-40B4-BE49-F238E27FC236}">
                <a16:creationId xmlns:a16="http://schemas.microsoft.com/office/drawing/2014/main" xmlns="" id="{E045C977-F62D-4CB4-89B6-58BB7CEDA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04" y="1239320"/>
            <a:ext cx="4649828" cy="215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a8bf537c-41b1-499c-adcf-531dc36ee8fc@EURP192">
            <a:extLst>
              <a:ext uri="{FF2B5EF4-FFF2-40B4-BE49-F238E27FC236}">
                <a16:creationId xmlns:a16="http://schemas.microsoft.com/office/drawing/2014/main" xmlns="" id="{73DEBF56-B2B0-4252-81D3-391D6D094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068" y="2419146"/>
            <a:ext cx="4301230" cy="201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ee73246c-99a2-4718-92b8-3a213877c062@EURP192">
            <a:extLst>
              <a:ext uri="{FF2B5EF4-FFF2-40B4-BE49-F238E27FC236}">
                <a16:creationId xmlns:a16="http://schemas.microsoft.com/office/drawing/2014/main" xmlns="" id="{6AF2C798-A7C8-483C-906B-AA68E50F7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473" y="3825019"/>
            <a:ext cx="4447564" cy="201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7F89CDC-1737-4C86-8207-6B375FC551EC}"/>
              </a:ext>
            </a:extLst>
          </p:cNvPr>
          <p:cNvSpPr txBox="1"/>
          <p:nvPr/>
        </p:nvSpPr>
        <p:spPr>
          <a:xfrm>
            <a:off x="6163769" y="592989"/>
            <a:ext cx="4649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Паспорт школы</a:t>
            </a:r>
          </a:p>
        </p:txBody>
      </p:sp>
    </p:spTree>
    <p:extLst>
      <p:ext uri="{BB962C8B-B14F-4D97-AF65-F5344CB8AC3E}">
        <p14:creationId xmlns:p14="http://schemas.microsoft.com/office/powerpoint/2010/main" val="2034009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73D1BF09-61C9-4D23-BB83-730189FDE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0D5BF-D5DE-431E-B5C4-C2F8D3CAE1AE}" type="slidenum">
              <a:rPr lang="ru-RU" smtClean="0"/>
              <a:t>2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346E126-C52D-4B23-938B-B0131FD5B968}"/>
              </a:ext>
            </a:extLst>
          </p:cNvPr>
          <p:cNvSpPr txBox="1"/>
          <p:nvPr/>
        </p:nvSpPr>
        <p:spPr>
          <a:xfrm>
            <a:off x="722811" y="330927"/>
            <a:ext cx="10554789" cy="5892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endParaRPr lang="ru-RU" sz="24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Когда и как все началось?</a:t>
            </a:r>
          </a:p>
          <a:p>
            <a:endParaRPr lang="ru-RU" sz="2800" dirty="0"/>
          </a:p>
          <a:p>
            <a:pPr algn="just"/>
            <a:r>
              <a:rPr lang="ru-RU" sz="2800" dirty="0"/>
              <a:t>	</a:t>
            </a:r>
            <a:r>
              <a:rPr lang="ru-RU" sz="2400" dirty="0"/>
              <a:t>«</a:t>
            </a:r>
            <a:r>
              <a:rPr lang="ru-RU" sz="2400" i="1" dirty="0">
                <a:solidFill>
                  <a:schemeClr val="dk1"/>
                </a:solidFill>
                <a:latin typeface="Arial Narrow" panose="020B0606020202030204" pitchFamily="34" charset="0"/>
              </a:rPr>
              <a:t>В месячный срок внести предложения по созданию в Казахстане двадцати «Интеллектуальных школ Первого Президента» с преимущественно </a:t>
            </a:r>
          </a:p>
          <a:p>
            <a:pPr algn="just"/>
            <a:r>
              <a:rPr lang="ru-RU" sz="2400" i="1" dirty="0">
                <a:solidFill>
                  <a:schemeClr val="dk1"/>
                </a:solidFill>
                <a:latin typeface="Arial Narrow" panose="020B0606020202030204" pitchFamily="34" charset="0"/>
              </a:rPr>
              <a:t>физико-математическим и химико-биологическим уклоном и модели их функционирования… »</a:t>
            </a:r>
          </a:p>
          <a:p>
            <a:pPr algn="just"/>
            <a:endParaRPr lang="ru-RU" sz="2400" dirty="0">
              <a:solidFill>
                <a:schemeClr val="dk1"/>
              </a:solidFill>
              <a:latin typeface="Arial Narrow" panose="020B0606020202030204" pitchFamily="34" charset="0"/>
            </a:endParaRPr>
          </a:p>
          <a:p>
            <a:pPr algn="r"/>
            <a:r>
              <a:rPr lang="ru-RU" sz="2000" b="1" dirty="0">
                <a:solidFill>
                  <a:schemeClr val="dk1"/>
                </a:solidFill>
                <a:latin typeface="Arial Narrow" panose="020B0606020202030204" pitchFamily="34" charset="0"/>
              </a:rPr>
              <a:t>Поручение Главы Государства, </a:t>
            </a:r>
          </a:p>
          <a:p>
            <a:pPr algn="r"/>
            <a:r>
              <a:rPr lang="ru-RU" sz="2000" b="1" dirty="0">
                <a:solidFill>
                  <a:schemeClr val="dk1"/>
                </a:solidFill>
                <a:latin typeface="Arial Narrow" panose="020B0606020202030204" pitchFamily="34" charset="0"/>
              </a:rPr>
              <a:t>данное на совещании в  Правительстве РК</a:t>
            </a:r>
          </a:p>
          <a:p>
            <a:pPr algn="r"/>
            <a:r>
              <a:rPr lang="ru-RU" sz="2000" b="1" dirty="0">
                <a:solidFill>
                  <a:schemeClr val="dk1"/>
                </a:solidFill>
                <a:latin typeface="Arial Narrow" panose="020B0606020202030204" pitchFamily="34" charset="0"/>
              </a:rPr>
              <a:t>12 марта 2008 года</a:t>
            </a:r>
          </a:p>
          <a:p>
            <a:pPr algn="r"/>
            <a:endParaRPr lang="ru-RU" sz="2800" b="1" dirty="0">
              <a:solidFill>
                <a:schemeClr val="dk1"/>
              </a:solidFill>
              <a:latin typeface="Arial Narrow" panose="020B0606020202030204" pitchFamily="34" charset="0"/>
            </a:endParaRPr>
          </a:p>
          <a:p>
            <a:pPr algn="r"/>
            <a:r>
              <a:rPr lang="ru-RU" sz="1700" dirty="0">
                <a:solidFill>
                  <a:schemeClr val="dk1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7611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53818D4D-8165-4175-99F6-BDFFEE958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0D5BF-D5DE-431E-B5C4-C2F8D3CAE1AE}" type="slidenum">
              <a:rPr lang="ru-RU" smtClean="0"/>
              <a:t>20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5C391A1-FDB4-43BC-B234-B1C1EA017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39" y="1304815"/>
            <a:ext cx="6522721" cy="43470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68A85BB-556F-4341-B4EC-D35381224AC7}"/>
              </a:ext>
            </a:extLst>
          </p:cNvPr>
          <p:cNvSpPr txBox="1"/>
          <p:nvPr/>
        </p:nvSpPr>
        <p:spPr>
          <a:xfrm>
            <a:off x="1393371" y="618309"/>
            <a:ext cx="9135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Штандарты Интеллектуальных школ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DB57765-3581-49D3-A067-F7471D3AE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844" y="716659"/>
            <a:ext cx="2717785" cy="505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80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E0CCAFE0-6DC0-4D63-B051-00F2D063D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0D5BF-D5DE-431E-B5C4-C2F8D3CAE1AE}" type="slidenum">
              <a:rPr lang="ru-RU" smtClean="0"/>
              <a:t>21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EE0B5D0-76DD-4410-9F2A-8A92F88E248A}"/>
              </a:ext>
            </a:extLst>
          </p:cNvPr>
          <p:cNvSpPr txBox="1"/>
          <p:nvPr/>
        </p:nvSpPr>
        <p:spPr>
          <a:xfrm>
            <a:off x="1994263" y="818606"/>
            <a:ext cx="9359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Участники Представления - творческие коллективы школ</a:t>
            </a:r>
            <a:endParaRPr lang="ru-RU" sz="28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BF30833-61C3-4E4F-B549-8588EC4A5FA9}"/>
              </a:ext>
            </a:extLst>
          </p:cNvPr>
          <p:cNvSpPr txBox="1"/>
          <p:nvPr/>
        </p:nvSpPr>
        <p:spPr>
          <a:xfrm>
            <a:off x="513806" y="1933303"/>
            <a:ext cx="108399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 err="1">
                <a:solidFill>
                  <a:schemeClr val="dk1"/>
                </a:solidFill>
                <a:latin typeface="Arial Narrow" panose="020B0606020202030204" pitchFamily="34" charset="0"/>
              </a:rPr>
              <a:t>Домбровой</a:t>
            </a:r>
            <a:r>
              <a:rPr lang="ru-RU" sz="2400" dirty="0">
                <a:solidFill>
                  <a:schemeClr val="dk1"/>
                </a:solidFill>
                <a:latin typeface="Arial Narrow" panose="020B0606020202030204" pitchFamily="34" charset="0"/>
              </a:rPr>
              <a:t> оркестр НИШ ф/м г. Астаны</a:t>
            </a:r>
          </a:p>
          <a:p>
            <a:pPr marL="342900" indent="-342900">
              <a:buAutoNum type="arabicPeriod"/>
            </a:pPr>
            <a:r>
              <a:rPr lang="ru-RU" sz="2400" dirty="0">
                <a:solidFill>
                  <a:schemeClr val="dk1"/>
                </a:solidFill>
                <a:latin typeface="Arial Narrow" panose="020B0606020202030204" pitchFamily="34" charset="0"/>
              </a:rPr>
              <a:t>Хор НИШ г. Талдыкорган</a:t>
            </a:r>
          </a:p>
          <a:p>
            <a:pPr marL="342900" indent="-342900">
              <a:buAutoNum type="arabicPeriod"/>
            </a:pPr>
            <a:r>
              <a:rPr lang="ru-RU" sz="2400" dirty="0">
                <a:solidFill>
                  <a:schemeClr val="dk1"/>
                </a:solidFill>
                <a:latin typeface="Arial Narrow" panose="020B0606020202030204" pitchFamily="34" charset="0"/>
              </a:rPr>
              <a:t>Театр теней НИШ </a:t>
            </a:r>
            <a:r>
              <a:rPr lang="ru-RU" sz="2400" dirty="0" err="1">
                <a:solidFill>
                  <a:schemeClr val="dk1"/>
                </a:solidFill>
                <a:latin typeface="Arial Narrow" panose="020B0606020202030204" pitchFamily="34" charset="0"/>
              </a:rPr>
              <a:t>г.Атырау</a:t>
            </a:r>
            <a:endParaRPr lang="ru-RU" sz="2400" dirty="0">
              <a:solidFill>
                <a:schemeClr val="dk1"/>
              </a:solidFill>
              <a:latin typeface="Arial Narrow" panose="020B0606020202030204" pitchFamily="34" charset="0"/>
            </a:endParaRPr>
          </a:p>
          <a:p>
            <a:pPr marL="342900" indent="-342900">
              <a:buAutoNum type="arabicPeriod"/>
            </a:pPr>
            <a:r>
              <a:rPr lang="ru-RU" sz="2400" dirty="0">
                <a:solidFill>
                  <a:schemeClr val="dk1"/>
                </a:solidFill>
                <a:latin typeface="Arial Narrow" panose="020B0606020202030204" pitchFamily="34" charset="0"/>
              </a:rPr>
              <a:t>Танцевальные коллективы НИШ </a:t>
            </a:r>
            <a:r>
              <a:rPr lang="ru-RU" sz="2400" dirty="0" err="1">
                <a:solidFill>
                  <a:schemeClr val="dk1"/>
                </a:solidFill>
                <a:latin typeface="Arial Narrow" panose="020B0606020202030204" pitchFamily="34" charset="0"/>
              </a:rPr>
              <a:t>г.г</a:t>
            </a:r>
            <a:r>
              <a:rPr lang="ru-RU" sz="2400" dirty="0">
                <a:solidFill>
                  <a:schemeClr val="dk1"/>
                </a:solidFill>
                <a:latin typeface="Arial Narrow" panose="020B0606020202030204" pitchFamily="34" charset="0"/>
              </a:rPr>
              <a:t>. Актобе, Уральск, Астана</a:t>
            </a:r>
          </a:p>
          <a:p>
            <a:pPr marL="342900" indent="-342900">
              <a:buAutoNum type="arabicPeriod"/>
            </a:pPr>
            <a:r>
              <a:rPr lang="ru-RU" sz="2400" dirty="0">
                <a:solidFill>
                  <a:schemeClr val="dk1"/>
                </a:solidFill>
                <a:latin typeface="Arial Narrow" panose="020B0606020202030204" pitchFamily="34" charset="0"/>
              </a:rPr>
              <a:t>Выступления учащихся НИШ г. Шымкент</a:t>
            </a:r>
          </a:p>
          <a:p>
            <a:pPr marL="342900" indent="-342900">
              <a:buAutoNum type="arabicPeriod"/>
            </a:pPr>
            <a:endParaRPr lang="ru-RU" sz="2400" dirty="0">
              <a:solidFill>
                <a:schemeClr val="dk1"/>
              </a:solidFill>
              <a:latin typeface="Arial Narrow" panose="020B0606020202030204" pitchFamily="34" charset="0"/>
            </a:endParaRPr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7268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5902B231-3801-44FB-BCD8-08F396DCB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0D5BF-D5DE-431E-B5C4-C2F8D3CAE1AE}" type="slidenum">
              <a:rPr lang="ru-RU" smtClean="0"/>
              <a:t>3</a:t>
            </a:fld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BFDCE8D-B6D3-4B95-B1C0-1E688EECCE45}"/>
              </a:ext>
            </a:extLst>
          </p:cNvPr>
          <p:cNvSpPr txBox="1"/>
          <p:nvPr/>
        </p:nvSpPr>
        <p:spPr>
          <a:xfrm>
            <a:off x="1297577" y="862149"/>
            <a:ext cx="9379132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Поручения Главы государства Назарбаев Н.А.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	</a:t>
            </a:r>
            <a:r>
              <a:rPr lang="ru-RU" sz="1700" i="1" dirty="0">
                <a:solidFill>
                  <a:schemeClr val="dk1"/>
                </a:solidFill>
                <a:latin typeface="Arial Narrow" panose="020B0606020202030204" pitchFamily="34" charset="0"/>
              </a:rPr>
              <a:t>«…Сегодня на основе международных стандартов успешно работают Назарбаев Университет и Интеллектуальные школы. Надо распространять их опыт на всю систему казахстанского образования, подтягивать к их уровню все образовательные учреждения».</a:t>
            </a:r>
          </a:p>
          <a:p>
            <a:pPr algn="r"/>
            <a:r>
              <a:rPr lang="ru-RU" sz="1600" b="1" dirty="0">
                <a:solidFill>
                  <a:schemeClr val="dk1"/>
                </a:solidFill>
                <a:latin typeface="Arial Narrow" panose="020B0606020202030204" pitchFamily="34" charset="0"/>
              </a:rPr>
              <a:t>Послание Главы Государства </a:t>
            </a:r>
            <a:r>
              <a:rPr lang="ru-RU" sz="1600" b="1" dirty="0" err="1">
                <a:solidFill>
                  <a:schemeClr val="dk1"/>
                </a:solidFill>
                <a:latin typeface="Arial Narrow" panose="020B0606020202030204" pitchFamily="34" charset="0"/>
              </a:rPr>
              <a:t>Н.Назарбаева</a:t>
            </a:r>
            <a:r>
              <a:rPr lang="ru-RU" sz="1600" b="1" dirty="0">
                <a:solidFill>
                  <a:schemeClr val="dk1"/>
                </a:solidFill>
                <a:latin typeface="Arial Narrow" panose="020B0606020202030204" pitchFamily="34" charset="0"/>
              </a:rPr>
              <a:t> </a:t>
            </a:r>
          </a:p>
          <a:p>
            <a:pPr algn="r"/>
            <a:r>
              <a:rPr lang="ru-RU" sz="1600" b="1" dirty="0">
                <a:solidFill>
                  <a:schemeClr val="dk1"/>
                </a:solidFill>
                <a:latin typeface="Arial Narrow" panose="020B0606020202030204" pitchFamily="34" charset="0"/>
              </a:rPr>
              <a:t>«Социальная модернизация  - главный вектор развития Казахстана», </a:t>
            </a:r>
          </a:p>
          <a:p>
            <a:pPr algn="r"/>
            <a:r>
              <a:rPr lang="ru-RU" sz="1600" b="1" dirty="0">
                <a:solidFill>
                  <a:schemeClr val="dk1"/>
                </a:solidFill>
                <a:latin typeface="Arial Narrow" panose="020B0606020202030204" pitchFamily="34" charset="0"/>
              </a:rPr>
              <a:t>от 27 января 2012 года</a:t>
            </a:r>
          </a:p>
          <a:p>
            <a:pPr algn="r"/>
            <a:r>
              <a:rPr lang="ru-RU" sz="1700" b="1" dirty="0">
                <a:solidFill>
                  <a:schemeClr val="dk1"/>
                </a:solidFill>
                <a:latin typeface="Arial Narrow" panose="020B0606020202030204" pitchFamily="34" charset="0"/>
              </a:rPr>
              <a:t>.</a:t>
            </a:r>
          </a:p>
          <a:p>
            <a:r>
              <a:rPr lang="ru-RU" sz="1700" dirty="0">
                <a:solidFill>
                  <a:schemeClr val="dk1"/>
                </a:solidFill>
                <a:latin typeface="Arial Narrow" panose="020B0606020202030204" pitchFamily="34" charset="0"/>
              </a:rPr>
              <a:t>	</a:t>
            </a:r>
            <a:r>
              <a:rPr lang="ru-RU" sz="1700" i="1" dirty="0">
                <a:solidFill>
                  <a:schemeClr val="dk1"/>
                </a:solidFill>
                <a:latin typeface="Arial Narrow" panose="020B0606020202030204" pitchFamily="34" charset="0"/>
              </a:rPr>
              <a:t>«Определить Назарбаев Интеллектуальные школы в регионах методическими центрами по обновлению содержания образования  и повышению квалификации педагогов в целях трансляции опыта в систему среднего образования страны»</a:t>
            </a:r>
          </a:p>
          <a:p>
            <a:pPr algn="r"/>
            <a:r>
              <a:rPr lang="ru-RU" sz="1600" b="1" dirty="0">
                <a:solidFill>
                  <a:schemeClr val="dk1"/>
                </a:solidFill>
                <a:latin typeface="Arial Narrow" panose="020B0606020202030204" pitchFamily="34" charset="0"/>
              </a:rPr>
              <a:t>Поручение Президента РК, данное на заседании </a:t>
            </a:r>
          </a:p>
          <a:p>
            <a:pPr algn="r"/>
            <a:r>
              <a:rPr lang="ru-RU" sz="1600" b="1" dirty="0">
                <a:solidFill>
                  <a:schemeClr val="dk1"/>
                </a:solidFill>
                <a:latin typeface="Arial Narrow" panose="020B0606020202030204" pitchFamily="34" charset="0"/>
              </a:rPr>
              <a:t>Высшего попечительского совета автономных организаций образования </a:t>
            </a:r>
          </a:p>
          <a:p>
            <a:pPr algn="r"/>
            <a:r>
              <a:rPr lang="ru-RU" sz="1600" b="1" dirty="0">
                <a:solidFill>
                  <a:schemeClr val="dk1"/>
                </a:solidFill>
                <a:latin typeface="Arial Narrow" panose="020B0606020202030204" pitchFamily="34" charset="0"/>
              </a:rPr>
              <a:t>«Назарбаев Университет», «Назарбаев Интеллектуальные школы» и «Назарбаев фонд»</a:t>
            </a:r>
          </a:p>
          <a:p>
            <a:pPr algn="r"/>
            <a:r>
              <a:rPr lang="ru-RU" sz="1600" b="1" dirty="0">
                <a:solidFill>
                  <a:schemeClr val="dk1"/>
                </a:solidFill>
                <a:latin typeface="Arial Narrow" panose="020B0606020202030204" pitchFamily="34" charset="0"/>
              </a:rPr>
              <a:t>27 мая 2017 года</a:t>
            </a:r>
          </a:p>
          <a:p>
            <a:endParaRPr lang="ru-RU" sz="1700" dirty="0">
              <a:solidFill>
                <a:schemeClr val="dk1"/>
              </a:solidFill>
              <a:latin typeface="Arial Narrow" panose="020B0606020202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9481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FA1BE6C4-97EC-4367-B857-4966DB6F6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0D5BF-D5DE-431E-B5C4-C2F8D3CAE1AE}" type="slidenum">
              <a:rPr lang="ru-RU" smtClean="0"/>
              <a:t>4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40077D5-4206-44DC-92F4-B7A664C80553}"/>
              </a:ext>
            </a:extLst>
          </p:cNvPr>
          <p:cNvSpPr txBox="1"/>
          <p:nvPr/>
        </p:nvSpPr>
        <p:spPr>
          <a:xfrm>
            <a:off x="1027611" y="923108"/>
            <a:ext cx="1045899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Первые документы</a:t>
            </a:r>
          </a:p>
          <a:p>
            <a:endParaRPr lang="ru-RU" sz="28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latin typeface="Arial Narrow" panose="020B0606020202030204" pitchFamily="34" charset="0"/>
              </a:rPr>
              <a:t>Постановление Правительства РК от 13 мая 2008 года о создании АО «</a:t>
            </a:r>
            <a:r>
              <a:rPr lang="ru-RU" sz="2800" dirty="0" err="1">
                <a:latin typeface="Arial Narrow" panose="020B0606020202030204" pitchFamily="34" charset="0"/>
              </a:rPr>
              <a:t>Өркен</a:t>
            </a:r>
            <a:r>
              <a:rPr lang="ru-RU" sz="2800" dirty="0">
                <a:latin typeface="Arial Narrow" panose="020B0606020202030204" pitchFamily="34" charset="0"/>
              </a:rPr>
              <a:t>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latin typeface="Arial Narrow" panose="020B0606020202030204" pitchFamily="34" charset="0"/>
              </a:rPr>
              <a:t>Закон Республики Казахстан «О статусе «Назарбаев Университет», «Назарбаев Интеллектуальные школы» и «Назарбаев Фонд» от 19 января 2011 года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latin typeface="Arial Narrow" panose="020B0606020202030204" pitchFamily="34" charset="0"/>
              </a:rPr>
              <a:t>Стратегия развития автономной организации образования «Назарбаев Интеллектуальные школы» до 2020 года от 18 апреля 2013 года </a:t>
            </a:r>
          </a:p>
          <a:p>
            <a:endParaRPr lang="ru-RU" sz="2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908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BBD8D3A7-951B-4604-AAD6-CC4687D00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0D5BF-D5DE-431E-B5C4-C2F8D3CAE1AE}" type="slidenum">
              <a:rPr lang="ru-RU" smtClean="0"/>
              <a:t>5</a:t>
            </a:fld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8CEA77E-FCAA-41D3-B700-49C28392CC90}"/>
              </a:ext>
            </a:extLst>
          </p:cNvPr>
          <p:cNvSpPr txBox="1"/>
          <p:nvPr/>
        </p:nvSpPr>
        <p:spPr>
          <a:xfrm>
            <a:off x="487681" y="949234"/>
            <a:ext cx="9353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Визиты Главы государства в Интеллектуальные школы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A6B3B6B-4FA8-46D0-B731-9E168B21E0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1" y="1810106"/>
            <a:ext cx="4859382" cy="32234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5D70809-088B-4E4D-9B33-87C0082E0B73}"/>
              </a:ext>
            </a:extLst>
          </p:cNvPr>
          <p:cNvSpPr txBox="1"/>
          <p:nvPr/>
        </p:nvSpPr>
        <p:spPr>
          <a:xfrm>
            <a:off x="975360" y="5199017"/>
            <a:ext cx="4484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dk1"/>
                </a:solidFill>
                <a:latin typeface="Arial Narrow" panose="020B0606020202030204" pitchFamily="34" charset="0"/>
              </a:rPr>
              <a:t>2009 г.- открытие первой школы в </a:t>
            </a:r>
            <a:r>
              <a:rPr lang="ru-RU" sz="2000" dirty="0" err="1">
                <a:solidFill>
                  <a:schemeClr val="dk1"/>
                </a:solidFill>
                <a:latin typeface="Arial Narrow" panose="020B0606020202030204" pitchFamily="34" charset="0"/>
              </a:rPr>
              <a:t>г.Астана</a:t>
            </a:r>
            <a:endParaRPr lang="ru-RU" sz="2000" dirty="0">
              <a:solidFill>
                <a:schemeClr val="dk1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210AA5E-E68E-4084-9551-5817D99DB2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218" y="1718631"/>
            <a:ext cx="5338353" cy="33149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B45867F-73FC-498E-9745-2A5D41DC879D}"/>
              </a:ext>
            </a:extLst>
          </p:cNvPr>
          <p:cNvSpPr txBox="1"/>
          <p:nvPr/>
        </p:nvSpPr>
        <p:spPr>
          <a:xfrm>
            <a:off x="6096000" y="5539434"/>
            <a:ext cx="3744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dk1"/>
                </a:solidFill>
                <a:latin typeface="Arial Narrow" panose="020B0606020202030204" pitchFamily="34" charset="0"/>
              </a:rPr>
              <a:t>2010 г. –  г. Талдыкорган</a:t>
            </a:r>
          </a:p>
        </p:txBody>
      </p:sp>
    </p:spTree>
    <p:extLst>
      <p:ext uri="{BB962C8B-B14F-4D97-AF65-F5344CB8AC3E}">
        <p14:creationId xmlns:p14="http://schemas.microsoft.com/office/powerpoint/2010/main" val="3263013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3D0A18D9-291F-4B64-BA03-55031E5A7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0D5BF-D5DE-431E-B5C4-C2F8D3CAE1AE}" type="slidenum">
              <a:rPr lang="ru-RU" smtClean="0"/>
              <a:t>6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A6B9EFA-588E-4B41-A0ED-B66289C887DD}"/>
              </a:ext>
            </a:extLst>
          </p:cNvPr>
          <p:cNvSpPr txBox="1"/>
          <p:nvPr/>
        </p:nvSpPr>
        <p:spPr>
          <a:xfrm>
            <a:off x="1393371" y="1384663"/>
            <a:ext cx="975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Визиты Главы государства в Интеллектуальные школы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1FE61F1-8575-410B-BC83-DD74D58E29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2" y="2203269"/>
            <a:ext cx="4793597" cy="32700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76F0B82-84C7-4F86-BA79-26B6E874451D}"/>
              </a:ext>
            </a:extLst>
          </p:cNvPr>
          <p:cNvSpPr txBox="1"/>
          <p:nvPr/>
        </p:nvSpPr>
        <p:spPr>
          <a:xfrm>
            <a:off x="966650" y="5225143"/>
            <a:ext cx="350549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sz="2200" dirty="0">
                <a:latin typeface="Arial Narrow" panose="020B0606020202030204" pitchFamily="34" charset="0"/>
              </a:rPr>
              <a:t> г. Караганда – 2012 год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ED52066-6D9A-447A-A2C3-C6E1F88F1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1" y="2203270"/>
            <a:ext cx="4698059" cy="3270067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80F91E41-9676-473B-BC96-91C50B8FED14}"/>
              </a:ext>
            </a:extLst>
          </p:cNvPr>
          <p:cNvSpPr/>
          <p:nvPr/>
        </p:nvSpPr>
        <p:spPr>
          <a:xfrm>
            <a:off x="6548846" y="5345688"/>
            <a:ext cx="41278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200" dirty="0">
                <a:latin typeface="Arial Narrow" panose="020B0606020202030204" pitchFamily="34" charset="0"/>
              </a:rPr>
              <a:t> </a:t>
            </a:r>
            <a:r>
              <a:rPr lang="ru-RU" sz="2200" dirty="0" err="1">
                <a:latin typeface="Arial Narrow" panose="020B0606020202030204" pitchFamily="34" charset="0"/>
              </a:rPr>
              <a:t>г.Кокшетау</a:t>
            </a:r>
            <a:r>
              <a:rPr lang="ru-RU" sz="2200" dirty="0">
                <a:latin typeface="Arial Narrow" panose="020B0606020202030204" pitchFamily="34" charset="0"/>
              </a:rPr>
              <a:t> - 2012</a:t>
            </a:r>
          </a:p>
        </p:txBody>
      </p:sp>
    </p:spTree>
    <p:extLst>
      <p:ext uri="{BB962C8B-B14F-4D97-AF65-F5344CB8AC3E}">
        <p14:creationId xmlns:p14="http://schemas.microsoft.com/office/powerpoint/2010/main" val="2886530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DBF9954F-0D7F-4493-B298-25F2D38E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0D5BF-D5DE-431E-B5C4-C2F8D3CAE1AE}" type="slidenum">
              <a:rPr lang="ru-RU" smtClean="0"/>
              <a:t>7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F2BEB61-2448-4849-A30F-7CE7A6FD47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65" y="1803627"/>
            <a:ext cx="4696444" cy="28610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A598098-D139-4A17-B043-13A71C2E1CD7}"/>
              </a:ext>
            </a:extLst>
          </p:cNvPr>
          <p:cNvSpPr txBox="1"/>
          <p:nvPr/>
        </p:nvSpPr>
        <p:spPr>
          <a:xfrm>
            <a:off x="966651" y="949234"/>
            <a:ext cx="8752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Визиты Главы государства в Интеллектуальные школы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6A7A44D-72A9-4763-AA72-8CAF41C79B86}"/>
              </a:ext>
            </a:extLst>
          </p:cNvPr>
          <p:cNvSpPr txBox="1"/>
          <p:nvPr/>
        </p:nvSpPr>
        <p:spPr>
          <a:xfrm>
            <a:off x="1236617" y="4338780"/>
            <a:ext cx="280871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dirty="0"/>
              <a:t> </a:t>
            </a:r>
            <a:r>
              <a:rPr lang="ru-RU" dirty="0" err="1"/>
              <a:t>г</a:t>
            </a:r>
            <a:r>
              <a:rPr lang="ru-RU" sz="2200" dirty="0" err="1">
                <a:latin typeface="Arial Narrow" panose="020B0606020202030204" pitchFamily="34" charset="0"/>
              </a:rPr>
              <a:t>.Уральск</a:t>
            </a:r>
            <a:r>
              <a:rPr lang="ru-RU" sz="2200" dirty="0">
                <a:latin typeface="Arial Narrow" panose="020B0606020202030204" pitchFamily="34" charset="0"/>
              </a:rPr>
              <a:t> – 2012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61C513D-A854-4F77-8E12-BD6BEE9F10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84" y="2136339"/>
            <a:ext cx="3944158" cy="2322449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E394AF34-CFCA-4306-9F15-0F8110FCCE15}"/>
              </a:ext>
            </a:extLst>
          </p:cNvPr>
          <p:cNvSpPr/>
          <p:nvPr/>
        </p:nvSpPr>
        <p:spPr>
          <a:xfrm flipH="1">
            <a:off x="7437119" y="4721661"/>
            <a:ext cx="2808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200" dirty="0">
                <a:latin typeface="Arial Narrow" panose="020B0606020202030204" pitchFamily="34" charset="0"/>
              </a:rPr>
              <a:t>г. Кызылорда - 2013</a:t>
            </a:r>
          </a:p>
        </p:txBody>
      </p:sp>
    </p:spTree>
    <p:extLst>
      <p:ext uri="{BB962C8B-B14F-4D97-AF65-F5344CB8AC3E}">
        <p14:creationId xmlns:p14="http://schemas.microsoft.com/office/powerpoint/2010/main" val="2423103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4E35BBC-3354-481D-8A7B-C98DC5E3F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0D5BF-D5DE-431E-B5C4-C2F8D3CAE1AE}" type="slidenum">
              <a:rPr lang="ru-RU" smtClean="0"/>
              <a:t>8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61D3495-2580-4D63-BF4B-EC7BB18D45F4}"/>
              </a:ext>
            </a:extLst>
          </p:cNvPr>
          <p:cNvSpPr txBox="1"/>
          <p:nvPr/>
        </p:nvSpPr>
        <p:spPr>
          <a:xfrm>
            <a:off x="687977" y="1158240"/>
            <a:ext cx="9013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Визиты Главы государства в Интеллектуальные школы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2D8623B-187E-470B-AAA9-3BCE05160D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931" y="2271034"/>
            <a:ext cx="4243383" cy="282892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022EC84-A9D2-4C31-B4E9-7A2701E4AB32}"/>
              </a:ext>
            </a:extLst>
          </p:cNvPr>
          <p:cNvSpPr/>
          <p:nvPr/>
        </p:nvSpPr>
        <p:spPr>
          <a:xfrm>
            <a:off x="1175655" y="5460324"/>
            <a:ext cx="38927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Arial Narrow" panose="020B0606020202030204" pitchFamily="34" charset="0"/>
              </a:rPr>
              <a:t> </a:t>
            </a:r>
            <a:r>
              <a:rPr lang="ru-RU" sz="2200" dirty="0" err="1">
                <a:latin typeface="Arial Narrow" panose="020B0606020202030204" pitchFamily="34" charset="0"/>
              </a:rPr>
              <a:t>г.Атырау</a:t>
            </a:r>
            <a:r>
              <a:rPr lang="ru-RU" sz="2200" dirty="0">
                <a:latin typeface="Arial Narrow" panose="020B0606020202030204" pitchFamily="34" charset="0"/>
              </a:rPr>
              <a:t> – 2014 год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BA7EC88-D2AB-4A04-BB59-7E7CEB6BA765}"/>
              </a:ext>
            </a:extLst>
          </p:cNvPr>
          <p:cNvSpPr txBox="1"/>
          <p:nvPr/>
        </p:nvSpPr>
        <p:spPr>
          <a:xfrm>
            <a:off x="6844937" y="5669280"/>
            <a:ext cx="4685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Arial Narrow" panose="020B0606020202030204" pitchFamily="34" charset="0"/>
              </a:rPr>
              <a:t> г. Актобе - 2016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A64EBDC-ED09-4B20-A03D-AC8B0599A1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5" y="2345152"/>
            <a:ext cx="4319454" cy="26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05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B92F23FA-7D7F-4B64-AC37-28A7D978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0D5BF-D5DE-431E-B5C4-C2F8D3CAE1AE}" type="slidenum">
              <a:rPr lang="ru-RU" smtClean="0"/>
              <a:t>9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5618ED7-D827-4A41-B581-1E0749E30C6F}"/>
              </a:ext>
            </a:extLst>
          </p:cNvPr>
          <p:cNvSpPr txBox="1"/>
          <p:nvPr/>
        </p:nvSpPr>
        <p:spPr>
          <a:xfrm>
            <a:off x="844730" y="1140823"/>
            <a:ext cx="10509069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Взгляд через десятилетие – основные итоги</a:t>
            </a:r>
          </a:p>
          <a:p>
            <a:endParaRPr lang="ru-RU" sz="2800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dk1"/>
                </a:solidFill>
                <a:latin typeface="Arial Narrow" panose="020B0606020202030204" pitchFamily="34" charset="0"/>
              </a:rPr>
              <a:t>Интеллектуальные школы – </a:t>
            </a:r>
            <a:r>
              <a:rPr lang="ru-RU" sz="2400" b="1" dirty="0">
                <a:solidFill>
                  <a:schemeClr val="dk1"/>
                </a:solidFill>
                <a:latin typeface="Arial Narrow" panose="020B0606020202030204" pitchFamily="34" charset="0"/>
              </a:rPr>
              <a:t>микрорайоны-образующие организации</a:t>
            </a:r>
            <a:r>
              <a:rPr lang="ru-RU" sz="2400" dirty="0">
                <a:solidFill>
                  <a:schemeClr val="dk1"/>
                </a:solidFill>
                <a:latin typeface="Arial Narrow" panose="020B0606020202030204" pitchFamily="34" charset="0"/>
              </a:rPr>
              <a:t>, создавшие инновационную образовательную экосистему </a:t>
            </a:r>
            <a:endParaRPr lang="en-US" sz="2400" dirty="0">
              <a:solidFill>
                <a:schemeClr val="dk1"/>
              </a:solidFill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dk1"/>
                </a:solidFill>
                <a:latin typeface="Arial Narrow" panose="020B0606020202030204" pitchFamily="34" charset="0"/>
              </a:rPr>
              <a:t>Образовательная программа</a:t>
            </a:r>
            <a:r>
              <a:rPr lang="en-US" sz="2400" dirty="0">
                <a:solidFill>
                  <a:schemeClr val="dk1"/>
                </a:solidFill>
                <a:latin typeface="Arial Narrow" panose="020B0606020202030204" pitchFamily="34" charset="0"/>
              </a:rPr>
              <a:t> NIS PROGRAMM </a:t>
            </a:r>
            <a:r>
              <a:rPr lang="ru-RU" sz="2400" dirty="0">
                <a:solidFill>
                  <a:schemeClr val="dk1"/>
                </a:solidFill>
                <a:latin typeface="Arial Narrow" panose="020B0606020202030204" pitchFamily="34" charset="0"/>
              </a:rPr>
              <a:t>получила </a:t>
            </a:r>
            <a:r>
              <a:rPr lang="ru-RU" sz="2400" b="1" dirty="0">
                <a:solidFill>
                  <a:schemeClr val="dk1"/>
                </a:solidFill>
                <a:latin typeface="Arial Narrow" panose="020B0606020202030204" pitchFamily="34" charset="0"/>
              </a:rPr>
              <a:t>международное признание</a:t>
            </a:r>
            <a:r>
              <a:rPr lang="ru-RU" sz="2400" dirty="0">
                <a:solidFill>
                  <a:schemeClr val="dk1"/>
                </a:solidFill>
                <a:latin typeface="Arial Narrow" panose="020B0606020202030204" pitchFamily="34" charset="0"/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dk1"/>
                </a:solidFill>
                <a:latin typeface="Arial Narrow" panose="020B0606020202030204" pitchFamily="34" charset="0"/>
              </a:rPr>
              <a:t>Система оценивания учебных достижений учащихся, аналога которой нет на территории СНГ,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dk1"/>
                </a:solidFill>
                <a:latin typeface="Arial Narrow" panose="020B0606020202030204" pitchFamily="34" charset="0"/>
              </a:rPr>
              <a:t>Переформатированная  Система повышения квалификации педагогов страны,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dk1"/>
                </a:solidFill>
                <a:latin typeface="Arial Narrow" panose="020B0606020202030204" pitchFamily="34" charset="0"/>
              </a:rPr>
              <a:t>Обновление содержания образования в масштабах  страны,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dk1"/>
                </a:solidFill>
                <a:latin typeface="Arial Narrow" panose="020B0606020202030204" pitchFamily="34" charset="0"/>
              </a:rPr>
              <a:t>Трансляция опыта для общеобразовательных школ страны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700" dirty="0">
              <a:solidFill>
                <a:schemeClr val="dk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2175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2357</TotalTime>
  <Words>459</Words>
  <Application>Microsoft Office PowerPoint</Application>
  <PresentationFormat>Широкоэкранный</PresentationFormat>
  <Paragraphs>117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Arial Narrow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Кабдыкаримова Жанбота Жетылбековна</dc:creator>
  <cp:lastModifiedBy>Мадеева Ирина Анатольевна</cp:lastModifiedBy>
  <cp:revision>298</cp:revision>
  <cp:lastPrinted>2018-07-13T03:42:07Z</cp:lastPrinted>
  <dcterms:created xsi:type="dcterms:W3CDTF">2018-06-11T06:53:36Z</dcterms:created>
  <dcterms:modified xsi:type="dcterms:W3CDTF">2018-08-22T12:30:13Z</dcterms:modified>
</cp:coreProperties>
</file>