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2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310" r:id="rId3"/>
    <p:sldId id="309" r:id="rId4"/>
    <p:sldId id="278" r:id="rId5"/>
    <p:sldId id="273" r:id="rId6"/>
    <p:sldId id="274" r:id="rId7"/>
    <p:sldId id="275" r:id="rId8"/>
    <p:sldId id="300" r:id="rId9"/>
    <p:sldId id="287" r:id="rId10"/>
    <p:sldId id="303" r:id="rId11"/>
    <p:sldId id="304" r:id="rId12"/>
    <p:sldId id="258" r:id="rId13"/>
    <p:sldId id="266" r:id="rId14"/>
    <p:sldId id="288" r:id="rId15"/>
    <p:sldId id="289" r:id="rId16"/>
    <p:sldId id="291" r:id="rId17"/>
    <p:sldId id="301" r:id="rId18"/>
    <p:sldId id="292" r:id="rId19"/>
    <p:sldId id="295" r:id="rId20"/>
    <p:sldId id="297" r:id="rId21"/>
    <p:sldId id="302" r:id="rId22"/>
    <p:sldId id="298" r:id="rId23"/>
    <p:sldId id="299" r:id="rId24"/>
    <p:sldId id="306" r:id="rId25"/>
    <p:sldId id="307" r:id="rId26"/>
    <p:sldId id="308" r:id="rId27"/>
    <p:sldId id="30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99"/>
    <a:srgbClr val="3366FF"/>
    <a:srgbClr val="FF00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1" autoAdjust="0"/>
  </p:normalViewPr>
  <p:slideViewPr>
    <p:cSldViewPr>
      <p:cViewPr varScale="1">
        <p:scale>
          <a:sx n="106" d="100"/>
          <a:sy n="106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Шаңырақтар саны: 343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ХМ</c:v>
                </c:pt>
                <c:pt idx="1">
                  <c:v>Орал</c:v>
                </c:pt>
                <c:pt idx="2">
                  <c:v>Көкшетау</c:v>
                </c:pt>
                <c:pt idx="3">
                  <c:v>Семей</c:v>
                </c:pt>
                <c:pt idx="4">
                  <c:v>Петропавл</c:v>
                </c:pt>
                <c:pt idx="5">
                  <c:v>Ақтау</c:v>
                </c:pt>
                <c:pt idx="6">
                  <c:v>Ақтөбе</c:v>
                </c:pt>
                <c:pt idx="7">
                  <c:v>Тараз</c:v>
                </c:pt>
                <c:pt idx="8">
                  <c:v>Алматы ХББ</c:v>
                </c:pt>
                <c:pt idx="9">
                  <c:v>Өскемен</c:v>
                </c:pt>
                <c:pt idx="10">
                  <c:v>Қостанай</c:v>
                </c:pt>
                <c:pt idx="11">
                  <c:v>Атырау</c:v>
                </c:pt>
                <c:pt idx="12">
                  <c:v>Алматы ФМБ</c:v>
                </c:pt>
                <c:pt idx="13">
                  <c:v>Қызылорда</c:v>
                </c:pt>
                <c:pt idx="14">
                  <c:v>Қарағанды</c:v>
                </c:pt>
                <c:pt idx="15">
                  <c:v>Шымкент ФМБ</c:v>
                </c:pt>
                <c:pt idx="16">
                  <c:v>Шымкент ХББ</c:v>
                </c:pt>
                <c:pt idx="17">
                  <c:v>Павлодар</c:v>
                </c:pt>
                <c:pt idx="18">
                  <c:v>Талдықорған</c:v>
                </c:pt>
                <c:pt idx="19">
                  <c:v>Астана ФМБ </c:v>
                </c:pt>
                <c:pt idx="20">
                  <c:v>Астана ХБ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7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18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20</c:v>
                </c:pt>
                <c:pt idx="19">
                  <c:v>21</c:v>
                </c:pt>
                <c:pt idx="2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Шаңырақаралық  іс-шаралар  саны: 338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ХМ</c:v>
                </c:pt>
                <c:pt idx="1">
                  <c:v>Орал</c:v>
                </c:pt>
                <c:pt idx="2">
                  <c:v>Көкшетау</c:v>
                </c:pt>
                <c:pt idx="3">
                  <c:v>Семей</c:v>
                </c:pt>
                <c:pt idx="4">
                  <c:v>Петропавл</c:v>
                </c:pt>
                <c:pt idx="5">
                  <c:v>Ақтау</c:v>
                </c:pt>
                <c:pt idx="6">
                  <c:v>Ақтөбе</c:v>
                </c:pt>
                <c:pt idx="7">
                  <c:v>Тараз</c:v>
                </c:pt>
                <c:pt idx="8">
                  <c:v>Алматы ХББ</c:v>
                </c:pt>
                <c:pt idx="9">
                  <c:v>Өскемен</c:v>
                </c:pt>
                <c:pt idx="10">
                  <c:v>Қостанай</c:v>
                </c:pt>
                <c:pt idx="11">
                  <c:v>Атырау</c:v>
                </c:pt>
                <c:pt idx="12">
                  <c:v>Алматы ФМБ</c:v>
                </c:pt>
                <c:pt idx="13">
                  <c:v>Қызылорда</c:v>
                </c:pt>
                <c:pt idx="14">
                  <c:v>Қарағанды</c:v>
                </c:pt>
                <c:pt idx="15">
                  <c:v>Шымкент ФМБ</c:v>
                </c:pt>
                <c:pt idx="16">
                  <c:v>Шымкент ХББ</c:v>
                </c:pt>
                <c:pt idx="17">
                  <c:v>Павлодар</c:v>
                </c:pt>
                <c:pt idx="18">
                  <c:v>Талдықорған</c:v>
                </c:pt>
                <c:pt idx="19">
                  <c:v>Астана ФМБ </c:v>
                </c:pt>
                <c:pt idx="20">
                  <c:v>Астана ХБ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21</c:v>
                </c:pt>
                <c:pt idx="2">
                  <c:v>27</c:v>
                </c:pt>
                <c:pt idx="3">
                  <c:v>9</c:v>
                </c:pt>
                <c:pt idx="4">
                  <c:v>11</c:v>
                </c:pt>
                <c:pt idx="5">
                  <c:v>29</c:v>
                </c:pt>
                <c:pt idx="6">
                  <c:v>7</c:v>
                </c:pt>
                <c:pt idx="7">
                  <c:v>26</c:v>
                </c:pt>
                <c:pt idx="8">
                  <c:v>13</c:v>
                </c:pt>
                <c:pt idx="9">
                  <c:v>44</c:v>
                </c:pt>
                <c:pt idx="10">
                  <c:v>5</c:v>
                </c:pt>
                <c:pt idx="11">
                  <c:v>10</c:v>
                </c:pt>
                <c:pt idx="12">
                  <c:v>9</c:v>
                </c:pt>
                <c:pt idx="13">
                  <c:v>9</c:v>
                </c:pt>
                <c:pt idx="14">
                  <c:v>13</c:v>
                </c:pt>
                <c:pt idx="15">
                  <c:v>15</c:v>
                </c:pt>
                <c:pt idx="16">
                  <c:v>16</c:v>
                </c:pt>
                <c:pt idx="17">
                  <c:v>11</c:v>
                </c:pt>
                <c:pt idx="18">
                  <c:v>31</c:v>
                </c:pt>
                <c:pt idx="19">
                  <c:v>22</c:v>
                </c:pt>
                <c:pt idx="2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73472"/>
        <c:axId val="58075008"/>
      </c:barChart>
      <c:catAx>
        <c:axId val="5807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8075008"/>
        <c:crosses val="autoZero"/>
        <c:auto val="1"/>
        <c:lblAlgn val="ctr"/>
        <c:lblOffset val="100"/>
        <c:noMultiLvlLbl val="0"/>
      </c:catAx>
      <c:valAx>
        <c:axId val="5807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580734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4251659072981E-2"/>
          <c:y val="8.3014674332510252E-2"/>
          <c:w val="0.9406359828783607"/>
          <c:h val="0.624589777781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Нұр- Сұлтан ІВ</c:v>
                </c:pt>
                <c:pt idx="1">
                  <c:v>Қызылорда ХББ</c:v>
                </c:pt>
                <c:pt idx="2">
                  <c:v>Ақтау ХББ</c:v>
                </c:pt>
                <c:pt idx="3">
                  <c:v>Атырау ХББ</c:v>
                </c:pt>
                <c:pt idx="4">
                  <c:v>Қостанай ФМБ</c:v>
                </c:pt>
                <c:pt idx="5">
                  <c:v>Нұр-Сұлтан ХМ</c:v>
                </c:pt>
                <c:pt idx="6">
                  <c:v>Талдықорган ФМБ</c:v>
                </c:pt>
                <c:pt idx="7">
                  <c:v>Алматы ХББ</c:v>
                </c:pt>
                <c:pt idx="8">
                  <c:v>Қарағанды ХББ</c:v>
                </c:pt>
                <c:pt idx="9">
                  <c:v>Шымкент ФМБ</c:v>
                </c:pt>
                <c:pt idx="10">
                  <c:v>Шымкент ХББ</c:v>
                </c:pt>
                <c:pt idx="11">
                  <c:v>Павлодар ХББ</c:v>
                </c:pt>
                <c:pt idx="12">
                  <c:v>Өскемен ХББ</c:v>
                </c:pt>
                <c:pt idx="13">
                  <c:v>Петропавловск ХББ</c:v>
                </c:pt>
                <c:pt idx="14">
                  <c:v>Орал ФМБ</c:v>
                </c:pt>
                <c:pt idx="15">
                  <c:v>Тараз ФМБ</c:v>
                </c:pt>
                <c:pt idx="16">
                  <c:v>Көкшетау ФМБ</c:v>
                </c:pt>
                <c:pt idx="17">
                  <c:v>Ақтөбе ФМБ</c:v>
                </c:pt>
                <c:pt idx="18">
                  <c:v>Семей ФМБ</c:v>
                </c:pt>
                <c:pt idx="19">
                  <c:v>Алматы ФМБ</c:v>
                </c:pt>
                <c:pt idx="20">
                  <c:v>Нұр - Сұлтан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16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55</c:v>
                </c:pt>
                <c:pt idx="6">
                  <c:v>55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77</c:v>
                </c:pt>
                <c:pt idx="12">
                  <c:v>80</c:v>
                </c:pt>
                <c:pt idx="13">
                  <c:v>97</c:v>
                </c:pt>
                <c:pt idx="14">
                  <c:v>110</c:v>
                </c:pt>
                <c:pt idx="15">
                  <c:v>125</c:v>
                </c:pt>
                <c:pt idx="16">
                  <c:v>129</c:v>
                </c:pt>
                <c:pt idx="17">
                  <c:v>144</c:v>
                </c:pt>
                <c:pt idx="18">
                  <c:v>180</c:v>
                </c:pt>
                <c:pt idx="19">
                  <c:v>250</c:v>
                </c:pt>
                <c:pt idx="20">
                  <c:v>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08768"/>
        <c:axId val="32210304"/>
      </c:barChart>
      <c:catAx>
        <c:axId val="3220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2210304"/>
        <c:crosses val="autoZero"/>
        <c:auto val="1"/>
        <c:lblAlgn val="ctr"/>
        <c:lblOffset val="100"/>
        <c:noMultiLvlLbl val="0"/>
      </c:catAx>
      <c:valAx>
        <c:axId val="3221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220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4251659072981E-2"/>
          <c:y val="8.3014674332510252E-2"/>
          <c:w val="0.9406359828783607"/>
          <c:h val="0.624589777781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Ақтау ХББ</c:v>
                </c:pt>
                <c:pt idx="1">
                  <c:v>Қызылорда ХББ</c:v>
                </c:pt>
                <c:pt idx="2">
                  <c:v>Нұр- Сұлтан ІВ</c:v>
                </c:pt>
                <c:pt idx="3">
                  <c:v>Орал ФМБ</c:v>
                </c:pt>
                <c:pt idx="4">
                  <c:v>Қостанай ФМБ</c:v>
                </c:pt>
                <c:pt idx="5">
                  <c:v>Атырау ХББ</c:v>
                </c:pt>
                <c:pt idx="6">
                  <c:v>Қарағанды ХББ</c:v>
                </c:pt>
                <c:pt idx="7">
                  <c:v>Талдықорган ФМБ</c:v>
                </c:pt>
                <c:pt idx="8">
                  <c:v>Шымкент ФМБ</c:v>
                </c:pt>
                <c:pt idx="9">
                  <c:v>Шымкент ХББ</c:v>
                </c:pt>
                <c:pt idx="10">
                  <c:v>Алматы ХББ</c:v>
                </c:pt>
                <c:pt idx="11">
                  <c:v>Алматы ФМБ</c:v>
                </c:pt>
                <c:pt idx="12">
                  <c:v>Көкшетау ФМБ</c:v>
                </c:pt>
                <c:pt idx="13">
                  <c:v>Петропавловск ХББ</c:v>
                </c:pt>
                <c:pt idx="14">
                  <c:v>Павлодар ХББ</c:v>
                </c:pt>
                <c:pt idx="15">
                  <c:v>Өскемен ХББ</c:v>
                </c:pt>
                <c:pt idx="16">
                  <c:v>Нұр-Сұлтан ХМ</c:v>
                </c:pt>
                <c:pt idx="17">
                  <c:v>Ақтөбе ФМБ</c:v>
                </c:pt>
                <c:pt idx="18">
                  <c:v>Семей ФМБ</c:v>
                </c:pt>
                <c:pt idx="19">
                  <c:v>Тараз ФМБ</c:v>
                </c:pt>
                <c:pt idx="20">
                  <c:v>Нұр - Сұлтан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22</c:v>
                </c:pt>
                <c:pt idx="1">
                  <c:v>25</c:v>
                </c:pt>
                <c:pt idx="2">
                  <c:v>30</c:v>
                </c:pt>
                <c:pt idx="3">
                  <c:v>32</c:v>
                </c:pt>
                <c:pt idx="4">
                  <c:v>35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44</c:v>
                </c:pt>
                <c:pt idx="11">
                  <c:v>50</c:v>
                </c:pt>
                <c:pt idx="12">
                  <c:v>51</c:v>
                </c:pt>
                <c:pt idx="13">
                  <c:v>62</c:v>
                </c:pt>
                <c:pt idx="14">
                  <c:v>70</c:v>
                </c:pt>
                <c:pt idx="15">
                  <c:v>85</c:v>
                </c:pt>
                <c:pt idx="16">
                  <c:v>100</c:v>
                </c:pt>
                <c:pt idx="17">
                  <c:v>125</c:v>
                </c:pt>
                <c:pt idx="18">
                  <c:v>125</c:v>
                </c:pt>
                <c:pt idx="19">
                  <c:v>125</c:v>
                </c:pt>
                <c:pt idx="20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2016"/>
        <c:axId val="5104768"/>
      </c:barChart>
      <c:catAx>
        <c:axId val="506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104768"/>
        <c:crosses val="autoZero"/>
        <c:auto val="1"/>
        <c:lblAlgn val="ctr"/>
        <c:lblOffset val="100"/>
        <c:noMultiLvlLbl val="0"/>
      </c:catAx>
      <c:valAx>
        <c:axId val="510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506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507209542497846E-2"/>
          <c:y val="7.0850746415508328E-2"/>
          <c:w val="0.97249279045750214"/>
          <c:h val="0.624589777781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Оқушы саны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Қарағанды ХББ</c:v>
                </c:pt>
                <c:pt idx="1">
                  <c:v>Нұр- Сұлтан ІВ</c:v>
                </c:pt>
                <c:pt idx="2">
                  <c:v>Ақтөбе ФМБ</c:v>
                </c:pt>
                <c:pt idx="3">
                  <c:v>Ақтау ХББ</c:v>
                </c:pt>
                <c:pt idx="4">
                  <c:v>Алматы ФМБ</c:v>
                </c:pt>
                <c:pt idx="5">
                  <c:v>Атырау ХББ</c:v>
                </c:pt>
                <c:pt idx="6">
                  <c:v>Қостанай ФМБ</c:v>
                </c:pt>
                <c:pt idx="7">
                  <c:v>Қызылорда ХББ</c:v>
                </c:pt>
                <c:pt idx="8">
                  <c:v>Өскемен ХББ</c:v>
                </c:pt>
                <c:pt idx="9">
                  <c:v>Павлодар ХББ</c:v>
                </c:pt>
                <c:pt idx="10">
                  <c:v>Талдықорган ФМБ</c:v>
                </c:pt>
                <c:pt idx="11">
                  <c:v>Тараз ФМБ</c:v>
                </c:pt>
                <c:pt idx="12">
                  <c:v>Шымкент ХББ</c:v>
                </c:pt>
                <c:pt idx="13">
                  <c:v>Алматы ХББ</c:v>
                </c:pt>
                <c:pt idx="14">
                  <c:v>Орал ФМБ</c:v>
                </c:pt>
                <c:pt idx="15">
                  <c:v>Петропавловск ХББ</c:v>
                </c:pt>
                <c:pt idx="16">
                  <c:v>Көкшетау ФМБ</c:v>
                </c:pt>
                <c:pt idx="17">
                  <c:v>Нұр-Сұлтан ХМ</c:v>
                </c:pt>
                <c:pt idx="18">
                  <c:v>Шымкент ФМБ</c:v>
                </c:pt>
                <c:pt idx="19">
                  <c:v>Семей ФМБ</c:v>
                </c:pt>
                <c:pt idx="20">
                  <c:v>Нұр - Сұлтан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671</c:v>
                </c:pt>
                <c:pt idx="1">
                  <c:v>923</c:v>
                </c:pt>
                <c:pt idx="2">
                  <c:v>677</c:v>
                </c:pt>
                <c:pt idx="3">
                  <c:v>636</c:v>
                </c:pt>
                <c:pt idx="4">
                  <c:v>903</c:v>
                </c:pt>
                <c:pt idx="5">
                  <c:v>636</c:v>
                </c:pt>
                <c:pt idx="6">
                  <c:v>619</c:v>
                </c:pt>
                <c:pt idx="7">
                  <c:v>673</c:v>
                </c:pt>
                <c:pt idx="8">
                  <c:v>570</c:v>
                </c:pt>
                <c:pt idx="9">
                  <c:v>626</c:v>
                </c:pt>
                <c:pt idx="10">
                  <c:v>814</c:v>
                </c:pt>
                <c:pt idx="11">
                  <c:v>633</c:v>
                </c:pt>
                <c:pt idx="12">
                  <c:v>689</c:v>
                </c:pt>
                <c:pt idx="13">
                  <c:v>925</c:v>
                </c:pt>
                <c:pt idx="14">
                  <c:v>581</c:v>
                </c:pt>
                <c:pt idx="15">
                  <c:v>634</c:v>
                </c:pt>
                <c:pt idx="16">
                  <c:v>864</c:v>
                </c:pt>
                <c:pt idx="17">
                  <c:v>1200</c:v>
                </c:pt>
                <c:pt idx="18">
                  <c:v>653</c:v>
                </c:pt>
                <c:pt idx="19">
                  <c:v>626</c:v>
                </c:pt>
                <c:pt idx="20">
                  <c:v>966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Домбыра саны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Қарағанды ХББ</c:v>
                </c:pt>
                <c:pt idx="1">
                  <c:v>Нұр- Сұлтан ІВ</c:v>
                </c:pt>
                <c:pt idx="2">
                  <c:v>Ақтөбе ФМБ</c:v>
                </c:pt>
                <c:pt idx="3">
                  <c:v>Ақтау ХББ</c:v>
                </c:pt>
                <c:pt idx="4">
                  <c:v>Алматы ФМБ</c:v>
                </c:pt>
                <c:pt idx="5">
                  <c:v>Атырау ХББ</c:v>
                </c:pt>
                <c:pt idx="6">
                  <c:v>Қостанай ФМБ</c:v>
                </c:pt>
                <c:pt idx="7">
                  <c:v>Қызылорда ХББ</c:v>
                </c:pt>
                <c:pt idx="8">
                  <c:v>Өскемен ХББ</c:v>
                </c:pt>
                <c:pt idx="9">
                  <c:v>Павлодар ХББ</c:v>
                </c:pt>
                <c:pt idx="10">
                  <c:v>Талдықорган ФМБ</c:v>
                </c:pt>
                <c:pt idx="11">
                  <c:v>Тараз ФМБ</c:v>
                </c:pt>
                <c:pt idx="12">
                  <c:v>Шымкент ХББ</c:v>
                </c:pt>
                <c:pt idx="13">
                  <c:v>Алматы ХББ</c:v>
                </c:pt>
                <c:pt idx="14">
                  <c:v>Орал ФМБ</c:v>
                </c:pt>
                <c:pt idx="15">
                  <c:v>Петропавловск ХББ</c:v>
                </c:pt>
                <c:pt idx="16">
                  <c:v>Көкшетау ФМБ</c:v>
                </c:pt>
                <c:pt idx="17">
                  <c:v>Нұр-Сұлтан ХМ</c:v>
                </c:pt>
                <c:pt idx="18">
                  <c:v>Шымкент ФМБ</c:v>
                </c:pt>
                <c:pt idx="19">
                  <c:v>Семей ФМБ</c:v>
                </c:pt>
                <c:pt idx="20">
                  <c:v>Нұр - Сұлтан ФМБ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15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21</c:v>
                </c:pt>
                <c:pt idx="14">
                  <c:v>25</c:v>
                </c:pt>
                <c:pt idx="15">
                  <c:v>25</c:v>
                </c:pt>
                <c:pt idx="16">
                  <c:v>33</c:v>
                </c:pt>
                <c:pt idx="17">
                  <c:v>33</c:v>
                </c:pt>
                <c:pt idx="18">
                  <c:v>50</c:v>
                </c:pt>
                <c:pt idx="19">
                  <c:v>60</c:v>
                </c:pt>
                <c:pt idx="20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23296"/>
        <c:axId val="32433280"/>
      </c:barChart>
      <c:catAx>
        <c:axId val="3242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2433280"/>
        <c:crosses val="autoZero"/>
        <c:auto val="1"/>
        <c:lblAlgn val="ctr"/>
        <c:lblOffset val="100"/>
        <c:noMultiLvlLbl val="0"/>
      </c:catAx>
      <c:valAx>
        <c:axId val="3243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2423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010612060361065"/>
          <c:y val="1.3965312402378107E-3"/>
          <c:w val="0.39047641067781053"/>
          <c:h val="7.9757005746776299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8940956161385E-2"/>
          <c:y val="3.1815636133983152E-2"/>
          <c:w val="0.9589884116488997"/>
          <c:h val="0.6757889545522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Көкшетау ФМБ</c:v>
                </c:pt>
                <c:pt idx="1">
                  <c:v>Қарағанды ХББ</c:v>
                </c:pt>
                <c:pt idx="2">
                  <c:v>Нұр- Сұлтан ІВ</c:v>
                </c:pt>
                <c:pt idx="3">
                  <c:v>Өскемен ХББ</c:v>
                </c:pt>
                <c:pt idx="4">
                  <c:v>Тараз ФМБ</c:v>
                </c:pt>
                <c:pt idx="5">
                  <c:v>Алматы ФМБ</c:v>
                </c:pt>
                <c:pt idx="6">
                  <c:v>Нұр-Сұлтан ХМ</c:v>
                </c:pt>
                <c:pt idx="7">
                  <c:v>Павлодар ХББ</c:v>
                </c:pt>
                <c:pt idx="8">
                  <c:v>Петропавловск ХББ</c:v>
                </c:pt>
                <c:pt idx="9">
                  <c:v>Шымкент ФМБ</c:v>
                </c:pt>
                <c:pt idx="10">
                  <c:v>Шымкент ХББ</c:v>
                </c:pt>
                <c:pt idx="11">
                  <c:v>Алматы ХББ</c:v>
                </c:pt>
                <c:pt idx="12">
                  <c:v>Қостанай ФМБ</c:v>
                </c:pt>
                <c:pt idx="13">
                  <c:v>Орал ФМБ</c:v>
                </c:pt>
                <c:pt idx="14">
                  <c:v>Семей ФМБ</c:v>
                </c:pt>
                <c:pt idx="15">
                  <c:v>Ақтөбе ФМБ</c:v>
                </c:pt>
                <c:pt idx="16">
                  <c:v>Қызылорда ХББ</c:v>
                </c:pt>
                <c:pt idx="17">
                  <c:v>Ақтау ХББ</c:v>
                </c:pt>
                <c:pt idx="18">
                  <c:v>Атырау ХББ</c:v>
                </c:pt>
                <c:pt idx="19">
                  <c:v>Нұр - Сұлтан ФМБ</c:v>
                </c:pt>
                <c:pt idx="20">
                  <c:v>Талдықорган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6</c:v>
                </c:pt>
                <c:pt idx="16">
                  <c:v>6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92640"/>
        <c:axId val="32994432"/>
      </c:barChart>
      <c:catAx>
        <c:axId val="3299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2994432"/>
        <c:crosses val="autoZero"/>
        <c:auto val="1"/>
        <c:lblAlgn val="ctr"/>
        <c:lblOffset val="100"/>
        <c:noMultiLvlLbl val="0"/>
      </c:catAx>
      <c:valAx>
        <c:axId val="329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299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5921726008442E-2"/>
          <c:y val="2.224527819253139E-2"/>
          <c:w val="0.94719042172498169"/>
          <c:h val="0.6928549039870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Қостанай ФМБ</c:v>
                </c:pt>
                <c:pt idx="1">
                  <c:v>Павлодар ХББ</c:v>
                </c:pt>
                <c:pt idx="2">
                  <c:v>Ақтөбе ФМБ</c:v>
                </c:pt>
                <c:pt idx="3">
                  <c:v>Қарағанды ХББ</c:v>
                </c:pt>
                <c:pt idx="4">
                  <c:v>Қызылорда ХББ</c:v>
                </c:pt>
                <c:pt idx="5">
                  <c:v>Орал ФМБ</c:v>
                </c:pt>
                <c:pt idx="6">
                  <c:v>Алматы ФМБ</c:v>
                </c:pt>
                <c:pt idx="7">
                  <c:v>Нұр-Сұлтан ХМ</c:v>
                </c:pt>
                <c:pt idx="8">
                  <c:v>Өскемен ХББ</c:v>
                </c:pt>
                <c:pt idx="9">
                  <c:v>Шымкент ХББ</c:v>
                </c:pt>
                <c:pt idx="10">
                  <c:v>Ақтау ХББ</c:v>
                </c:pt>
                <c:pt idx="11">
                  <c:v>Петропавловск ХББ</c:v>
                </c:pt>
                <c:pt idx="12">
                  <c:v>Тараз ФМБ</c:v>
                </c:pt>
                <c:pt idx="13">
                  <c:v>Нұр- Сұлтан ІВ</c:v>
                </c:pt>
                <c:pt idx="14">
                  <c:v>Шымкент ФМБ</c:v>
                </c:pt>
                <c:pt idx="15">
                  <c:v>Алматы ХББ</c:v>
                </c:pt>
                <c:pt idx="16">
                  <c:v>Нұр - Сұлтан ФМБ</c:v>
                </c:pt>
                <c:pt idx="17">
                  <c:v>Семей ФМБ</c:v>
                </c:pt>
                <c:pt idx="18">
                  <c:v>Атырау ХББ</c:v>
                </c:pt>
                <c:pt idx="19">
                  <c:v>Көкшетау ФМБ</c:v>
                </c:pt>
                <c:pt idx="20">
                  <c:v>Талдықорган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11</c:v>
                </c:pt>
                <c:pt idx="18">
                  <c:v>13</c:v>
                </c:pt>
                <c:pt idx="19">
                  <c:v>15</c:v>
                </c:pt>
                <c:pt idx="2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72800"/>
        <c:axId val="33391360"/>
      </c:barChart>
      <c:catAx>
        <c:axId val="3337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391360"/>
        <c:crosses val="autoZero"/>
        <c:auto val="1"/>
        <c:lblAlgn val="ctr"/>
        <c:lblOffset val="100"/>
        <c:noMultiLvlLbl val="0"/>
      </c:catAx>
      <c:valAx>
        <c:axId val="3339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337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36216567329932E-2"/>
          <c:y val="1.6682293964078158E-2"/>
          <c:w val="0.9589884116488997"/>
          <c:h val="0.69712147533333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Павлодар ХББ</c:v>
                </c:pt>
                <c:pt idx="1">
                  <c:v>Нұр- Сұлтан ІВ</c:v>
                </c:pt>
                <c:pt idx="2">
                  <c:v>Көкшетау ФМБ</c:v>
                </c:pt>
                <c:pt idx="3">
                  <c:v>Ақтөбе ФМБ</c:v>
                </c:pt>
                <c:pt idx="4">
                  <c:v>Қарағанды ХББ</c:v>
                </c:pt>
                <c:pt idx="5">
                  <c:v>Өскемен ХББ</c:v>
                </c:pt>
                <c:pt idx="6">
                  <c:v>Қостанай ФМБ</c:v>
                </c:pt>
                <c:pt idx="7">
                  <c:v>Шымкент ХББ</c:v>
                </c:pt>
                <c:pt idx="8">
                  <c:v>Алматы ФМБ</c:v>
                </c:pt>
                <c:pt idx="9">
                  <c:v>Шымкент ФМБ</c:v>
                </c:pt>
                <c:pt idx="10">
                  <c:v>Атырау ХББ</c:v>
                </c:pt>
                <c:pt idx="11">
                  <c:v>Қызылорда ХББ</c:v>
                </c:pt>
                <c:pt idx="12">
                  <c:v>Нұр - Сұлтан ФМБ</c:v>
                </c:pt>
                <c:pt idx="13">
                  <c:v>Петропавловск ХББ</c:v>
                </c:pt>
                <c:pt idx="14">
                  <c:v>Семей ФМБ</c:v>
                </c:pt>
                <c:pt idx="15">
                  <c:v>Тараз ФМБ</c:v>
                </c:pt>
                <c:pt idx="16">
                  <c:v>Орал ФМБ</c:v>
                </c:pt>
                <c:pt idx="17">
                  <c:v>Алматы ХББ</c:v>
                </c:pt>
                <c:pt idx="18">
                  <c:v>Ақтау ХББ</c:v>
                </c:pt>
                <c:pt idx="19">
                  <c:v>Нұр-Сұлтан ХМ</c:v>
                </c:pt>
                <c:pt idx="20">
                  <c:v>Талдықорган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15</c:v>
                </c:pt>
                <c:pt idx="5">
                  <c:v>26</c:v>
                </c:pt>
                <c:pt idx="6">
                  <c:v>31</c:v>
                </c:pt>
                <c:pt idx="7">
                  <c:v>36</c:v>
                </c:pt>
                <c:pt idx="8">
                  <c:v>39</c:v>
                </c:pt>
                <c:pt idx="9">
                  <c:v>39</c:v>
                </c:pt>
                <c:pt idx="10">
                  <c:v>40</c:v>
                </c:pt>
                <c:pt idx="11">
                  <c:v>41</c:v>
                </c:pt>
                <c:pt idx="12">
                  <c:v>46</c:v>
                </c:pt>
                <c:pt idx="13">
                  <c:v>49</c:v>
                </c:pt>
                <c:pt idx="14">
                  <c:v>83</c:v>
                </c:pt>
                <c:pt idx="15">
                  <c:v>85</c:v>
                </c:pt>
                <c:pt idx="16">
                  <c:v>110</c:v>
                </c:pt>
                <c:pt idx="17">
                  <c:v>114</c:v>
                </c:pt>
                <c:pt idx="18">
                  <c:v>264</c:v>
                </c:pt>
                <c:pt idx="19">
                  <c:v>282</c:v>
                </c:pt>
                <c:pt idx="20">
                  <c:v>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47296"/>
        <c:axId val="33048832"/>
      </c:barChart>
      <c:catAx>
        <c:axId val="3304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048832"/>
        <c:crosses val="autoZero"/>
        <c:auto val="1"/>
        <c:lblAlgn val="ctr"/>
        <c:lblOffset val="100"/>
        <c:noMultiLvlLbl val="0"/>
      </c:catAx>
      <c:valAx>
        <c:axId val="3304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304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51414236303105E-2"/>
          <c:y val="1.6682293964078158E-2"/>
          <c:w val="0.9511230850329544"/>
          <c:h val="0.6928549039870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Қостанай ФМБ</c:v>
                </c:pt>
                <c:pt idx="1">
                  <c:v>Алматы ФМБ</c:v>
                </c:pt>
                <c:pt idx="2">
                  <c:v>Атырау ХББ</c:v>
                </c:pt>
                <c:pt idx="3">
                  <c:v>Павлодар ХББ</c:v>
                </c:pt>
                <c:pt idx="4">
                  <c:v>Қарағанды ХББ</c:v>
                </c:pt>
                <c:pt idx="5">
                  <c:v>Орал ФМБ</c:v>
                </c:pt>
                <c:pt idx="6">
                  <c:v>Шымкент ХББ</c:v>
                </c:pt>
                <c:pt idx="7">
                  <c:v>Ақтөбе ФМБ</c:v>
                </c:pt>
                <c:pt idx="8">
                  <c:v>Алматы ХББ</c:v>
                </c:pt>
                <c:pt idx="9">
                  <c:v>Ақтау ХББ</c:v>
                </c:pt>
                <c:pt idx="10">
                  <c:v>Нұр-Сұлтан ХМ</c:v>
                </c:pt>
                <c:pt idx="11">
                  <c:v>Нұр- Сұлтан ІВ</c:v>
                </c:pt>
                <c:pt idx="12">
                  <c:v>Семей ФМБ</c:v>
                </c:pt>
                <c:pt idx="13">
                  <c:v>Петропавловск ХББ</c:v>
                </c:pt>
                <c:pt idx="14">
                  <c:v>Шымкент ФМБ</c:v>
                </c:pt>
                <c:pt idx="15">
                  <c:v>Көкшетау ФМБ</c:v>
                </c:pt>
                <c:pt idx="16">
                  <c:v>Өскемен ХББ</c:v>
                </c:pt>
                <c:pt idx="17">
                  <c:v>Қызылорда ХББ</c:v>
                </c:pt>
                <c:pt idx="18">
                  <c:v>Талдықорган ФМБ</c:v>
                </c:pt>
                <c:pt idx="19">
                  <c:v>Нұр - Сұлтан ФМБ</c:v>
                </c:pt>
                <c:pt idx="20">
                  <c:v>Тараз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25</c:v>
                </c:pt>
                <c:pt idx="5">
                  <c:v>28</c:v>
                </c:pt>
                <c:pt idx="6">
                  <c:v>30</c:v>
                </c:pt>
                <c:pt idx="7">
                  <c:v>52</c:v>
                </c:pt>
                <c:pt idx="8">
                  <c:v>54</c:v>
                </c:pt>
                <c:pt idx="9">
                  <c:v>57</c:v>
                </c:pt>
                <c:pt idx="10">
                  <c:v>60</c:v>
                </c:pt>
                <c:pt idx="11">
                  <c:v>61</c:v>
                </c:pt>
                <c:pt idx="12">
                  <c:v>68</c:v>
                </c:pt>
                <c:pt idx="13">
                  <c:v>83</c:v>
                </c:pt>
                <c:pt idx="14">
                  <c:v>85</c:v>
                </c:pt>
                <c:pt idx="15">
                  <c:v>89</c:v>
                </c:pt>
                <c:pt idx="16">
                  <c:v>105</c:v>
                </c:pt>
                <c:pt idx="17">
                  <c:v>146</c:v>
                </c:pt>
                <c:pt idx="18">
                  <c:v>166</c:v>
                </c:pt>
                <c:pt idx="19">
                  <c:v>200</c:v>
                </c:pt>
                <c:pt idx="20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1504"/>
        <c:axId val="33143040"/>
      </c:barChart>
      <c:catAx>
        <c:axId val="3314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143040"/>
        <c:crosses val="autoZero"/>
        <c:auto val="1"/>
        <c:lblAlgn val="ctr"/>
        <c:lblOffset val="100"/>
        <c:noMultiLvlLbl val="0"/>
      </c:catAx>
      <c:valAx>
        <c:axId val="331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314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646505493518271E-2"/>
          <c:y val="0.13471161937294654"/>
          <c:w val="0.96335349450648178"/>
          <c:h val="0.62691230934970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(жалпы-15175)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Талдықорган қ. </c:v>
                </c:pt>
                <c:pt idx="1">
                  <c:v>Орал қ. </c:v>
                </c:pt>
                <c:pt idx="2">
                  <c:v>Көкшетау қ. </c:v>
                </c:pt>
                <c:pt idx="3">
                  <c:v>Ақтау қ. </c:v>
                </c:pt>
                <c:pt idx="4">
                  <c:v>Петропавловск қ.</c:v>
                </c:pt>
                <c:pt idx="5">
                  <c:v>Өскемен қ.</c:v>
                </c:pt>
                <c:pt idx="6">
                  <c:v>Қостанай қ. </c:v>
                </c:pt>
                <c:pt idx="7">
                  <c:v>Шымкент қ. ХББ</c:v>
                </c:pt>
                <c:pt idx="8">
                  <c:v>Семей қ. </c:v>
                </c:pt>
                <c:pt idx="9">
                  <c:v>Павлодар қ. </c:v>
                </c:pt>
                <c:pt idx="10">
                  <c:v>Тараз қ. </c:v>
                </c:pt>
                <c:pt idx="11">
                  <c:v>Атырау қ. </c:v>
                </c:pt>
                <c:pt idx="12">
                  <c:v>Қызылорда қ. </c:v>
                </c:pt>
                <c:pt idx="13">
                  <c:v>Ақтөбе қ. </c:v>
                </c:pt>
                <c:pt idx="14">
                  <c:v>Шымкент қ. ФМБ</c:v>
                </c:pt>
                <c:pt idx="15">
                  <c:v>Қарағанды қ. </c:v>
                </c:pt>
                <c:pt idx="16">
                  <c:v>Алматы қ. ХББ</c:v>
                </c:pt>
                <c:pt idx="17">
                  <c:v>Астана қ. НЗМ</c:v>
                </c:pt>
                <c:pt idx="18">
                  <c:v>Астана қ. ФМБ</c:v>
                </c:pt>
                <c:pt idx="19">
                  <c:v>Алматы қ. ФМБ</c:v>
                </c:pt>
                <c:pt idx="20">
                  <c:v>Астана қ. ХМ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506</c:v>
                </c:pt>
                <c:pt idx="1">
                  <c:v>554</c:v>
                </c:pt>
                <c:pt idx="2">
                  <c:v>558</c:v>
                </c:pt>
                <c:pt idx="3">
                  <c:v>575</c:v>
                </c:pt>
                <c:pt idx="4">
                  <c:v>594</c:v>
                </c:pt>
                <c:pt idx="5">
                  <c:v>627</c:v>
                </c:pt>
                <c:pt idx="6">
                  <c:v>668</c:v>
                </c:pt>
                <c:pt idx="7">
                  <c:v>680</c:v>
                </c:pt>
                <c:pt idx="8">
                  <c:v>693</c:v>
                </c:pt>
                <c:pt idx="9">
                  <c:v>697</c:v>
                </c:pt>
                <c:pt idx="10">
                  <c:v>698</c:v>
                </c:pt>
                <c:pt idx="11">
                  <c:v>703</c:v>
                </c:pt>
                <c:pt idx="12">
                  <c:v>710</c:v>
                </c:pt>
                <c:pt idx="13">
                  <c:v>722</c:v>
                </c:pt>
                <c:pt idx="14">
                  <c:v>728</c:v>
                </c:pt>
                <c:pt idx="15">
                  <c:v>735</c:v>
                </c:pt>
                <c:pt idx="16">
                  <c:v>876</c:v>
                </c:pt>
                <c:pt idx="17">
                  <c:v>904</c:v>
                </c:pt>
                <c:pt idx="18">
                  <c:v>965</c:v>
                </c:pt>
                <c:pt idx="19">
                  <c:v>970</c:v>
                </c:pt>
                <c:pt idx="20">
                  <c:v>1012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Қатысқан оқушылар саны (жалпы-15175)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Талдықорган қ. </c:v>
                </c:pt>
                <c:pt idx="1">
                  <c:v>Орал қ. </c:v>
                </c:pt>
                <c:pt idx="2">
                  <c:v>Көкшетау қ. </c:v>
                </c:pt>
                <c:pt idx="3">
                  <c:v>Ақтау қ. </c:v>
                </c:pt>
                <c:pt idx="4">
                  <c:v>Петропавловск қ.</c:v>
                </c:pt>
                <c:pt idx="5">
                  <c:v>Өскемен қ.</c:v>
                </c:pt>
                <c:pt idx="6">
                  <c:v>Қостанай қ. </c:v>
                </c:pt>
                <c:pt idx="7">
                  <c:v>Шымкент қ. ХББ</c:v>
                </c:pt>
                <c:pt idx="8">
                  <c:v>Семей қ. </c:v>
                </c:pt>
                <c:pt idx="9">
                  <c:v>Павлодар қ. </c:v>
                </c:pt>
                <c:pt idx="10">
                  <c:v>Тараз қ. </c:v>
                </c:pt>
                <c:pt idx="11">
                  <c:v>Атырау қ. </c:v>
                </c:pt>
                <c:pt idx="12">
                  <c:v>Қызылорда қ. </c:v>
                </c:pt>
                <c:pt idx="13">
                  <c:v>Ақтөбе қ. </c:v>
                </c:pt>
                <c:pt idx="14">
                  <c:v>Шымкент қ. ФМБ</c:v>
                </c:pt>
                <c:pt idx="15">
                  <c:v>Қарағанды қ. </c:v>
                </c:pt>
                <c:pt idx="16">
                  <c:v>Алматы қ. ХББ</c:v>
                </c:pt>
                <c:pt idx="17">
                  <c:v>Астана қ. НЗМ</c:v>
                </c:pt>
                <c:pt idx="18">
                  <c:v>Астана қ. ФМБ</c:v>
                </c:pt>
                <c:pt idx="19">
                  <c:v>Алматы қ. ФМБ</c:v>
                </c:pt>
                <c:pt idx="20">
                  <c:v>Астана қ. ХМ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506</c:v>
                </c:pt>
                <c:pt idx="1">
                  <c:v>554</c:v>
                </c:pt>
                <c:pt idx="2">
                  <c:v>558</c:v>
                </c:pt>
                <c:pt idx="3">
                  <c:v>575</c:v>
                </c:pt>
                <c:pt idx="4">
                  <c:v>594</c:v>
                </c:pt>
                <c:pt idx="5">
                  <c:v>627</c:v>
                </c:pt>
                <c:pt idx="6">
                  <c:v>668</c:v>
                </c:pt>
                <c:pt idx="7">
                  <c:v>680</c:v>
                </c:pt>
                <c:pt idx="8">
                  <c:v>693</c:v>
                </c:pt>
                <c:pt idx="9">
                  <c:v>697</c:v>
                </c:pt>
                <c:pt idx="10">
                  <c:v>698</c:v>
                </c:pt>
                <c:pt idx="11">
                  <c:v>703</c:v>
                </c:pt>
                <c:pt idx="12">
                  <c:v>710</c:v>
                </c:pt>
                <c:pt idx="13">
                  <c:v>722</c:v>
                </c:pt>
                <c:pt idx="14">
                  <c:v>728</c:v>
                </c:pt>
                <c:pt idx="15">
                  <c:v>735</c:v>
                </c:pt>
                <c:pt idx="16">
                  <c:v>876</c:v>
                </c:pt>
                <c:pt idx="17">
                  <c:v>904</c:v>
                </c:pt>
                <c:pt idx="18">
                  <c:v>965</c:v>
                </c:pt>
                <c:pt idx="19">
                  <c:v>970</c:v>
                </c:pt>
                <c:pt idx="20">
                  <c:v>1012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3968"/>
        <c:axId val="32565504"/>
      </c:barChart>
      <c:catAx>
        <c:axId val="3256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2565504"/>
        <c:crosses val="autoZero"/>
        <c:auto val="1"/>
        <c:lblAlgn val="ctr"/>
        <c:lblOffset val="100"/>
        <c:noMultiLvlLbl val="0"/>
      </c:catAx>
      <c:valAx>
        <c:axId val="3256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256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498381599676348E-3"/>
          <c:y val="9.9969296366124154E-3"/>
          <c:w val="0.99755016184003231"/>
          <c:h val="7.3375642515205425E-2"/>
        </c:manualLayout>
      </c:layout>
      <c:overlay val="0"/>
      <c:txPr>
        <a:bodyPr/>
        <a:lstStyle/>
        <a:p>
          <a:pPr>
            <a:defRPr sz="105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646505493518271E-2"/>
          <c:y val="0.13471161937294654"/>
          <c:w val="0.96335349450648178"/>
          <c:h val="0.62691230934970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(жалпы-15213)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қ. ФМБ</c:v>
                </c:pt>
                <c:pt idx="1">
                  <c:v>Астана қ. НЗМ</c:v>
                </c:pt>
                <c:pt idx="2">
                  <c:v>Алматы қ. ФМБ</c:v>
                </c:pt>
                <c:pt idx="3">
                  <c:v>Алматы қ. ХББ</c:v>
                </c:pt>
                <c:pt idx="4">
                  <c:v>Талдықорган қ. </c:v>
                </c:pt>
                <c:pt idx="5">
                  <c:v>Шымкент қ. ФМБ</c:v>
                </c:pt>
                <c:pt idx="6">
                  <c:v>Шымкент қ. ХББ</c:v>
                </c:pt>
                <c:pt idx="7">
                  <c:v>Қарағанды қ. </c:v>
                </c:pt>
                <c:pt idx="8">
                  <c:v>Тараз қ. </c:v>
                </c:pt>
                <c:pt idx="9">
                  <c:v>Қызылорда қ. </c:v>
                </c:pt>
                <c:pt idx="10">
                  <c:v>Ақтөбе қ. </c:v>
                </c:pt>
                <c:pt idx="11">
                  <c:v>Орал қ. </c:v>
                </c:pt>
                <c:pt idx="12">
                  <c:v>Ақтау қ. </c:v>
                </c:pt>
                <c:pt idx="13">
                  <c:v>Атырау қ. </c:v>
                </c:pt>
                <c:pt idx="14">
                  <c:v>Семей қ. </c:v>
                </c:pt>
                <c:pt idx="15">
                  <c:v>Көкшетау қ. </c:v>
                </c:pt>
                <c:pt idx="16">
                  <c:v>Павлодар қ. </c:v>
                </c:pt>
                <c:pt idx="17">
                  <c:v>Қостанай қ. </c:v>
                </c:pt>
                <c:pt idx="18">
                  <c:v>Өскемен қ.</c:v>
                </c:pt>
                <c:pt idx="19">
                  <c:v>Петропавловск қ.</c:v>
                </c:pt>
                <c:pt idx="20">
                  <c:v>Астана қ. ХМ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966</c:v>
                </c:pt>
                <c:pt idx="1">
                  <c:v>923</c:v>
                </c:pt>
                <c:pt idx="2">
                  <c:v>903</c:v>
                </c:pt>
                <c:pt idx="3">
                  <c:v>925</c:v>
                </c:pt>
                <c:pt idx="4">
                  <c:v>814</c:v>
                </c:pt>
                <c:pt idx="5">
                  <c:v>653</c:v>
                </c:pt>
                <c:pt idx="6">
                  <c:v>689</c:v>
                </c:pt>
                <c:pt idx="7">
                  <c:v>671</c:v>
                </c:pt>
                <c:pt idx="8">
                  <c:v>633</c:v>
                </c:pt>
                <c:pt idx="9">
                  <c:v>673</c:v>
                </c:pt>
                <c:pt idx="10">
                  <c:v>677</c:v>
                </c:pt>
                <c:pt idx="11">
                  <c:v>581</c:v>
                </c:pt>
                <c:pt idx="12">
                  <c:v>636</c:v>
                </c:pt>
                <c:pt idx="13">
                  <c:v>636</c:v>
                </c:pt>
                <c:pt idx="14">
                  <c:v>626</c:v>
                </c:pt>
                <c:pt idx="15">
                  <c:v>558</c:v>
                </c:pt>
                <c:pt idx="16">
                  <c:v>626</c:v>
                </c:pt>
                <c:pt idx="17">
                  <c:v>619</c:v>
                </c:pt>
                <c:pt idx="18">
                  <c:v>570</c:v>
                </c:pt>
                <c:pt idx="19">
                  <c:v>634</c:v>
                </c:pt>
                <c:pt idx="20">
                  <c:v>1200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қатысқан оқушылар саны (жалпы-15213)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қ. ФМБ</c:v>
                </c:pt>
                <c:pt idx="1">
                  <c:v>Астана қ. НЗМ</c:v>
                </c:pt>
                <c:pt idx="2">
                  <c:v>Алматы қ. ФМБ</c:v>
                </c:pt>
                <c:pt idx="3">
                  <c:v>Алматы қ. ХББ</c:v>
                </c:pt>
                <c:pt idx="4">
                  <c:v>Талдықорган қ. </c:v>
                </c:pt>
                <c:pt idx="5">
                  <c:v>Шымкент қ. ФМБ</c:v>
                </c:pt>
                <c:pt idx="6">
                  <c:v>Шымкент қ. ХББ</c:v>
                </c:pt>
                <c:pt idx="7">
                  <c:v>Қарағанды қ. </c:v>
                </c:pt>
                <c:pt idx="8">
                  <c:v>Тараз қ. </c:v>
                </c:pt>
                <c:pt idx="9">
                  <c:v>Қызылорда қ. </c:v>
                </c:pt>
                <c:pt idx="10">
                  <c:v>Ақтөбе қ. </c:v>
                </c:pt>
                <c:pt idx="11">
                  <c:v>Орал қ. </c:v>
                </c:pt>
                <c:pt idx="12">
                  <c:v>Ақтау қ. </c:v>
                </c:pt>
                <c:pt idx="13">
                  <c:v>Атырау қ. </c:v>
                </c:pt>
                <c:pt idx="14">
                  <c:v>Семей қ. </c:v>
                </c:pt>
                <c:pt idx="15">
                  <c:v>Көкшетау қ. </c:v>
                </c:pt>
                <c:pt idx="16">
                  <c:v>Павлодар қ. </c:v>
                </c:pt>
                <c:pt idx="17">
                  <c:v>Қостанай қ. </c:v>
                </c:pt>
                <c:pt idx="18">
                  <c:v>Өскемен қ.</c:v>
                </c:pt>
                <c:pt idx="19">
                  <c:v>Петропавловск қ.</c:v>
                </c:pt>
                <c:pt idx="20">
                  <c:v>Астана қ. ХМ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966</c:v>
                </c:pt>
                <c:pt idx="1">
                  <c:v>923</c:v>
                </c:pt>
                <c:pt idx="2">
                  <c:v>903</c:v>
                </c:pt>
                <c:pt idx="3">
                  <c:v>925</c:v>
                </c:pt>
                <c:pt idx="4">
                  <c:v>814</c:v>
                </c:pt>
                <c:pt idx="5">
                  <c:v>653</c:v>
                </c:pt>
                <c:pt idx="6">
                  <c:v>689</c:v>
                </c:pt>
                <c:pt idx="7">
                  <c:v>671</c:v>
                </c:pt>
                <c:pt idx="8">
                  <c:v>633</c:v>
                </c:pt>
                <c:pt idx="9">
                  <c:v>673</c:v>
                </c:pt>
                <c:pt idx="10">
                  <c:v>677</c:v>
                </c:pt>
                <c:pt idx="11">
                  <c:v>581</c:v>
                </c:pt>
                <c:pt idx="12">
                  <c:v>636</c:v>
                </c:pt>
                <c:pt idx="13">
                  <c:v>636</c:v>
                </c:pt>
                <c:pt idx="14">
                  <c:v>626</c:v>
                </c:pt>
                <c:pt idx="15">
                  <c:v>558</c:v>
                </c:pt>
                <c:pt idx="16">
                  <c:v>626</c:v>
                </c:pt>
                <c:pt idx="17">
                  <c:v>619</c:v>
                </c:pt>
                <c:pt idx="18">
                  <c:v>570</c:v>
                </c:pt>
                <c:pt idx="19">
                  <c:v>634</c:v>
                </c:pt>
                <c:pt idx="20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61920"/>
        <c:axId val="33363456"/>
      </c:barChart>
      <c:catAx>
        <c:axId val="3336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3363456"/>
        <c:crosses val="autoZero"/>
        <c:auto val="1"/>
        <c:lblAlgn val="ctr"/>
        <c:lblOffset val="100"/>
        <c:noMultiLvlLbl val="0"/>
      </c:catAx>
      <c:valAx>
        <c:axId val="3336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336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498381599676348E-3"/>
          <c:y val="9.9969296366124154E-3"/>
          <c:w val="0.99755016184003231"/>
          <c:h val="7.3375642515205425E-2"/>
        </c:manualLayout>
      </c:layout>
      <c:overlay val="0"/>
      <c:txPr>
        <a:bodyPr/>
        <a:lstStyle/>
        <a:p>
          <a:pPr>
            <a:defRPr sz="105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894062394959"/>
          <c:y val="1.3823272517301323E-2"/>
          <c:w val="0.86967455951126793"/>
          <c:h val="0.69248892553389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Тәжірибені өтті 2017-2018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Денсаулық сақтау </c:v>
                </c:pt>
                <c:pt idx="1">
                  <c:v>Білім </c:v>
                </c:pt>
                <c:pt idx="2">
                  <c:v>Мемлекеттік басқару </c:v>
                </c:pt>
                <c:pt idx="3">
                  <c:v>Өндіріс</c:v>
                </c:pt>
                <c:pt idx="4">
                  <c:v>Сауда</c:v>
                </c:pt>
                <c:pt idx="5">
                  <c:v>Қаржы және сақтандыру </c:v>
                </c:pt>
                <c:pt idx="6">
                  <c:v>Коммуникация және көлік </c:v>
                </c:pt>
                <c:pt idx="7">
                  <c:v>Қызмет көрсету </c:v>
                </c:pt>
                <c:pt idx="8">
                  <c:v>Құқықтану</c:v>
                </c:pt>
                <c:pt idx="9">
                  <c:v>Ауыл шаруашылығы </c:v>
                </c:pt>
                <c:pt idx="10">
                  <c:v>Мәдениет </c:v>
                </c:pt>
                <c:pt idx="11">
                  <c:v>Басқалар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926</c:v>
                </c:pt>
                <c:pt idx="1">
                  <c:v>1574</c:v>
                </c:pt>
                <c:pt idx="2">
                  <c:v>741</c:v>
                </c:pt>
                <c:pt idx="3">
                  <c:v>853</c:v>
                </c:pt>
                <c:pt idx="4">
                  <c:v>553</c:v>
                </c:pt>
                <c:pt idx="5">
                  <c:v>293</c:v>
                </c:pt>
                <c:pt idx="6">
                  <c:v>234</c:v>
                </c:pt>
                <c:pt idx="7">
                  <c:v>979</c:v>
                </c:pt>
                <c:pt idx="8">
                  <c:v>137</c:v>
                </c:pt>
                <c:pt idx="9">
                  <c:v>176</c:v>
                </c:pt>
                <c:pt idx="10">
                  <c:v>156</c:v>
                </c:pt>
                <c:pt idx="11">
                  <c:v>614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Тәжірибені өтті 2018-2019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effectLst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Денсаулық сақтау </c:v>
                </c:pt>
                <c:pt idx="1">
                  <c:v>Білім </c:v>
                </c:pt>
                <c:pt idx="2">
                  <c:v>Мемлекеттік басқару </c:v>
                </c:pt>
                <c:pt idx="3">
                  <c:v>Өндіріс</c:v>
                </c:pt>
                <c:pt idx="4">
                  <c:v>Сауда</c:v>
                </c:pt>
                <c:pt idx="5">
                  <c:v>Қаржы және сақтандыру </c:v>
                </c:pt>
                <c:pt idx="6">
                  <c:v>Коммуникация және көлік </c:v>
                </c:pt>
                <c:pt idx="7">
                  <c:v>Қызмет көрсету </c:v>
                </c:pt>
                <c:pt idx="8">
                  <c:v>Құқықтану</c:v>
                </c:pt>
                <c:pt idx="9">
                  <c:v>Ауыл шаруашылығы </c:v>
                </c:pt>
                <c:pt idx="10">
                  <c:v>Мәдениет </c:v>
                </c:pt>
                <c:pt idx="11">
                  <c:v>Басқалар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851</c:v>
                </c:pt>
                <c:pt idx="1">
                  <c:v>1331</c:v>
                </c:pt>
                <c:pt idx="2">
                  <c:v>716</c:v>
                </c:pt>
                <c:pt idx="3">
                  <c:v>928</c:v>
                </c:pt>
                <c:pt idx="4">
                  <c:v>838</c:v>
                </c:pt>
                <c:pt idx="5">
                  <c:v>277</c:v>
                </c:pt>
                <c:pt idx="6">
                  <c:v>267</c:v>
                </c:pt>
                <c:pt idx="7">
                  <c:v>666</c:v>
                </c:pt>
                <c:pt idx="8">
                  <c:v>203</c:v>
                </c:pt>
                <c:pt idx="9">
                  <c:v>155</c:v>
                </c:pt>
                <c:pt idx="10">
                  <c:v>195</c:v>
                </c:pt>
                <c:pt idx="11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83424"/>
        <c:axId val="86984960"/>
      </c:barChart>
      <c:catAx>
        <c:axId val="8698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6984960"/>
        <c:crosses val="autoZero"/>
        <c:auto val="1"/>
        <c:lblAlgn val="ctr"/>
        <c:lblOffset val="100"/>
        <c:noMultiLvlLbl val="0"/>
      </c:catAx>
      <c:valAx>
        <c:axId val="8698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6983424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chemeClr val="bg1"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Шаңырақтар саны: 343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ХМ</c:v>
                </c:pt>
                <c:pt idx="1">
                  <c:v>Орал</c:v>
                </c:pt>
                <c:pt idx="2">
                  <c:v>Атырау</c:v>
                </c:pt>
                <c:pt idx="3">
                  <c:v>Ақтөбе</c:v>
                </c:pt>
                <c:pt idx="4">
                  <c:v>Астана ФМБ </c:v>
                </c:pt>
                <c:pt idx="5">
                  <c:v>Астана ХБ</c:v>
                </c:pt>
                <c:pt idx="6">
                  <c:v>Алматы ФМБ</c:v>
                </c:pt>
                <c:pt idx="7">
                  <c:v>Қостанай</c:v>
                </c:pt>
                <c:pt idx="8">
                  <c:v>Ақтау</c:v>
                </c:pt>
                <c:pt idx="9">
                  <c:v>Талдықорған</c:v>
                </c:pt>
                <c:pt idx="10">
                  <c:v>Тараз</c:v>
                </c:pt>
                <c:pt idx="11">
                  <c:v>Көкшетау</c:v>
                </c:pt>
                <c:pt idx="12">
                  <c:v>Қарағанды</c:v>
                </c:pt>
                <c:pt idx="13">
                  <c:v>Петропавл</c:v>
                </c:pt>
                <c:pt idx="14">
                  <c:v>Алматы ХББ</c:v>
                </c:pt>
                <c:pt idx="15">
                  <c:v>Өскемен</c:v>
                </c:pt>
                <c:pt idx="16">
                  <c:v>Павлодар</c:v>
                </c:pt>
                <c:pt idx="17">
                  <c:v>Семей</c:v>
                </c:pt>
                <c:pt idx="18">
                  <c:v>Шымкент ФМБ</c:v>
                </c:pt>
                <c:pt idx="19">
                  <c:v>Шымкент ХББ</c:v>
                </c:pt>
                <c:pt idx="20">
                  <c:v>Қызылорда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9</c:v>
                </c:pt>
                <c:pt idx="1">
                  <c:v>14</c:v>
                </c:pt>
                <c:pt idx="2">
                  <c:v>16</c:v>
                </c:pt>
                <c:pt idx="3">
                  <c:v>16</c:v>
                </c:pt>
                <c:pt idx="4">
                  <c:v>19</c:v>
                </c:pt>
                <c:pt idx="5">
                  <c:v>22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  <c:pt idx="9">
                  <c:v>19</c:v>
                </c:pt>
                <c:pt idx="10">
                  <c:v>16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22</c:v>
                </c:pt>
                <c:pt idx="15">
                  <c:v>15</c:v>
                </c:pt>
                <c:pt idx="16">
                  <c:v>14</c:v>
                </c:pt>
                <c:pt idx="17">
                  <c:v>15</c:v>
                </c:pt>
                <c:pt idx="18">
                  <c:v>17</c:v>
                </c:pt>
                <c:pt idx="19">
                  <c:v>18</c:v>
                </c:pt>
                <c:pt idx="2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Шаңырақаралық  іс-шаралар  саны: 393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ХМ</c:v>
                </c:pt>
                <c:pt idx="1">
                  <c:v>Орал</c:v>
                </c:pt>
                <c:pt idx="2">
                  <c:v>Атырау</c:v>
                </c:pt>
                <c:pt idx="3">
                  <c:v>Ақтөбе</c:v>
                </c:pt>
                <c:pt idx="4">
                  <c:v>Астана ФМБ </c:v>
                </c:pt>
                <c:pt idx="5">
                  <c:v>Астана ХБ</c:v>
                </c:pt>
                <c:pt idx="6">
                  <c:v>Алматы ФМБ</c:v>
                </c:pt>
                <c:pt idx="7">
                  <c:v>Қостанай</c:v>
                </c:pt>
                <c:pt idx="8">
                  <c:v>Ақтау</c:v>
                </c:pt>
                <c:pt idx="9">
                  <c:v>Талдықорған</c:v>
                </c:pt>
                <c:pt idx="10">
                  <c:v>Тараз</c:v>
                </c:pt>
                <c:pt idx="11">
                  <c:v>Көкшетау</c:v>
                </c:pt>
                <c:pt idx="12">
                  <c:v>Қарағанды</c:v>
                </c:pt>
                <c:pt idx="13">
                  <c:v>Петропавл</c:v>
                </c:pt>
                <c:pt idx="14">
                  <c:v>Алматы ХББ</c:v>
                </c:pt>
                <c:pt idx="15">
                  <c:v>Өскемен</c:v>
                </c:pt>
                <c:pt idx="16">
                  <c:v>Павлодар</c:v>
                </c:pt>
                <c:pt idx="17">
                  <c:v>Семей</c:v>
                </c:pt>
                <c:pt idx="18">
                  <c:v>Шымкент ФМБ</c:v>
                </c:pt>
                <c:pt idx="19">
                  <c:v>Шымкент ХББ</c:v>
                </c:pt>
                <c:pt idx="20">
                  <c:v>Қызылорда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18</c:v>
                </c:pt>
                <c:pt idx="9">
                  <c:v>18</c:v>
                </c:pt>
                <c:pt idx="10">
                  <c:v>20</c:v>
                </c:pt>
                <c:pt idx="11">
                  <c:v>21</c:v>
                </c:pt>
                <c:pt idx="12">
                  <c:v>21</c:v>
                </c:pt>
                <c:pt idx="13">
                  <c:v>21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24</c:v>
                </c:pt>
                <c:pt idx="2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89760"/>
        <c:axId val="31991296"/>
      </c:barChart>
      <c:catAx>
        <c:axId val="319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1991296"/>
        <c:crosses val="autoZero"/>
        <c:auto val="1"/>
        <c:lblAlgn val="ctr"/>
        <c:lblOffset val="100"/>
        <c:noMultiLvlLbl val="0"/>
      </c:catAx>
      <c:valAx>
        <c:axId val="3199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19897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40246448884223E-2"/>
          <c:y val="1.3823272517301323E-2"/>
          <c:w val="0.93276310123669914"/>
          <c:h val="0.8561317219584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Тәжірибені өтті 2017-2018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Денсаулық сақтау </c:v>
                </c:pt>
                <c:pt idx="1">
                  <c:v>Білім </c:v>
                </c:pt>
                <c:pt idx="2">
                  <c:v>Мемлекеттік басқару </c:v>
                </c:pt>
                <c:pt idx="3">
                  <c:v>Өндіріс</c:v>
                </c:pt>
                <c:pt idx="4">
                  <c:v>Сауда</c:v>
                </c:pt>
                <c:pt idx="5">
                  <c:v>Қаржы және сақтандыру </c:v>
                </c:pt>
                <c:pt idx="6">
                  <c:v>Коммуникация және көлік </c:v>
                </c:pt>
                <c:pt idx="7">
                  <c:v>Қызмет көрсету </c:v>
                </c:pt>
                <c:pt idx="8">
                  <c:v>Құқықтану</c:v>
                </c:pt>
                <c:pt idx="9">
                  <c:v>Ауыл шаруашылығы </c:v>
                </c:pt>
                <c:pt idx="10">
                  <c:v>Өнер, ойын-сауық, демалыс </c:v>
                </c:pt>
                <c:pt idx="11">
                  <c:v>Басқалар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569</c:v>
                </c:pt>
                <c:pt idx="1">
                  <c:v>945</c:v>
                </c:pt>
                <c:pt idx="2">
                  <c:v>453</c:v>
                </c:pt>
                <c:pt idx="3">
                  <c:v>588</c:v>
                </c:pt>
                <c:pt idx="4">
                  <c:v>439</c:v>
                </c:pt>
                <c:pt idx="5">
                  <c:v>244</c:v>
                </c:pt>
                <c:pt idx="6">
                  <c:v>185</c:v>
                </c:pt>
                <c:pt idx="7">
                  <c:v>501</c:v>
                </c:pt>
                <c:pt idx="8">
                  <c:v>96</c:v>
                </c:pt>
                <c:pt idx="9">
                  <c:v>89</c:v>
                </c:pt>
                <c:pt idx="10">
                  <c:v>104</c:v>
                </c:pt>
                <c:pt idx="11">
                  <c:v>492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Тәжірибені өтті 2018-2019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Денсаулық сақтау </c:v>
                </c:pt>
                <c:pt idx="1">
                  <c:v>Білім </c:v>
                </c:pt>
                <c:pt idx="2">
                  <c:v>Мемлекеттік басқару </c:v>
                </c:pt>
                <c:pt idx="3">
                  <c:v>Өндіріс</c:v>
                </c:pt>
                <c:pt idx="4">
                  <c:v>Сауда</c:v>
                </c:pt>
                <c:pt idx="5">
                  <c:v>Қаржы және сақтандыру </c:v>
                </c:pt>
                <c:pt idx="6">
                  <c:v>Коммуникация және көлік </c:v>
                </c:pt>
                <c:pt idx="7">
                  <c:v>Қызмет көрсету </c:v>
                </c:pt>
                <c:pt idx="8">
                  <c:v>Құқықтану</c:v>
                </c:pt>
                <c:pt idx="9">
                  <c:v>Ауыл шаруашылығы </c:v>
                </c:pt>
                <c:pt idx="10">
                  <c:v>Өнер, ойын-сауық, демалыс </c:v>
                </c:pt>
                <c:pt idx="11">
                  <c:v>Басқалар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444</c:v>
                </c:pt>
                <c:pt idx="1">
                  <c:v>882</c:v>
                </c:pt>
                <c:pt idx="2">
                  <c:v>568</c:v>
                </c:pt>
                <c:pt idx="3">
                  <c:v>609</c:v>
                </c:pt>
                <c:pt idx="4">
                  <c:v>486</c:v>
                </c:pt>
                <c:pt idx="5">
                  <c:v>196</c:v>
                </c:pt>
                <c:pt idx="6">
                  <c:v>121</c:v>
                </c:pt>
                <c:pt idx="7">
                  <c:v>380</c:v>
                </c:pt>
                <c:pt idx="8">
                  <c:v>97</c:v>
                </c:pt>
                <c:pt idx="9">
                  <c:v>43</c:v>
                </c:pt>
                <c:pt idx="10">
                  <c:v>62</c:v>
                </c:pt>
                <c:pt idx="11">
                  <c:v>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2016"/>
        <c:axId val="32823552"/>
      </c:barChart>
      <c:catAx>
        <c:axId val="3282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2823552"/>
        <c:crosses val="autoZero"/>
        <c:auto val="1"/>
        <c:lblAlgn val="ctr"/>
        <c:lblOffset val="100"/>
        <c:noMultiLvlLbl val="0"/>
      </c:catAx>
      <c:valAx>
        <c:axId val="3282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2822016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10229347691241E-2"/>
          <c:y val="1.9627826492463089E-2"/>
          <c:w val="0.95808573289486099"/>
          <c:h val="0.70660590505704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МШБҮ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Павлодар ХББ </c:v>
                </c:pt>
                <c:pt idx="1">
                  <c:v>Талдықорған ФМБ </c:v>
                </c:pt>
                <c:pt idx="2">
                  <c:v>Шымкент ХББ </c:v>
                </c:pt>
                <c:pt idx="3">
                  <c:v>Шымкент ФМБ </c:v>
                </c:pt>
                <c:pt idx="4">
                  <c:v>Костанай ФМБ </c:v>
                </c:pt>
                <c:pt idx="5">
                  <c:v>Алматы ФМБ </c:v>
                </c:pt>
                <c:pt idx="6">
                  <c:v>Қарағанды ХББ </c:v>
                </c:pt>
                <c:pt idx="7">
                  <c:v>Ақтау ХББ </c:v>
                </c:pt>
                <c:pt idx="8">
                  <c:v>Нұр-Сұлтан IB</c:v>
                </c:pt>
                <c:pt idx="9">
                  <c:v>Көкшетау ФМБ </c:v>
                </c:pt>
                <c:pt idx="10">
                  <c:v>Тараз ФМБ </c:v>
                </c:pt>
                <c:pt idx="11">
                  <c:v>Өскемен ХББ </c:v>
                </c:pt>
                <c:pt idx="12">
                  <c:v>Петропавл ХББ </c:v>
                </c:pt>
                <c:pt idx="13">
                  <c:v>Нұр-Сұлтан ФМБ </c:v>
                </c:pt>
                <c:pt idx="14">
                  <c:v>Алматы ХББ </c:v>
                </c:pt>
                <c:pt idx="15">
                  <c:v>Қызылорда ХББ </c:v>
                </c:pt>
                <c:pt idx="16">
                  <c:v>Орал ФМБ </c:v>
                </c:pt>
                <c:pt idx="17">
                  <c:v>Атырау ХББ </c:v>
                </c:pt>
                <c:pt idx="18">
                  <c:v>Ақтөбе ФМБ </c:v>
                </c:pt>
                <c:pt idx="19">
                  <c:v>Семей ФМБ </c:v>
                </c:pt>
                <c:pt idx="20">
                  <c:v>Нұр-Сұлтан ХМ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6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15</c:v>
                </c:pt>
                <c:pt idx="6">
                  <c:v>15</c:v>
                </c:pt>
                <c:pt idx="7">
                  <c:v>18</c:v>
                </c:pt>
                <c:pt idx="8">
                  <c:v>20</c:v>
                </c:pt>
                <c:pt idx="9">
                  <c:v>27</c:v>
                </c:pt>
                <c:pt idx="10">
                  <c:v>31</c:v>
                </c:pt>
                <c:pt idx="11">
                  <c:v>32</c:v>
                </c:pt>
                <c:pt idx="12">
                  <c:v>32</c:v>
                </c:pt>
                <c:pt idx="13">
                  <c:v>35</c:v>
                </c:pt>
                <c:pt idx="14">
                  <c:v>40</c:v>
                </c:pt>
                <c:pt idx="15">
                  <c:v>40</c:v>
                </c:pt>
                <c:pt idx="16">
                  <c:v>50</c:v>
                </c:pt>
                <c:pt idx="17">
                  <c:v>50</c:v>
                </c:pt>
                <c:pt idx="18">
                  <c:v>52</c:v>
                </c:pt>
                <c:pt idx="19">
                  <c:v>100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Қарттар үйі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Павлодар ХББ </c:v>
                </c:pt>
                <c:pt idx="1">
                  <c:v>Талдықорған ФМБ </c:v>
                </c:pt>
                <c:pt idx="2">
                  <c:v>Шымкент ХББ </c:v>
                </c:pt>
                <c:pt idx="3">
                  <c:v>Шымкент ФМБ </c:v>
                </c:pt>
                <c:pt idx="4">
                  <c:v>Костанай ФМБ </c:v>
                </c:pt>
                <c:pt idx="5">
                  <c:v>Алматы ФМБ </c:v>
                </c:pt>
                <c:pt idx="6">
                  <c:v>Қарағанды ХББ </c:v>
                </c:pt>
                <c:pt idx="7">
                  <c:v>Ақтау ХББ </c:v>
                </c:pt>
                <c:pt idx="8">
                  <c:v>Нұр-Сұлтан IB</c:v>
                </c:pt>
                <c:pt idx="9">
                  <c:v>Көкшетау ФМБ </c:v>
                </c:pt>
                <c:pt idx="10">
                  <c:v>Тараз ФМБ </c:v>
                </c:pt>
                <c:pt idx="11">
                  <c:v>Өскемен ХББ </c:v>
                </c:pt>
                <c:pt idx="12">
                  <c:v>Петропавл ХББ </c:v>
                </c:pt>
                <c:pt idx="13">
                  <c:v>Нұр-Сұлтан ФМБ </c:v>
                </c:pt>
                <c:pt idx="14">
                  <c:v>Алматы ХББ </c:v>
                </c:pt>
                <c:pt idx="15">
                  <c:v>Қызылорда ХББ </c:v>
                </c:pt>
                <c:pt idx="16">
                  <c:v>Орал ФМБ </c:v>
                </c:pt>
                <c:pt idx="17">
                  <c:v>Атырау ХББ </c:v>
                </c:pt>
                <c:pt idx="18">
                  <c:v>Ақтөбе ФМБ </c:v>
                </c:pt>
                <c:pt idx="19">
                  <c:v>Семей ФМБ </c:v>
                </c:pt>
                <c:pt idx="20">
                  <c:v>Нұр-Сұлтан ХМ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80</c:v>
                </c:pt>
                <c:pt idx="4">
                  <c:v>54</c:v>
                </c:pt>
                <c:pt idx="5">
                  <c:v>30</c:v>
                </c:pt>
                <c:pt idx="6">
                  <c:v>72</c:v>
                </c:pt>
                <c:pt idx="7">
                  <c:v>43</c:v>
                </c:pt>
                <c:pt idx="8">
                  <c:v>34</c:v>
                </c:pt>
                <c:pt idx="9">
                  <c:v>49</c:v>
                </c:pt>
                <c:pt idx="10">
                  <c:v>80</c:v>
                </c:pt>
                <c:pt idx="11">
                  <c:v>15</c:v>
                </c:pt>
                <c:pt idx="12">
                  <c:v>15</c:v>
                </c:pt>
                <c:pt idx="13">
                  <c:v>20</c:v>
                </c:pt>
                <c:pt idx="14">
                  <c:v>80</c:v>
                </c:pt>
                <c:pt idx="15">
                  <c:v>38</c:v>
                </c:pt>
                <c:pt idx="16">
                  <c:v>35</c:v>
                </c:pt>
                <c:pt idx="17">
                  <c:v>20</c:v>
                </c:pt>
                <c:pt idx="18">
                  <c:v>41</c:v>
                </c:pt>
                <c:pt idx="19" formatCode="@">
                  <c:v>0</c:v>
                </c:pt>
                <c:pt idx="20" formatCode="@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Жетім  БҮ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Павлодар ХББ </c:v>
                </c:pt>
                <c:pt idx="1">
                  <c:v>Талдықорған ФМБ </c:v>
                </c:pt>
                <c:pt idx="2">
                  <c:v>Шымкент ХББ </c:v>
                </c:pt>
                <c:pt idx="3">
                  <c:v>Шымкент ФМБ </c:v>
                </c:pt>
                <c:pt idx="4">
                  <c:v>Костанай ФМБ </c:v>
                </c:pt>
                <c:pt idx="5">
                  <c:v>Алматы ФМБ </c:v>
                </c:pt>
                <c:pt idx="6">
                  <c:v>Қарағанды ХББ </c:v>
                </c:pt>
                <c:pt idx="7">
                  <c:v>Ақтау ХББ </c:v>
                </c:pt>
                <c:pt idx="8">
                  <c:v>Нұр-Сұлтан IB</c:v>
                </c:pt>
                <c:pt idx="9">
                  <c:v>Көкшетау ФМБ </c:v>
                </c:pt>
                <c:pt idx="10">
                  <c:v>Тараз ФМБ </c:v>
                </c:pt>
                <c:pt idx="11">
                  <c:v>Өскемен ХББ </c:v>
                </c:pt>
                <c:pt idx="12">
                  <c:v>Петропавл ХББ </c:v>
                </c:pt>
                <c:pt idx="13">
                  <c:v>Нұр-Сұлтан ФМБ </c:v>
                </c:pt>
                <c:pt idx="14">
                  <c:v>Алматы ХББ </c:v>
                </c:pt>
                <c:pt idx="15">
                  <c:v>Қызылорда ХББ </c:v>
                </c:pt>
                <c:pt idx="16">
                  <c:v>Орал ФМБ </c:v>
                </c:pt>
                <c:pt idx="17">
                  <c:v>Атырау ХББ </c:v>
                </c:pt>
                <c:pt idx="18">
                  <c:v>Ақтөбе ФМБ </c:v>
                </c:pt>
                <c:pt idx="19">
                  <c:v>Семей ФМБ </c:v>
                </c:pt>
                <c:pt idx="20">
                  <c:v>Нұр-Сұлтан ХМ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9</c:v>
                </c:pt>
                <c:pt idx="1">
                  <c:v>21</c:v>
                </c:pt>
                <c:pt idx="2">
                  <c:v>25</c:v>
                </c:pt>
                <c:pt idx="3">
                  <c:v>30</c:v>
                </c:pt>
                <c:pt idx="4">
                  <c:v>33</c:v>
                </c:pt>
                <c:pt idx="5">
                  <c:v>55</c:v>
                </c:pt>
                <c:pt idx="6">
                  <c:v>8</c:v>
                </c:pt>
                <c:pt idx="7">
                  <c:v>33</c:v>
                </c:pt>
                <c:pt idx="8">
                  <c:v>20</c:v>
                </c:pt>
                <c:pt idx="9" formatCode="@">
                  <c:v>0</c:v>
                </c:pt>
                <c:pt idx="10">
                  <c:v>40</c:v>
                </c:pt>
                <c:pt idx="11">
                  <c:v>53</c:v>
                </c:pt>
                <c:pt idx="12">
                  <c:v>43</c:v>
                </c:pt>
                <c:pt idx="13">
                  <c:v>45</c:v>
                </c:pt>
                <c:pt idx="14">
                  <c:v>25</c:v>
                </c:pt>
                <c:pt idx="15">
                  <c:v>22</c:v>
                </c:pt>
                <c:pt idx="16">
                  <c:v>15</c:v>
                </c:pt>
                <c:pt idx="17">
                  <c:v>42</c:v>
                </c:pt>
                <c:pt idx="18">
                  <c:v>33</c:v>
                </c:pt>
                <c:pt idx="19">
                  <c:v>40</c:v>
                </c:pt>
                <c:pt idx="20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3528576"/>
        <c:axId val="43530112"/>
      </c:barChart>
      <c:catAx>
        <c:axId val="435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43530112"/>
        <c:crosses val="autoZero"/>
        <c:auto val="1"/>
        <c:lblAlgn val="ctr"/>
        <c:lblOffset val="100"/>
        <c:noMultiLvlLbl val="0"/>
      </c:catAx>
      <c:valAx>
        <c:axId val="435301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435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10229347691241E-2"/>
          <c:y val="2.5969739730082965E-2"/>
          <c:w val="0.95808573289486099"/>
          <c:h val="0.70551820230030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Нұр-Сұлтан ХМ</c:v>
                </c:pt>
                <c:pt idx="1">
                  <c:v>Петропавл ХББ</c:v>
                </c:pt>
                <c:pt idx="2">
                  <c:v>Алматы ФМБ</c:v>
                </c:pt>
                <c:pt idx="3">
                  <c:v>Шымкент ХББ</c:v>
                </c:pt>
                <c:pt idx="4">
                  <c:v>Шымкент ФМБ</c:v>
                </c:pt>
                <c:pt idx="5">
                  <c:v>АқтөбеФМБ</c:v>
                </c:pt>
                <c:pt idx="6">
                  <c:v>Талдықорған ФМБ</c:v>
                </c:pt>
                <c:pt idx="7">
                  <c:v>Қарағанды ХББ</c:v>
                </c:pt>
                <c:pt idx="8">
                  <c:v>Тараз ФМБ</c:v>
                </c:pt>
                <c:pt idx="9">
                  <c:v>Костанай ФМБ</c:v>
                </c:pt>
                <c:pt idx="10">
                  <c:v>Орал қаласы  ФМБ</c:v>
                </c:pt>
                <c:pt idx="11">
                  <c:v>Қызылорда  ХББ</c:v>
                </c:pt>
                <c:pt idx="12">
                  <c:v>Көкшетау ФМБ</c:v>
                </c:pt>
                <c:pt idx="13">
                  <c:v>Өскемен ХББ</c:v>
                </c:pt>
                <c:pt idx="14">
                  <c:v>Атырау ХББ</c:v>
                </c:pt>
                <c:pt idx="15">
                  <c:v>Нұр-Сұлтан ФМБ</c:v>
                </c:pt>
                <c:pt idx="16">
                  <c:v>Павлодар ХББ</c:v>
                </c:pt>
                <c:pt idx="17">
                  <c:v>Ақтау ХББ</c:v>
                </c:pt>
                <c:pt idx="18">
                  <c:v>Семей ФМБ</c:v>
                </c:pt>
                <c:pt idx="19">
                  <c:v>Алматы  ХББ</c:v>
                </c:pt>
                <c:pt idx="20">
                  <c:v>Нұр-Сұлтан IB</c:v>
                </c:pt>
              </c:strCache>
            </c:strRef>
          </c:cat>
          <c:val>
            <c:numRef>
              <c:f>Лист1!$B$2:$B$22</c:f>
              <c:numCache>
                <c:formatCode>0%</c:formatCode>
                <c:ptCount val="21"/>
                <c:pt idx="0" formatCode="0.00%">
                  <c:v>8.0000000000000002E-3</c:v>
                </c:pt>
                <c:pt idx="1">
                  <c:v>0.13</c:v>
                </c:pt>
                <c:pt idx="2" formatCode="0.00%">
                  <c:v>0.14199999999999999</c:v>
                </c:pt>
                <c:pt idx="3">
                  <c:v>0.28000000000000003</c:v>
                </c:pt>
                <c:pt idx="4">
                  <c:v>0.32</c:v>
                </c:pt>
                <c:pt idx="5">
                  <c:v>0.32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0.35</c:v>
                </c:pt>
                <c:pt idx="10">
                  <c:v>0.38</c:v>
                </c:pt>
                <c:pt idx="11" formatCode="0.00%">
                  <c:v>0.40899999999999997</c:v>
                </c:pt>
                <c:pt idx="12">
                  <c:v>0.45</c:v>
                </c:pt>
                <c:pt idx="13">
                  <c:v>0.53</c:v>
                </c:pt>
                <c:pt idx="14">
                  <c:v>0.56000000000000005</c:v>
                </c:pt>
                <c:pt idx="15">
                  <c:v>0.62</c:v>
                </c:pt>
                <c:pt idx="16">
                  <c:v>0.63</c:v>
                </c:pt>
                <c:pt idx="17">
                  <c:v>0.71</c:v>
                </c:pt>
                <c:pt idx="18">
                  <c:v>0.75</c:v>
                </c:pt>
                <c:pt idx="19">
                  <c:v>0.83</c:v>
                </c:pt>
                <c:pt idx="20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3272448"/>
        <c:axId val="43279488"/>
      </c:barChart>
      <c:catAx>
        <c:axId val="432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43279488"/>
        <c:crosses val="autoZero"/>
        <c:auto val="1"/>
        <c:lblAlgn val="ctr"/>
        <c:lblOffset val="100"/>
        <c:noMultiLvlLbl val="0"/>
      </c:catAx>
      <c:valAx>
        <c:axId val="4327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4327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0088284834757E-2"/>
          <c:y val="4.8295634275173104E-2"/>
          <c:w val="0.9248096459556604"/>
          <c:h val="0.68004850997424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Лист1!$A$2:$A$23</c:f>
              <c:strCache>
                <c:ptCount val="22"/>
                <c:pt idx="0">
                  <c:v>Ақтау ФМН</c:v>
                </c:pt>
                <c:pt idx="1">
                  <c:v>Алматы ФМН</c:v>
                </c:pt>
                <c:pt idx="2">
                  <c:v>Астана ХМ</c:v>
                </c:pt>
                <c:pt idx="3">
                  <c:v>Қостанай ФМН</c:v>
                </c:pt>
                <c:pt idx="4">
                  <c:v>Шымкент ХБН</c:v>
                </c:pt>
                <c:pt idx="5">
                  <c:v>Алматы ХБН</c:v>
                </c:pt>
                <c:pt idx="6">
                  <c:v>Қызылорда ХБН</c:v>
                </c:pt>
                <c:pt idx="7">
                  <c:v>Семей ФМН</c:v>
                </c:pt>
                <c:pt idx="8">
                  <c:v>Ақтөбе ФМН</c:v>
                </c:pt>
                <c:pt idx="9">
                  <c:v>Астана ІВ</c:v>
                </c:pt>
                <c:pt idx="10">
                  <c:v>Орал ФМН</c:v>
                </c:pt>
                <c:pt idx="11">
                  <c:v>Шымкент ФМН</c:v>
                </c:pt>
                <c:pt idx="12">
                  <c:v>Көкшетау ФМН</c:v>
                </c:pt>
                <c:pt idx="13">
                  <c:v>Астана ФМН</c:v>
                </c:pt>
                <c:pt idx="14">
                  <c:v>Ақтау ХБН</c:v>
                </c:pt>
                <c:pt idx="15">
                  <c:v>Тараз ФМН</c:v>
                </c:pt>
                <c:pt idx="16">
                  <c:v>Қарағанды ХБН</c:v>
                </c:pt>
                <c:pt idx="17">
                  <c:v>Талдықорған ФМН</c:v>
                </c:pt>
                <c:pt idx="18">
                  <c:v>Павлодар ХБН</c:v>
                </c:pt>
                <c:pt idx="19">
                  <c:v>Перопавл ХБН</c:v>
                </c:pt>
                <c:pt idx="20">
                  <c:v>Атырау ХБН</c:v>
                </c:pt>
                <c:pt idx="21">
                  <c:v>Өскемен ХБН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7</c:v>
                </c:pt>
                <c:pt idx="1">
                  <c:v>10</c:v>
                </c:pt>
                <c:pt idx="2">
                  <c:v>0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5</c:v>
                </c:pt>
                <c:pt idx="7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5</c:v>
                </c:pt>
                <c:pt idx="12">
                  <c:v>7</c:v>
                </c:pt>
                <c:pt idx="13">
                  <c:v>10</c:v>
                </c:pt>
                <c:pt idx="14">
                  <c:v>10</c:v>
                </c:pt>
                <c:pt idx="15">
                  <c:v>19</c:v>
                </c:pt>
                <c:pt idx="16">
                  <c:v>24</c:v>
                </c:pt>
                <c:pt idx="17">
                  <c:v>33</c:v>
                </c:pt>
                <c:pt idx="18">
                  <c:v>6</c:v>
                </c:pt>
                <c:pt idx="19">
                  <c:v>19</c:v>
                </c:pt>
                <c:pt idx="20">
                  <c:v>12</c:v>
                </c:pt>
                <c:pt idx="2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Лист1!$A$2:$A$23</c:f>
              <c:strCache>
                <c:ptCount val="22"/>
                <c:pt idx="0">
                  <c:v>Ақтау ФМН</c:v>
                </c:pt>
                <c:pt idx="1">
                  <c:v>Алматы ФМН</c:v>
                </c:pt>
                <c:pt idx="2">
                  <c:v>Астана ХМ</c:v>
                </c:pt>
                <c:pt idx="3">
                  <c:v>Қостанай ФМН</c:v>
                </c:pt>
                <c:pt idx="4">
                  <c:v>Шымкент ХБН</c:v>
                </c:pt>
                <c:pt idx="5">
                  <c:v>Алматы ХБН</c:v>
                </c:pt>
                <c:pt idx="6">
                  <c:v>Қызылорда ХБН</c:v>
                </c:pt>
                <c:pt idx="7">
                  <c:v>Семей ФМН</c:v>
                </c:pt>
                <c:pt idx="8">
                  <c:v>Ақтөбе ФМН</c:v>
                </c:pt>
                <c:pt idx="9">
                  <c:v>Астана ІВ</c:v>
                </c:pt>
                <c:pt idx="10">
                  <c:v>Орал ФМН</c:v>
                </c:pt>
                <c:pt idx="11">
                  <c:v>Шымкент ФМН</c:v>
                </c:pt>
                <c:pt idx="12">
                  <c:v>Көкшетау ФМН</c:v>
                </c:pt>
                <c:pt idx="13">
                  <c:v>Астана ФМН</c:v>
                </c:pt>
                <c:pt idx="14">
                  <c:v>Ақтау ХБН</c:v>
                </c:pt>
                <c:pt idx="15">
                  <c:v>Тараз ФМН</c:v>
                </c:pt>
                <c:pt idx="16">
                  <c:v>Қарағанды ХБН</c:v>
                </c:pt>
                <c:pt idx="17">
                  <c:v>Талдықорған ФМН</c:v>
                </c:pt>
                <c:pt idx="18">
                  <c:v>Павлодар ХБН</c:v>
                </c:pt>
                <c:pt idx="19">
                  <c:v>Перопавл ХБН</c:v>
                </c:pt>
                <c:pt idx="20">
                  <c:v>Атырау ХБН</c:v>
                </c:pt>
                <c:pt idx="21">
                  <c:v>Өскемен ХБН</c:v>
                </c:pt>
              </c:strCache>
            </c:strRef>
          </c:cat>
          <c:val>
            <c:numRef>
              <c:f>Лист1!$C$2:$C$23</c:f>
              <c:numCache>
                <c:formatCode>General</c:formatCode>
                <c:ptCount val="22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85888"/>
        <c:axId val="130904064"/>
      </c:barChart>
      <c:catAx>
        <c:axId val="13088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904064"/>
        <c:crosses val="autoZero"/>
        <c:auto val="1"/>
        <c:lblAlgn val="ctr"/>
        <c:lblOffset val="100"/>
        <c:noMultiLvlLbl val="0"/>
      </c:catAx>
      <c:valAx>
        <c:axId val="13090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885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923923218128106"/>
          <c:y val="7.0248195309342704E-2"/>
          <c:w val="0.23830945212344209"/>
          <c:h val="6.51797465326189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Халықаралық жетістіктер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Астана ХБ</c:v>
                </c:pt>
                <c:pt idx="1">
                  <c:v>Шымкент ФМБ</c:v>
                </c:pt>
                <c:pt idx="2">
                  <c:v>Астана ФМБ</c:v>
                </c:pt>
                <c:pt idx="3">
                  <c:v>Талдықорған</c:v>
                </c:pt>
                <c:pt idx="4">
                  <c:v>Қызылорда </c:v>
                </c:pt>
                <c:pt idx="5">
                  <c:v>Павлодар </c:v>
                </c:pt>
                <c:pt idx="6">
                  <c:v>Алматы ХББ</c:v>
                </c:pt>
                <c:pt idx="7">
                  <c:v>Атырау</c:v>
                </c:pt>
                <c:pt idx="8">
                  <c:v>Ақтөбе</c:v>
                </c:pt>
                <c:pt idx="9">
                  <c:v>Өскемен</c:v>
                </c:pt>
                <c:pt idx="10">
                  <c:v>Шымкент ХББ</c:v>
                </c:pt>
                <c:pt idx="11">
                  <c:v>Орал </c:v>
                </c:pt>
                <c:pt idx="12">
                  <c:v>Петропавл</c:v>
                </c:pt>
                <c:pt idx="13">
                  <c:v>Көкшетау </c:v>
                </c:pt>
                <c:pt idx="14">
                  <c:v>Қарағанды</c:v>
                </c:pt>
                <c:pt idx="15">
                  <c:v>Алматы ФМБ</c:v>
                </c:pt>
                <c:pt idx="16">
                  <c:v>Семей</c:v>
                </c:pt>
                <c:pt idx="17">
                  <c:v>Ақтау</c:v>
                </c:pt>
                <c:pt idx="18">
                  <c:v>Астана ХМ</c:v>
                </c:pt>
                <c:pt idx="19">
                  <c:v>Қостанай</c:v>
                </c:pt>
                <c:pt idx="20">
                  <c:v>Тараз 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10</c:v>
                </c:pt>
                <c:pt idx="16">
                  <c:v>10</c:v>
                </c:pt>
                <c:pt idx="17">
                  <c:v>15</c:v>
                </c:pt>
                <c:pt idx="18">
                  <c:v>15</c:v>
                </c:pt>
                <c:pt idx="19">
                  <c:v>21</c:v>
                </c:pt>
                <c:pt idx="20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951232"/>
        <c:axId val="131966464"/>
      </c:barChart>
      <c:catAx>
        <c:axId val="13195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966464"/>
        <c:crosses val="autoZero"/>
        <c:auto val="1"/>
        <c:lblAlgn val="ctr"/>
        <c:lblOffset val="100"/>
        <c:noMultiLvlLbl val="0"/>
      </c:catAx>
      <c:valAx>
        <c:axId val="131966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951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 b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Үйірмелер саны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Атырау</c:v>
                </c:pt>
                <c:pt idx="1">
                  <c:v>Ақтобе</c:v>
                </c:pt>
                <c:pt idx="2">
                  <c:v>Өскемен</c:v>
                </c:pt>
                <c:pt idx="3">
                  <c:v>Тараз</c:v>
                </c:pt>
                <c:pt idx="4">
                  <c:v>Алматы ФМБ</c:v>
                </c:pt>
                <c:pt idx="5">
                  <c:v>Астана ХБ</c:v>
                </c:pt>
                <c:pt idx="6">
                  <c:v>Петропавл</c:v>
                </c:pt>
                <c:pt idx="7">
                  <c:v>Шымкент ФМБ</c:v>
                </c:pt>
                <c:pt idx="8">
                  <c:v>Астана ФМБ</c:v>
                </c:pt>
                <c:pt idx="9">
                  <c:v>Алматы ХББ</c:v>
                </c:pt>
                <c:pt idx="10">
                  <c:v>Ақтау</c:v>
                </c:pt>
                <c:pt idx="11">
                  <c:v>Көкшетау</c:v>
                </c:pt>
                <c:pt idx="12">
                  <c:v>Талдықорған</c:v>
                </c:pt>
                <c:pt idx="13">
                  <c:v>Қызылорда</c:v>
                </c:pt>
                <c:pt idx="14">
                  <c:v>Шымкент ХББ</c:v>
                </c:pt>
                <c:pt idx="15">
                  <c:v>Қараганды</c:v>
                </c:pt>
                <c:pt idx="16">
                  <c:v>Қостанай</c:v>
                </c:pt>
                <c:pt idx="17">
                  <c:v>Павлодар</c:v>
                </c:pt>
                <c:pt idx="18">
                  <c:v>Астана ХМ</c:v>
                </c:pt>
                <c:pt idx="19">
                  <c:v>Орал</c:v>
                </c:pt>
                <c:pt idx="20">
                  <c:v>Семей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17</c:v>
                </c:pt>
                <c:pt idx="1">
                  <c:v>17</c:v>
                </c:pt>
                <c:pt idx="2">
                  <c:v>26</c:v>
                </c:pt>
                <c:pt idx="3">
                  <c:v>27</c:v>
                </c:pt>
                <c:pt idx="4">
                  <c:v>30</c:v>
                </c:pt>
                <c:pt idx="5">
                  <c:v>35</c:v>
                </c:pt>
                <c:pt idx="6">
                  <c:v>37</c:v>
                </c:pt>
                <c:pt idx="7">
                  <c:v>38</c:v>
                </c:pt>
                <c:pt idx="8">
                  <c:v>38</c:v>
                </c:pt>
                <c:pt idx="9">
                  <c:v>39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44</c:v>
                </c:pt>
                <c:pt idx="15">
                  <c:v>44</c:v>
                </c:pt>
                <c:pt idx="16">
                  <c:v>48</c:v>
                </c:pt>
                <c:pt idx="17">
                  <c:v>48</c:v>
                </c:pt>
                <c:pt idx="18">
                  <c:v>54</c:v>
                </c:pt>
                <c:pt idx="19">
                  <c:v>54</c:v>
                </c:pt>
                <c:pt idx="20">
                  <c:v>61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024832"/>
        <c:axId val="136027520"/>
      </c:barChart>
      <c:catAx>
        <c:axId val="13602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27520"/>
        <c:crosses val="autoZero"/>
        <c:auto val="1"/>
        <c:lblAlgn val="ctr"/>
        <c:lblOffset val="100"/>
        <c:noMultiLvlLbl val="0"/>
      </c:catAx>
      <c:valAx>
        <c:axId val="13602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2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Республикалық жетістіктер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Өскемен</c:v>
                </c:pt>
                <c:pt idx="1">
                  <c:v>Шымкент ФМБ</c:v>
                </c:pt>
                <c:pt idx="2">
                  <c:v>Алматы ХББ</c:v>
                </c:pt>
                <c:pt idx="3">
                  <c:v>Көкшетау </c:v>
                </c:pt>
                <c:pt idx="4">
                  <c:v>Ақтөбе</c:v>
                </c:pt>
                <c:pt idx="5">
                  <c:v>Алматы ФМБ</c:v>
                </c:pt>
                <c:pt idx="6">
                  <c:v>Астана ХБ</c:v>
                </c:pt>
                <c:pt idx="7">
                  <c:v>Шымкент ХББ</c:v>
                </c:pt>
                <c:pt idx="8">
                  <c:v>Астана ФМБ</c:v>
                </c:pt>
                <c:pt idx="9">
                  <c:v>Талдықорған</c:v>
                </c:pt>
                <c:pt idx="10">
                  <c:v>Орал </c:v>
                </c:pt>
                <c:pt idx="11">
                  <c:v>Павлодар </c:v>
                </c:pt>
                <c:pt idx="12">
                  <c:v>Атырау</c:v>
                </c:pt>
                <c:pt idx="13">
                  <c:v>Астана ХМ</c:v>
                </c:pt>
                <c:pt idx="14">
                  <c:v>Ақтау</c:v>
                </c:pt>
                <c:pt idx="15">
                  <c:v>Петропавл</c:v>
                </c:pt>
                <c:pt idx="16">
                  <c:v>Қызылорда </c:v>
                </c:pt>
                <c:pt idx="17">
                  <c:v>Тараз </c:v>
                </c:pt>
                <c:pt idx="18">
                  <c:v>Қарағанды</c:v>
                </c:pt>
                <c:pt idx="19">
                  <c:v>Семей</c:v>
                </c:pt>
                <c:pt idx="20">
                  <c:v>Қостанай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10</c:v>
                </c:pt>
                <c:pt idx="12">
                  <c:v>12</c:v>
                </c:pt>
                <c:pt idx="13">
                  <c:v>12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21</c:v>
                </c:pt>
                <c:pt idx="18">
                  <c:v>23</c:v>
                </c:pt>
                <c:pt idx="19">
                  <c:v>27</c:v>
                </c:pt>
                <c:pt idx="20">
                  <c:v>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047232"/>
        <c:axId val="136340992"/>
      </c:barChart>
      <c:catAx>
        <c:axId val="13604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340992"/>
        <c:crosses val="autoZero"/>
        <c:auto val="1"/>
        <c:lblAlgn val="ctr"/>
        <c:lblOffset val="100"/>
        <c:noMultiLvlLbl val="0"/>
      </c:catAx>
      <c:valAx>
        <c:axId val="136340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047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 b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Үйірмелер саны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Ақтөбе</c:v>
                </c:pt>
                <c:pt idx="1">
                  <c:v>Шымкент ХБН</c:v>
                </c:pt>
                <c:pt idx="2">
                  <c:v>Өскемен</c:v>
                </c:pt>
                <c:pt idx="3">
                  <c:v>Алматы ФМН</c:v>
                </c:pt>
                <c:pt idx="4">
                  <c:v>Қызылорда</c:v>
                </c:pt>
                <c:pt idx="5">
                  <c:v>Астана  МШ</c:v>
                </c:pt>
                <c:pt idx="6">
                  <c:v>Атырау</c:v>
                </c:pt>
                <c:pt idx="7">
                  <c:v>Астана ФМН</c:v>
                </c:pt>
                <c:pt idx="8">
                  <c:v>Шымкент ФМН</c:v>
                </c:pt>
                <c:pt idx="9">
                  <c:v>Көкшетау</c:v>
                </c:pt>
                <c:pt idx="10">
                  <c:v>Астана  IB</c:v>
                </c:pt>
                <c:pt idx="11">
                  <c:v>Ақтау</c:v>
                </c:pt>
                <c:pt idx="12">
                  <c:v>Қарағанды</c:v>
                </c:pt>
                <c:pt idx="13">
                  <c:v>Тараз</c:v>
                </c:pt>
                <c:pt idx="14">
                  <c:v>Қостанай</c:v>
                </c:pt>
                <c:pt idx="15">
                  <c:v>Талдықорған</c:v>
                </c:pt>
                <c:pt idx="16">
                  <c:v>Семей</c:v>
                </c:pt>
                <c:pt idx="17">
                  <c:v>Павлодар</c:v>
                </c:pt>
                <c:pt idx="18">
                  <c:v>Алматы ХБН</c:v>
                </c:pt>
                <c:pt idx="19">
                  <c:v>Петропавл</c:v>
                </c:pt>
                <c:pt idx="20">
                  <c:v>Орал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24</c:v>
                </c:pt>
                <c:pt idx="1">
                  <c:v>24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28</c:v>
                </c:pt>
                <c:pt idx="6">
                  <c:v>30</c:v>
                </c:pt>
                <c:pt idx="7">
                  <c:v>32</c:v>
                </c:pt>
                <c:pt idx="8">
                  <c:v>32</c:v>
                </c:pt>
                <c:pt idx="9">
                  <c:v>34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38</c:v>
                </c:pt>
                <c:pt idx="16">
                  <c:v>39</c:v>
                </c:pt>
                <c:pt idx="17">
                  <c:v>45</c:v>
                </c:pt>
                <c:pt idx="18">
                  <c:v>46</c:v>
                </c:pt>
                <c:pt idx="19">
                  <c:v>47</c:v>
                </c:pt>
                <c:pt idx="20">
                  <c:v>49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538624"/>
        <c:axId val="140541312"/>
      </c:barChart>
      <c:catAx>
        <c:axId val="14053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541312"/>
        <c:crosses val="autoZero"/>
        <c:auto val="1"/>
        <c:lblAlgn val="ctr"/>
        <c:lblOffset val="100"/>
        <c:noMultiLvlLbl val="0"/>
      </c:catAx>
      <c:valAx>
        <c:axId val="140541312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53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Халықаралық жетістіктер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Алматы ФМБ</c:v>
                </c:pt>
                <c:pt idx="1">
                  <c:v>Павлодар</c:v>
                </c:pt>
                <c:pt idx="2">
                  <c:v>Орал</c:v>
                </c:pt>
                <c:pt idx="3">
                  <c:v>Қызылорда</c:v>
                </c:pt>
                <c:pt idx="4">
                  <c:v>Петропавл</c:v>
                </c:pt>
                <c:pt idx="5">
                  <c:v>Шымкент ХББ</c:v>
                </c:pt>
                <c:pt idx="6">
                  <c:v>Ақтөбе</c:v>
                </c:pt>
                <c:pt idx="7">
                  <c:v>Қостанай</c:v>
                </c:pt>
                <c:pt idx="8">
                  <c:v>Атырау</c:v>
                </c:pt>
                <c:pt idx="9">
                  <c:v>Ақтау</c:v>
                </c:pt>
                <c:pt idx="10">
                  <c:v>Астана  IB</c:v>
                </c:pt>
                <c:pt idx="11">
                  <c:v>Талдықорған</c:v>
                </c:pt>
                <c:pt idx="12">
                  <c:v>Тараз</c:v>
                </c:pt>
                <c:pt idx="13">
                  <c:v>Шымкент ФМБ</c:v>
                </c:pt>
                <c:pt idx="14">
                  <c:v>Өскемен</c:v>
                </c:pt>
                <c:pt idx="15">
                  <c:v>Қарағанды</c:v>
                </c:pt>
                <c:pt idx="16">
                  <c:v>Астана ХМ</c:v>
                </c:pt>
                <c:pt idx="17">
                  <c:v>Көкшетау</c:v>
                </c:pt>
                <c:pt idx="18">
                  <c:v>Астана  ФМБ</c:v>
                </c:pt>
                <c:pt idx="19">
                  <c:v>Семей</c:v>
                </c:pt>
                <c:pt idx="20">
                  <c:v>Алматы ХББ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10</c:v>
                </c:pt>
                <c:pt idx="19">
                  <c:v>16</c:v>
                </c:pt>
                <c:pt idx="20">
                  <c:v>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403200"/>
        <c:axId val="136410240"/>
      </c:barChart>
      <c:catAx>
        <c:axId val="13640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410240"/>
        <c:crosses val="autoZero"/>
        <c:auto val="1"/>
        <c:lblAlgn val="ctr"/>
        <c:lblOffset val="100"/>
        <c:noMultiLvlLbl val="0"/>
      </c:catAx>
      <c:valAx>
        <c:axId val="13641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4032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 b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Республикалық жетістіктер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Қостанай</c:v>
                </c:pt>
                <c:pt idx="1">
                  <c:v>Павлодар</c:v>
                </c:pt>
                <c:pt idx="2">
                  <c:v>Қызылорда</c:v>
                </c:pt>
                <c:pt idx="3">
                  <c:v>Шымкент ФМБ</c:v>
                </c:pt>
                <c:pt idx="4">
                  <c:v>Петропавл</c:v>
                </c:pt>
                <c:pt idx="5">
                  <c:v>Шымкент ХББ</c:v>
                </c:pt>
                <c:pt idx="6">
                  <c:v>Ақтөбе</c:v>
                </c:pt>
                <c:pt idx="7">
                  <c:v>Тараз</c:v>
                </c:pt>
                <c:pt idx="8">
                  <c:v>Астана ФМБ</c:v>
                </c:pt>
                <c:pt idx="9">
                  <c:v>Атырау</c:v>
                </c:pt>
                <c:pt idx="10">
                  <c:v>Өскемен</c:v>
                </c:pt>
                <c:pt idx="11">
                  <c:v>Талдықорған</c:v>
                </c:pt>
                <c:pt idx="12">
                  <c:v>Астана  IB</c:v>
                </c:pt>
                <c:pt idx="13">
                  <c:v>Астана ХМ</c:v>
                </c:pt>
                <c:pt idx="14">
                  <c:v>Алматы ФМБ</c:v>
                </c:pt>
                <c:pt idx="15">
                  <c:v>Қарағанды</c:v>
                </c:pt>
                <c:pt idx="16">
                  <c:v>Алматы ХББ</c:v>
                </c:pt>
                <c:pt idx="17">
                  <c:v>Ақтау</c:v>
                </c:pt>
                <c:pt idx="18">
                  <c:v>Көкшетау</c:v>
                </c:pt>
                <c:pt idx="19">
                  <c:v>Семей</c:v>
                </c:pt>
                <c:pt idx="20">
                  <c:v>Орал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13</c:v>
                </c:pt>
                <c:pt idx="15">
                  <c:v>20</c:v>
                </c:pt>
                <c:pt idx="16">
                  <c:v>20</c:v>
                </c:pt>
                <c:pt idx="17">
                  <c:v>23</c:v>
                </c:pt>
                <c:pt idx="18">
                  <c:v>28</c:v>
                </c:pt>
                <c:pt idx="19">
                  <c:v>31</c:v>
                </c:pt>
                <c:pt idx="20">
                  <c:v>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868224"/>
        <c:axId val="136870912"/>
      </c:barChart>
      <c:catAx>
        <c:axId val="13686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870912"/>
        <c:crosses val="autoZero"/>
        <c:auto val="1"/>
        <c:lblAlgn val="ctr"/>
        <c:lblOffset val="100"/>
        <c:noMultiLvlLbl val="0"/>
      </c:catAx>
      <c:valAx>
        <c:axId val="13687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8682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800" b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5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Тараз</c:v>
                </c:pt>
                <c:pt idx="1">
                  <c:v>Нұр-Сұлтан IB</c:v>
                </c:pt>
                <c:pt idx="2">
                  <c:v>Павлодар</c:v>
                </c:pt>
                <c:pt idx="3">
                  <c:v>Ақтөбе</c:v>
                </c:pt>
                <c:pt idx="4">
                  <c:v>Алматы ХББ</c:v>
                </c:pt>
                <c:pt idx="5">
                  <c:v>Петропавл</c:v>
                </c:pt>
                <c:pt idx="6">
                  <c:v>Атырау</c:v>
                </c:pt>
                <c:pt idx="7">
                  <c:v>Орал</c:v>
                </c:pt>
                <c:pt idx="8">
                  <c:v>Шымкент ХББ</c:v>
                </c:pt>
                <c:pt idx="9">
                  <c:v>Алматы ФМБ</c:v>
                </c:pt>
                <c:pt idx="10">
                  <c:v>Қарағанды</c:v>
                </c:pt>
                <c:pt idx="11">
                  <c:v>Өскемен</c:v>
                </c:pt>
                <c:pt idx="12">
                  <c:v>Нұр-Сұлтан ФМБ</c:v>
                </c:pt>
                <c:pt idx="13">
                  <c:v>Көкшетау</c:v>
                </c:pt>
                <c:pt idx="14">
                  <c:v>Қостанай</c:v>
                </c:pt>
                <c:pt idx="15">
                  <c:v>Ақтау</c:v>
                </c:pt>
                <c:pt idx="16">
                  <c:v>Қызылорда</c:v>
                </c:pt>
                <c:pt idx="17">
                  <c:v>Талдықорған</c:v>
                </c:pt>
                <c:pt idx="18">
                  <c:v>Семей</c:v>
                </c:pt>
                <c:pt idx="19">
                  <c:v>Шымкент ФМБ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10</c:v>
                </c:pt>
                <c:pt idx="6">
                  <c:v>17</c:v>
                </c:pt>
                <c:pt idx="7">
                  <c:v>15</c:v>
                </c:pt>
                <c:pt idx="8">
                  <c:v>13</c:v>
                </c:pt>
                <c:pt idx="9">
                  <c:v>6</c:v>
                </c:pt>
                <c:pt idx="10">
                  <c:v>4</c:v>
                </c:pt>
                <c:pt idx="11">
                  <c:v>26</c:v>
                </c:pt>
                <c:pt idx="12">
                  <c:v>9</c:v>
                </c:pt>
                <c:pt idx="13">
                  <c:v>6</c:v>
                </c:pt>
                <c:pt idx="14">
                  <c:v>8</c:v>
                </c:pt>
                <c:pt idx="15">
                  <c:v>14</c:v>
                </c:pt>
                <c:pt idx="16">
                  <c:v>30</c:v>
                </c:pt>
                <c:pt idx="17">
                  <c:v>30</c:v>
                </c:pt>
                <c:pt idx="18">
                  <c:v>25</c:v>
                </c:pt>
                <c:pt idx="19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5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Тараз</c:v>
                </c:pt>
                <c:pt idx="1">
                  <c:v>Нұр-Сұлтан IB</c:v>
                </c:pt>
                <c:pt idx="2">
                  <c:v>Павлодар</c:v>
                </c:pt>
                <c:pt idx="3">
                  <c:v>Ақтөбе</c:v>
                </c:pt>
                <c:pt idx="4">
                  <c:v>Алматы ХББ</c:v>
                </c:pt>
                <c:pt idx="5">
                  <c:v>Петропавл</c:v>
                </c:pt>
                <c:pt idx="6">
                  <c:v>Атырау</c:v>
                </c:pt>
                <c:pt idx="7">
                  <c:v>Орал</c:v>
                </c:pt>
                <c:pt idx="8">
                  <c:v>Шымкент ХББ</c:v>
                </c:pt>
                <c:pt idx="9">
                  <c:v>Алматы ФМБ</c:v>
                </c:pt>
                <c:pt idx="10">
                  <c:v>Қарағанды</c:v>
                </c:pt>
                <c:pt idx="11">
                  <c:v>Өскемен</c:v>
                </c:pt>
                <c:pt idx="12">
                  <c:v>Нұр-Сұлтан ФМБ</c:v>
                </c:pt>
                <c:pt idx="13">
                  <c:v>Көкшетау</c:v>
                </c:pt>
                <c:pt idx="14">
                  <c:v>Қостанай</c:v>
                </c:pt>
                <c:pt idx="15">
                  <c:v>Ақтау</c:v>
                </c:pt>
                <c:pt idx="16">
                  <c:v>Қызылорда</c:v>
                </c:pt>
                <c:pt idx="17">
                  <c:v>Талдықорған</c:v>
                </c:pt>
                <c:pt idx="18">
                  <c:v>Семей</c:v>
                </c:pt>
                <c:pt idx="19">
                  <c:v>Шымкент ФМБ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14</c:v>
                </c:pt>
                <c:pt idx="3">
                  <c:v>20</c:v>
                </c:pt>
                <c:pt idx="4">
                  <c:v>22</c:v>
                </c:pt>
                <c:pt idx="5">
                  <c:v>23</c:v>
                </c:pt>
                <c:pt idx="6">
                  <c:v>23</c:v>
                </c:pt>
                <c:pt idx="7">
                  <c:v>25</c:v>
                </c:pt>
                <c:pt idx="8">
                  <c:v>35</c:v>
                </c:pt>
                <c:pt idx="9">
                  <c:v>42</c:v>
                </c:pt>
                <c:pt idx="10">
                  <c:v>72</c:v>
                </c:pt>
                <c:pt idx="11">
                  <c:v>78</c:v>
                </c:pt>
                <c:pt idx="12">
                  <c:v>111</c:v>
                </c:pt>
                <c:pt idx="13">
                  <c:v>136</c:v>
                </c:pt>
                <c:pt idx="14">
                  <c:v>150</c:v>
                </c:pt>
                <c:pt idx="15">
                  <c:v>152</c:v>
                </c:pt>
                <c:pt idx="16">
                  <c:v>413</c:v>
                </c:pt>
                <c:pt idx="17">
                  <c:v>500</c:v>
                </c:pt>
                <c:pt idx="18">
                  <c:v>521</c:v>
                </c:pt>
                <c:pt idx="19">
                  <c:v>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89280"/>
        <c:axId val="84686336"/>
      </c:barChart>
      <c:catAx>
        <c:axId val="8468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686336"/>
        <c:crosses val="autoZero"/>
        <c:auto val="1"/>
        <c:lblAlgn val="ctr"/>
        <c:lblOffset val="100"/>
        <c:noMultiLvlLbl val="0"/>
      </c:catAx>
      <c:valAx>
        <c:axId val="84686336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468928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Өткізілген семинарлар саны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Нұр-Сұлтан ХМ</c:v>
                </c:pt>
                <c:pt idx="1">
                  <c:v>Нұр-Сұлтан ФМБ</c:v>
                </c:pt>
                <c:pt idx="2">
                  <c:v>Павлодар ХББ</c:v>
                </c:pt>
                <c:pt idx="3">
                  <c:v>Нұр-Сұлтан ІВ</c:v>
                </c:pt>
                <c:pt idx="4">
                  <c:v>Қостанай ФМБ</c:v>
                </c:pt>
                <c:pt idx="5">
                  <c:v>Қызылорда ФМБ</c:v>
                </c:pt>
                <c:pt idx="6">
                  <c:v>Өскемен ХББ</c:v>
                </c:pt>
                <c:pt idx="7">
                  <c:v>Алматы ФМБ</c:v>
                </c:pt>
                <c:pt idx="8">
                  <c:v>Ақтөбе ФМБ</c:v>
                </c:pt>
                <c:pt idx="9">
                  <c:v>Шымкент ФМБ</c:v>
                </c:pt>
                <c:pt idx="10">
                  <c:v>Петропавл ХББ</c:v>
                </c:pt>
                <c:pt idx="11">
                  <c:v>Шымкент ХББ</c:v>
                </c:pt>
                <c:pt idx="12">
                  <c:v>Ақтау ХББ</c:v>
                </c:pt>
                <c:pt idx="13">
                  <c:v>Атырау ХББ</c:v>
                </c:pt>
                <c:pt idx="14">
                  <c:v>Көкшетау ФМБ</c:v>
                </c:pt>
                <c:pt idx="15">
                  <c:v>Семей ФМБ</c:v>
                </c:pt>
                <c:pt idx="16">
                  <c:v>Карағанды ХББ</c:v>
                </c:pt>
                <c:pt idx="17">
                  <c:v>Талдықорған ФМБ</c:v>
                </c:pt>
                <c:pt idx="18">
                  <c:v>Тараз ФМБ</c:v>
                </c:pt>
                <c:pt idx="19">
                  <c:v>Орал ФМБ</c:v>
                </c:pt>
                <c:pt idx="20">
                  <c:v>Алматы ХББ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14</c:v>
                </c:pt>
                <c:pt idx="15">
                  <c:v>17</c:v>
                </c:pt>
                <c:pt idx="16">
                  <c:v>19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Қатысқан мектептер саны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Нұр-Сұлтан ХМ</c:v>
                </c:pt>
                <c:pt idx="1">
                  <c:v>Нұр-Сұлтан ФМБ</c:v>
                </c:pt>
                <c:pt idx="2">
                  <c:v>Павлодар ХББ</c:v>
                </c:pt>
                <c:pt idx="3">
                  <c:v>Нұр-Сұлтан ІВ</c:v>
                </c:pt>
                <c:pt idx="4">
                  <c:v>Қостанай ФМБ</c:v>
                </c:pt>
                <c:pt idx="5">
                  <c:v>Қызылорда ФМБ</c:v>
                </c:pt>
                <c:pt idx="6">
                  <c:v>Өскемен ХББ</c:v>
                </c:pt>
                <c:pt idx="7">
                  <c:v>Алматы ФМБ</c:v>
                </c:pt>
                <c:pt idx="8">
                  <c:v>Ақтөбе ФМБ</c:v>
                </c:pt>
                <c:pt idx="9">
                  <c:v>Шымкент ФМБ</c:v>
                </c:pt>
                <c:pt idx="10">
                  <c:v>Петропавл ХББ</c:v>
                </c:pt>
                <c:pt idx="11">
                  <c:v>Шымкент ХББ</c:v>
                </c:pt>
                <c:pt idx="12">
                  <c:v>Ақтау ХББ</c:v>
                </c:pt>
                <c:pt idx="13">
                  <c:v>Атырау ХББ</c:v>
                </c:pt>
                <c:pt idx="14">
                  <c:v>Көкшетау ФМБ</c:v>
                </c:pt>
                <c:pt idx="15">
                  <c:v>Семей ФМБ</c:v>
                </c:pt>
                <c:pt idx="16">
                  <c:v>Карағанды ХББ</c:v>
                </c:pt>
                <c:pt idx="17">
                  <c:v>Талдықорған ФМБ</c:v>
                </c:pt>
                <c:pt idx="18">
                  <c:v>Тараз ФМБ</c:v>
                </c:pt>
                <c:pt idx="19">
                  <c:v>Орал ФМБ</c:v>
                </c:pt>
                <c:pt idx="20">
                  <c:v>Алматы ХББ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89</c:v>
                </c:pt>
                <c:pt idx="1">
                  <c:v>89</c:v>
                </c:pt>
                <c:pt idx="2">
                  <c:v>200</c:v>
                </c:pt>
                <c:pt idx="3">
                  <c:v>89</c:v>
                </c:pt>
                <c:pt idx="4">
                  <c:v>71</c:v>
                </c:pt>
                <c:pt idx="5">
                  <c:v>136</c:v>
                </c:pt>
                <c:pt idx="6">
                  <c:v>180</c:v>
                </c:pt>
                <c:pt idx="7">
                  <c:v>350</c:v>
                </c:pt>
                <c:pt idx="8">
                  <c:v>180</c:v>
                </c:pt>
                <c:pt idx="9">
                  <c:v>135</c:v>
                </c:pt>
                <c:pt idx="10">
                  <c:v>312</c:v>
                </c:pt>
                <c:pt idx="11">
                  <c:v>135</c:v>
                </c:pt>
                <c:pt idx="12">
                  <c:v>120</c:v>
                </c:pt>
                <c:pt idx="13">
                  <c:v>193</c:v>
                </c:pt>
                <c:pt idx="14">
                  <c:v>328</c:v>
                </c:pt>
                <c:pt idx="15">
                  <c:v>261</c:v>
                </c:pt>
                <c:pt idx="16">
                  <c:v>382</c:v>
                </c:pt>
                <c:pt idx="17">
                  <c:v>360</c:v>
                </c:pt>
                <c:pt idx="18">
                  <c:v>120</c:v>
                </c:pt>
                <c:pt idx="19">
                  <c:v>381</c:v>
                </c:pt>
                <c:pt idx="20">
                  <c:v>256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Қатысушылар саны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Нұр-Сұлтан ХМ</c:v>
                </c:pt>
                <c:pt idx="1">
                  <c:v>Нұр-Сұлтан ФМБ</c:v>
                </c:pt>
                <c:pt idx="2">
                  <c:v>Павлодар ХББ</c:v>
                </c:pt>
                <c:pt idx="3">
                  <c:v>Нұр-Сұлтан ІВ</c:v>
                </c:pt>
                <c:pt idx="4">
                  <c:v>Қостанай ФМБ</c:v>
                </c:pt>
                <c:pt idx="5">
                  <c:v>Қызылорда ФМБ</c:v>
                </c:pt>
                <c:pt idx="6">
                  <c:v>Өскемен ХББ</c:v>
                </c:pt>
                <c:pt idx="7">
                  <c:v>Алматы ФМБ</c:v>
                </c:pt>
                <c:pt idx="8">
                  <c:v>Ақтөбе ФМБ</c:v>
                </c:pt>
                <c:pt idx="9">
                  <c:v>Шымкент ФМБ</c:v>
                </c:pt>
                <c:pt idx="10">
                  <c:v>Петропавл ХББ</c:v>
                </c:pt>
                <c:pt idx="11">
                  <c:v>Шымкент ХББ</c:v>
                </c:pt>
                <c:pt idx="12">
                  <c:v>Ақтау ХББ</c:v>
                </c:pt>
                <c:pt idx="13">
                  <c:v>Атырау ХББ</c:v>
                </c:pt>
                <c:pt idx="14">
                  <c:v>Көкшетау ФМБ</c:v>
                </c:pt>
                <c:pt idx="15">
                  <c:v>Семей ФМБ</c:v>
                </c:pt>
                <c:pt idx="16">
                  <c:v>Карағанды ХББ</c:v>
                </c:pt>
                <c:pt idx="17">
                  <c:v>Талдықорған ФМБ</c:v>
                </c:pt>
                <c:pt idx="18">
                  <c:v>Тараз ФМБ</c:v>
                </c:pt>
                <c:pt idx="19">
                  <c:v>Орал ФМБ</c:v>
                </c:pt>
                <c:pt idx="20">
                  <c:v>Алматы ХББ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186</c:v>
                </c:pt>
                <c:pt idx="1">
                  <c:v>265</c:v>
                </c:pt>
                <c:pt idx="2">
                  <c:v>227</c:v>
                </c:pt>
                <c:pt idx="3">
                  <c:v>345</c:v>
                </c:pt>
                <c:pt idx="4">
                  <c:v>217</c:v>
                </c:pt>
                <c:pt idx="5">
                  <c:v>395</c:v>
                </c:pt>
                <c:pt idx="6">
                  <c:v>299</c:v>
                </c:pt>
                <c:pt idx="7">
                  <c:v>797</c:v>
                </c:pt>
                <c:pt idx="8">
                  <c:v>733</c:v>
                </c:pt>
                <c:pt idx="9">
                  <c:v>893</c:v>
                </c:pt>
                <c:pt idx="10">
                  <c:v>572</c:v>
                </c:pt>
                <c:pt idx="11">
                  <c:v>1072</c:v>
                </c:pt>
                <c:pt idx="12">
                  <c:v>791</c:v>
                </c:pt>
                <c:pt idx="13">
                  <c:v>376</c:v>
                </c:pt>
                <c:pt idx="14">
                  <c:v>523</c:v>
                </c:pt>
                <c:pt idx="15">
                  <c:v>756</c:v>
                </c:pt>
                <c:pt idx="16">
                  <c:v>1053</c:v>
                </c:pt>
                <c:pt idx="17">
                  <c:v>1369</c:v>
                </c:pt>
                <c:pt idx="18">
                  <c:v>1306</c:v>
                </c:pt>
                <c:pt idx="19">
                  <c:v>1553</c:v>
                </c:pt>
                <c:pt idx="20">
                  <c:v>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65568"/>
        <c:axId val="143567104"/>
      </c:barChart>
      <c:catAx>
        <c:axId val="143565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43567104"/>
        <c:crosses val="autoZero"/>
        <c:auto val="1"/>
        <c:lblAlgn val="ctr"/>
        <c:lblOffset val="100"/>
        <c:noMultiLvlLbl val="0"/>
      </c:catAx>
      <c:valAx>
        <c:axId val="14356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435655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5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Нұр-Сұлтан IB</c:v>
                </c:pt>
                <c:pt idx="1">
                  <c:v>Тараз ФМН</c:v>
                </c:pt>
                <c:pt idx="2">
                  <c:v>Қостанай ФМН</c:v>
                </c:pt>
                <c:pt idx="3">
                  <c:v>Павлодар ХБН</c:v>
                </c:pt>
                <c:pt idx="4">
                  <c:v>Қарағанды ХБН</c:v>
                </c:pt>
                <c:pt idx="5">
                  <c:v>Алматы ХБН</c:v>
                </c:pt>
                <c:pt idx="6">
                  <c:v>Атырау ХБН</c:v>
                </c:pt>
                <c:pt idx="7">
                  <c:v>Петропавл ХБН</c:v>
                </c:pt>
                <c:pt idx="8">
                  <c:v>Шымкент ФМН</c:v>
                </c:pt>
                <c:pt idx="9">
                  <c:v>Өскемен ХБН</c:v>
                </c:pt>
                <c:pt idx="10">
                  <c:v>Алматы ФМН</c:v>
                </c:pt>
                <c:pt idx="11">
                  <c:v>Көкшетау ФМН</c:v>
                </c:pt>
                <c:pt idx="12">
                  <c:v>Орал ФМН</c:v>
                </c:pt>
                <c:pt idx="13">
                  <c:v>Актау ХБН</c:v>
                </c:pt>
                <c:pt idx="14">
                  <c:v>Нұр-Сұлтан ФМН</c:v>
                </c:pt>
                <c:pt idx="15">
                  <c:v>Қызылорда ХБН</c:v>
                </c:pt>
                <c:pt idx="16">
                  <c:v>Актобе ФМН</c:v>
                </c:pt>
                <c:pt idx="17">
                  <c:v>Шымкент ХББ</c:v>
                </c:pt>
                <c:pt idx="18">
                  <c:v>Семей ФМН</c:v>
                </c:pt>
                <c:pt idx="19">
                  <c:v>Талдықорған ФМН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15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14</c:v>
                </c:pt>
                <c:pt idx="5">
                  <c:v>12</c:v>
                </c:pt>
                <c:pt idx="6">
                  <c:v>12</c:v>
                </c:pt>
                <c:pt idx="7">
                  <c:v>18</c:v>
                </c:pt>
                <c:pt idx="8">
                  <c:v>23</c:v>
                </c:pt>
                <c:pt idx="9">
                  <c:v>22</c:v>
                </c:pt>
                <c:pt idx="10">
                  <c:v>12</c:v>
                </c:pt>
                <c:pt idx="11">
                  <c:v>5</c:v>
                </c:pt>
                <c:pt idx="12">
                  <c:v>15</c:v>
                </c:pt>
                <c:pt idx="13">
                  <c:v>14</c:v>
                </c:pt>
                <c:pt idx="14">
                  <c:v>67</c:v>
                </c:pt>
                <c:pt idx="15">
                  <c:v>17</c:v>
                </c:pt>
                <c:pt idx="16">
                  <c:v>15</c:v>
                </c:pt>
                <c:pt idx="17">
                  <c:v>57</c:v>
                </c:pt>
                <c:pt idx="18">
                  <c:v>45</c:v>
                </c:pt>
                <c:pt idx="19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5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Нұр-Сұлтан IB</c:v>
                </c:pt>
                <c:pt idx="1">
                  <c:v>Тараз ФМН</c:v>
                </c:pt>
                <c:pt idx="2">
                  <c:v>Қостанай ФМН</c:v>
                </c:pt>
                <c:pt idx="3">
                  <c:v>Павлодар ХБН</c:v>
                </c:pt>
                <c:pt idx="4">
                  <c:v>Қарағанды ХБН</c:v>
                </c:pt>
                <c:pt idx="5">
                  <c:v>Алматы ХБН</c:v>
                </c:pt>
                <c:pt idx="6">
                  <c:v>Атырау ХБН</c:v>
                </c:pt>
                <c:pt idx="7">
                  <c:v>Петропавл ХБН</c:v>
                </c:pt>
                <c:pt idx="8">
                  <c:v>Шымкент ФМН</c:v>
                </c:pt>
                <c:pt idx="9">
                  <c:v>Өскемен ХБН</c:v>
                </c:pt>
                <c:pt idx="10">
                  <c:v>Алматы ФМН</c:v>
                </c:pt>
                <c:pt idx="11">
                  <c:v>Көкшетау ФМН</c:v>
                </c:pt>
                <c:pt idx="12">
                  <c:v>Орал ФМН</c:v>
                </c:pt>
                <c:pt idx="13">
                  <c:v>Актау ХБН</c:v>
                </c:pt>
                <c:pt idx="14">
                  <c:v>Нұр-Сұлтан ФМН</c:v>
                </c:pt>
                <c:pt idx="15">
                  <c:v>Қызылорда ХБН</c:v>
                </c:pt>
                <c:pt idx="16">
                  <c:v>Актобе ФМН</c:v>
                </c:pt>
                <c:pt idx="17">
                  <c:v>Шымкент ХББ</c:v>
                </c:pt>
                <c:pt idx="18">
                  <c:v>Семей ФМН</c:v>
                </c:pt>
                <c:pt idx="19">
                  <c:v>Талдықорған ФМН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18</c:v>
                </c:pt>
                <c:pt idx="3">
                  <c:v>25</c:v>
                </c:pt>
                <c:pt idx="4">
                  <c:v>27</c:v>
                </c:pt>
                <c:pt idx="5">
                  <c:v>32</c:v>
                </c:pt>
                <c:pt idx="6">
                  <c:v>34</c:v>
                </c:pt>
                <c:pt idx="7">
                  <c:v>35</c:v>
                </c:pt>
                <c:pt idx="8">
                  <c:v>35</c:v>
                </c:pt>
                <c:pt idx="9">
                  <c:v>41</c:v>
                </c:pt>
                <c:pt idx="10">
                  <c:v>42</c:v>
                </c:pt>
                <c:pt idx="11">
                  <c:v>62</c:v>
                </c:pt>
                <c:pt idx="12">
                  <c:v>73</c:v>
                </c:pt>
                <c:pt idx="13">
                  <c:v>83</c:v>
                </c:pt>
                <c:pt idx="14">
                  <c:v>177</c:v>
                </c:pt>
                <c:pt idx="15">
                  <c:v>238</c:v>
                </c:pt>
                <c:pt idx="16">
                  <c:v>267</c:v>
                </c:pt>
                <c:pt idx="17">
                  <c:v>342</c:v>
                </c:pt>
                <c:pt idx="18">
                  <c:v>494</c:v>
                </c:pt>
                <c:pt idx="19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89120"/>
        <c:axId val="84790656"/>
      </c:barChart>
      <c:catAx>
        <c:axId val="8478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790656"/>
        <c:crosses val="autoZero"/>
        <c:auto val="1"/>
        <c:lblAlgn val="ctr"/>
        <c:lblOffset val="100"/>
        <c:noMultiLvlLbl val="0"/>
      </c:catAx>
      <c:valAx>
        <c:axId val="84790656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47891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Нұр-Сұлтан IB</c:v>
                </c:pt>
                <c:pt idx="1">
                  <c:v>Павлодар ХБН</c:v>
                </c:pt>
                <c:pt idx="2">
                  <c:v>Алматы ХБН</c:v>
                </c:pt>
                <c:pt idx="3">
                  <c:v>Тараз ФМН</c:v>
                </c:pt>
                <c:pt idx="4">
                  <c:v>Атырау ХБН</c:v>
                </c:pt>
                <c:pt idx="5">
                  <c:v>Петропавл ХБН</c:v>
                </c:pt>
                <c:pt idx="6">
                  <c:v>Қостанай ФМН</c:v>
                </c:pt>
                <c:pt idx="7">
                  <c:v>Актау ХБН</c:v>
                </c:pt>
                <c:pt idx="8">
                  <c:v>Алматы ФМН</c:v>
                </c:pt>
                <c:pt idx="9">
                  <c:v>Орал ФМН</c:v>
                </c:pt>
                <c:pt idx="10">
                  <c:v>Қарағанды ХБН</c:v>
                </c:pt>
                <c:pt idx="11">
                  <c:v>Көкшетау ФМН</c:v>
                </c:pt>
                <c:pt idx="12">
                  <c:v>Актобе ФМН</c:v>
                </c:pt>
                <c:pt idx="13">
                  <c:v>Семей ФМН</c:v>
                </c:pt>
                <c:pt idx="14">
                  <c:v>Қызылорда ХБН</c:v>
                </c:pt>
                <c:pt idx="15">
                  <c:v>Талдықорған ФМН</c:v>
                </c:pt>
                <c:pt idx="16">
                  <c:v>Өскемен ХБН</c:v>
                </c:pt>
                <c:pt idx="17">
                  <c:v>Шымкент ФМН</c:v>
                </c:pt>
                <c:pt idx="18">
                  <c:v>Шымкент ХББ</c:v>
                </c:pt>
                <c:pt idx="19">
                  <c:v>Нұр-Сұлтан ФМН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11</c:v>
                </c:pt>
                <c:pt idx="1">
                  <c:v>40</c:v>
                </c:pt>
                <c:pt idx="2">
                  <c:v>97</c:v>
                </c:pt>
                <c:pt idx="3">
                  <c:v>100</c:v>
                </c:pt>
                <c:pt idx="4">
                  <c:v>120</c:v>
                </c:pt>
                <c:pt idx="5">
                  <c:v>128</c:v>
                </c:pt>
                <c:pt idx="6">
                  <c:v>223</c:v>
                </c:pt>
                <c:pt idx="7">
                  <c:v>238</c:v>
                </c:pt>
                <c:pt idx="8">
                  <c:v>250</c:v>
                </c:pt>
                <c:pt idx="9">
                  <c:v>400</c:v>
                </c:pt>
                <c:pt idx="10">
                  <c:v>414</c:v>
                </c:pt>
                <c:pt idx="11">
                  <c:v>948</c:v>
                </c:pt>
                <c:pt idx="12">
                  <c:v>1507</c:v>
                </c:pt>
                <c:pt idx="13">
                  <c:v>1589</c:v>
                </c:pt>
                <c:pt idx="14">
                  <c:v>2506</c:v>
                </c:pt>
                <c:pt idx="15">
                  <c:v>3100</c:v>
                </c:pt>
                <c:pt idx="16">
                  <c:v>3894</c:v>
                </c:pt>
                <c:pt idx="17">
                  <c:v>4212</c:v>
                </c:pt>
                <c:pt idx="18">
                  <c:v>4505</c:v>
                </c:pt>
                <c:pt idx="19">
                  <c:v>5670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5376"/>
        <c:axId val="4806912"/>
      </c:barChart>
      <c:catAx>
        <c:axId val="48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806912"/>
        <c:crosses val="autoZero"/>
        <c:auto val="1"/>
        <c:lblAlgn val="ctr"/>
        <c:lblOffset val="100"/>
        <c:noMultiLvlLbl val="0"/>
      </c:catAx>
      <c:valAx>
        <c:axId val="48069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8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Конференциялар саны: 62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Нұр-Сұлтан ХМ</c:v>
                </c:pt>
                <c:pt idx="1">
                  <c:v>Нұр-Сұлтан ФМБ</c:v>
                </c:pt>
                <c:pt idx="2">
                  <c:v>Нұр-Сұлтан IB</c:v>
                </c:pt>
                <c:pt idx="3">
                  <c:v>Ақтау ХББ</c:v>
                </c:pt>
                <c:pt idx="4">
                  <c:v>Ақтөбе ФМБ</c:v>
                </c:pt>
                <c:pt idx="5">
                  <c:v>Кызылорда ХББ</c:v>
                </c:pt>
                <c:pt idx="6">
                  <c:v>Павлодар ХББ</c:v>
                </c:pt>
                <c:pt idx="7">
                  <c:v>Орал ФМБ</c:v>
                </c:pt>
                <c:pt idx="8">
                  <c:v>Атырау ХББ</c:v>
                </c:pt>
                <c:pt idx="9">
                  <c:v>Қарағанды  ХББ</c:v>
                </c:pt>
                <c:pt idx="10">
                  <c:v>Қостанай ФМБ</c:v>
                </c:pt>
                <c:pt idx="11">
                  <c:v>Тараз ФМБ</c:v>
                </c:pt>
                <c:pt idx="12">
                  <c:v>Шымкент ХББ</c:v>
                </c:pt>
                <c:pt idx="13">
                  <c:v>Көкшетау ФМБ</c:v>
                </c:pt>
                <c:pt idx="14">
                  <c:v>Семей ФМБ</c:v>
                </c:pt>
                <c:pt idx="15">
                  <c:v>Талдықорған ФМБ</c:v>
                </c:pt>
                <c:pt idx="16">
                  <c:v>Петропавл ХББ</c:v>
                </c:pt>
                <c:pt idx="17">
                  <c:v>Алматы ФМБ</c:v>
                </c:pt>
                <c:pt idx="18">
                  <c:v>Өскемен ХББ</c:v>
                </c:pt>
                <c:pt idx="19">
                  <c:v>Шымкент ФМБ</c:v>
                </c:pt>
                <c:pt idx="20">
                  <c:v>Алматы ХББ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  <c:pt idx="18">
                  <c:v>8</c:v>
                </c:pt>
                <c:pt idx="19">
                  <c:v>8</c:v>
                </c:pt>
                <c:pt idx="2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Баяндамалар саны: 279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Нұр-Сұлтан ХМ</c:v>
                </c:pt>
                <c:pt idx="1">
                  <c:v>Нұр-Сұлтан ФМБ</c:v>
                </c:pt>
                <c:pt idx="2">
                  <c:v>Нұр-Сұлтан IB</c:v>
                </c:pt>
                <c:pt idx="3">
                  <c:v>Ақтау ХББ</c:v>
                </c:pt>
                <c:pt idx="4">
                  <c:v>Ақтөбе ФМБ</c:v>
                </c:pt>
                <c:pt idx="5">
                  <c:v>Кызылорда ХББ</c:v>
                </c:pt>
                <c:pt idx="6">
                  <c:v>Павлодар ХББ</c:v>
                </c:pt>
                <c:pt idx="7">
                  <c:v>Орал ФМБ</c:v>
                </c:pt>
                <c:pt idx="8">
                  <c:v>Атырау ХББ</c:v>
                </c:pt>
                <c:pt idx="9">
                  <c:v>Қарағанды  ХББ</c:v>
                </c:pt>
                <c:pt idx="10">
                  <c:v>Қостанай ФМБ</c:v>
                </c:pt>
                <c:pt idx="11">
                  <c:v>Тараз ФМБ</c:v>
                </c:pt>
                <c:pt idx="12">
                  <c:v>Шымкент ХББ</c:v>
                </c:pt>
                <c:pt idx="13">
                  <c:v>Көкшетау ФМБ</c:v>
                </c:pt>
                <c:pt idx="14">
                  <c:v>Семей ФМБ</c:v>
                </c:pt>
                <c:pt idx="15">
                  <c:v>Талдықорған ФМБ</c:v>
                </c:pt>
                <c:pt idx="16">
                  <c:v>Петропавл ХББ</c:v>
                </c:pt>
                <c:pt idx="17">
                  <c:v>Алматы ФМБ</c:v>
                </c:pt>
                <c:pt idx="18">
                  <c:v>Өскемен ХББ</c:v>
                </c:pt>
                <c:pt idx="19">
                  <c:v>Шымкент ФМБ</c:v>
                </c:pt>
                <c:pt idx="20">
                  <c:v>Алматы ХББ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0</c:v>
                </c:pt>
                <c:pt idx="1">
                  <c:v>9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9</c:v>
                </c:pt>
                <c:pt idx="7">
                  <c:v>12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14</c:v>
                </c:pt>
                <c:pt idx="12">
                  <c:v>11</c:v>
                </c:pt>
                <c:pt idx="13">
                  <c:v>18</c:v>
                </c:pt>
                <c:pt idx="14">
                  <c:v>37</c:v>
                </c:pt>
                <c:pt idx="15">
                  <c:v>12</c:v>
                </c:pt>
                <c:pt idx="16">
                  <c:v>22</c:v>
                </c:pt>
                <c:pt idx="17">
                  <c:v>18</c:v>
                </c:pt>
                <c:pt idx="18">
                  <c:v>20</c:v>
                </c:pt>
                <c:pt idx="19">
                  <c:v>29</c:v>
                </c:pt>
                <c:pt idx="2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51488"/>
        <c:axId val="31953280"/>
      </c:barChart>
      <c:catAx>
        <c:axId val="3195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1953280"/>
        <c:crosses val="autoZero"/>
        <c:auto val="1"/>
        <c:lblAlgn val="ctr"/>
        <c:lblOffset val="100"/>
        <c:noMultiLvlLbl val="0"/>
      </c:catAx>
      <c:valAx>
        <c:axId val="3195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195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845423786830223"/>
          <c:y val="2.2779388103852376E-2"/>
          <c:w val="0.67808741919325388"/>
          <c:h val="8.0565062264038131E-2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Конференциялар саны: 103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Нұр-Сұлтан IB</c:v>
                </c:pt>
                <c:pt idx="1">
                  <c:v>Нұр-Сұлтан МШ</c:v>
                </c:pt>
                <c:pt idx="2">
                  <c:v>Нұр-Сұлтан ФМН</c:v>
                </c:pt>
                <c:pt idx="3">
                  <c:v>Актобе ФМН</c:v>
                </c:pt>
                <c:pt idx="4">
                  <c:v>Қостанай ФМН</c:v>
                </c:pt>
                <c:pt idx="5">
                  <c:v>Ақтау ХБН</c:v>
                </c:pt>
                <c:pt idx="6">
                  <c:v>Көкшетау ФМН</c:v>
                </c:pt>
                <c:pt idx="7">
                  <c:v>Кызылорда ХБН</c:v>
                </c:pt>
                <c:pt idx="8">
                  <c:v>Семей ФМН</c:v>
                </c:pt>
                <c:pt idx="9">
                  <c:v>Тараз ФМН</c:v>
                </c:pt>
                <c:pt idx="10">
                  <c:v>Өскемен ХБН</c:v>
                </c:pt>
                <c:pt idx="11">
                  <c:v>Шымкент ФМН</c:v>
                </c:pt>
                <c:pt idx="12">
                  <c:v>Қарағанды  ХБН</c:v>
                </c:pt>
                <c:pt idx="13">
                  <c:v>Павлодар ХБН</c:v>
                </c:pt>
                <c:pt idx="14">
                  <c:v>Талдықорған ФМН</c:v>
                </c:pt>
                <c:pt idx="15">
                  <c:v>Алматы ФМБ</c:v>
                </c:pt>
                <c:pt idx="16">
                  <c:v>Атырау ХБН</c:v>
                </c:pt>
                <c:pt idx="17">
                  <c:v>Алматы ХБН</c:v>
                </c:pt>
                <c:pt idx="18">
                  <c:v>Орал ФМН</c:v>
                </c:pt>
                <c:pt idx="19">
                  <c:v>Шымкент ХБН</c:v>
                </c:pt>
                <c:pt idx="20">
                  <c:v>Петропавл ХБН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6</c:v>
                </c:pt>
                <c:pt idx="16">
                  <c:v>6</c:v>
                </c:pt>
                <c:pt idx="17">
                  <c:v>7</c:v>
                </c:pt>
                <c:pt idx="18">
                  <c:v>7</c:v>
                </c:pt>
                <c:pt idx="19">
                  <c:v>11</c:v>
                </c:pt>
                <c:pt idx="2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Баяндамалар саны: 706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Нұр-Сұлтан IB</c:v>
                </c:pt>
                <c:pt idx="1">
                  <c:v>Нұр-Сұлтан МШ</c:v>
                </c:pt>
                <c:pt idx="2">
                  <c:v>Нұр-Сұлтан ФМН</c:v>
                </c:pt>
                <c:pt idx="3">
                  <c:v>Актобе ФМН</c:v>
                </c:pt>
                <c:pt idx="4">
                  <c:v>Қостанай ФМН</c:v>
                </c:pt>
                <c:pt idx="5">
                  <c:v>Ақтау ХБН</c:v>
                </c:pt>
                <c:pt idx="6">
                  <c:v>Көкшетау ФМН</c:v>
                </c:pt>
                <c:pt idx="7">
                  <c:v>Кызылорда ХБН</c:v>
                </c:pt>
                <c:pt idx="8">
                  <c:v>Семей ФМН</c:v>
                </c:pt>
                <c:pt idx="9">
                  <c:v>Тараз ФМН</c:v>
                </c:pt>
                <c:pt idx="10">
                  <c:v>Өскемен ХБН</c:v>
                </c:pt>
                <c:pt idx="11">
                  <c:v>Шымкент ФМН</c:v>
                </c:pt>
                <c:pt idx="12">
                  <c:v>Қарағанды  ХБН</c:v>
                </c:pt>
                <c:pt idx="13">
                  <c:v>Павлодар ХБН</c:v>
                </c:pt>
                <c:pt idx="14">
                  <c:v>Талдықорған ФМН</c:v>
                </c:pt>
                <c:pt idx="15">
                  <c:v>Алматы ФМБ</c:v>
                </c:pt>
                <c:pt idx="16">
                  <c:v>Атырау ХБН</c:v>
                </c:pt>
                <c:pt idx="17">
                  <c:v>Алматы ХБН</c:v>
                </c:pt>
                <c:pt idx="18">
                  <c:v>Орал ФМН</c:v>
                </c:pt>
                <c:pt idx="19">
                  <c:v>Шымкент ХБН</c:v>
                </c:pt>
                <c:pt idx="20">
                  <c:v>Петропавл ХБН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7</c:v>
                </c:pt>
                <c:pt idx="1">
                  <c:v>7</c:v>
                </c:pt>
                <c:pt idx="2">
                  <c:v>16</c:v>
                </c:pt>
                <c:pt idx="3">
                  <c:v>20</c:v>
                </c:pt>
                <c:pt idx="4">
                  <c:v>17</c:v>
                </c:pt>
                <c:pt idx="5">
                  <c:v>40</c:v>
                </c:pt>
                <c:pt idx="6">
                  <c:v>30</c:v>
                </c:pt>
                <c:pt idx="7">
                  <c:v>28</c:v>
                </c:pt>
                <c:pt idx="8">
                  <c:v>36</c:v>
                </c:pt>
                <c:pt idx="9">
                  <c:v>52</c:v>
                </c:pt>
                <c:pt idx="10">
                  <c:v>46</c:v>
                </c:pt>
                <c:pt idx="11">
                  <c:v>45</c:v>
                </c:pt>
                <c:pt idx="12">
                  <c:v>39</c:v>
                </c:pt>
                <c:pt idx="13">
                  <c:v>28</c:v>
                </c:pt>
                <c:pt idx="14">
                  <c:v>38</c:v>
                </c:pt>
                <c:pt idx="15">
                  <c:v>20</c:v>
                </c:pt>
                <c:pt idx="16">
                  <c:v>40</c:v>
                </c:pt>
                <c:pt idx="17">
                  <c:v>29</c:v>
                </c:pt>
                <c:pt idx="18">
                  <c:v>29</c:v>
                </c:pt>
                <c:pt idx="19">
                  <c:v>37</c:v>
                </c:pt>
                <c:pt idx="20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9744"/>
        <c:axId val="32337920"/>
      </c:barChart>
      <c:catAx>
        <c:axId val="3231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32337920"/>
        <c:crosses val="autoZero"/>
        <c:auto val="1"/>
        <c:lblAlgn val="ctr"/>
        <c:lblOffset val="100"/>
        <c:noMultiLvlLbl val="0"/>
      </c:catAx>
      <c:valAx>
        <c:axId val="3233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2319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845423786830223"/>
          <c:y val="2.2779388103852376E-2"/>
          <c:w val="0.67808741919325388"/>
          <c:h val="8.0565062264038131E-2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Өткізілген іс-шаралар саны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Алматы ХББ</c:v>
                </c:pt>
                <c:pt idx="1">
                  <c:v>Астана ХМ</c:v>
                </c:pt>
                <c:pt idx="2">
                  <c:v>Қостанай</c:v>
                </c:pt>
                <c:pt idx="3">
                  <c:v>Атырау</c:v>
                </c:pt>
                <c:pt idx="4">
                  <c:v>Ақтөбе</c:v>
                </c:pt>
                <c:pt idx="5">
                  <c:v>Семей</c:v>
                </c:pt>
                <c:pt idx="6">
                  <c:v>Алматы ФМБ</c:v>
                </c:pt>
                <c:pt idx="7">
                  <c:v>Қызылорда</c:v>
                </c:pt>
                <c:pt idx="8">
                  <c:v>Тараз</c:v>
                </c:pt>
                <c:pt idx="9">
                  <c:v>Өскемен</c:v>
                </c:pt>
                <c:pt idx="10">
                  <c:v>Көкшетау</c:v>
                </c:pt>
                <c:pt idx="11">
                  <c:v>Қарағанды</c:v>
                </c:pt>
                <c:pt idx="12">
                  <c:v>Шымкент ФМБ</c:v>
                </c:pt>
                <c:pt idx="13">
                  <c:v>Астана ФМБ </c:v>
                </c:pt>
                <c:pt idx="14">
                  <c:v>Астана ХБ</c:v>
                </c:pt>
                <c:pt idx="15">
                  <c:v>Орал</c:v>
                </c:pt>
                <c:pt idx="16">
                  <c:v>Талдықорған</c:v>
                </c:pt>
                <c:pt idx="17">
                  <c:v>Петропавл</c:v>
                </c:pt>
                <c:pt idx="18">
                  <c:v>Ақтау</c:v>
                </c:pt>
                <c:pt idx="19">
                  <c:v>Шымкент ХББ</c:v>
                </c:pt>
                <c:pt idx="20">
                  <c:v>Павлодар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22</c:v>
                </c:pt>
                <c:pt idx="15">
                  <c:v>24</c:v>
                </c:pt>
                <c:pt idx="16">
                  <c:v>24</c:v>
                </c:pt>
                <c:pt idx="17">
                  <c:v>26</c:v>
                </c:pt>
                <c:pt idx="18">
                  <c:v>31</c:v>
                </c:pt>
                <c:pt idx="19">
                  <c:v>33</c:v>
                </c:pt>
                <c:pt idx="20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3872"/>
        <c:axId val="4865408"/>
      </c:barChart>
      <c:catAx>
        <c:axId val="486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65408"/>
        <c:crosses val="autoZero"/>
        <c:auto val="1"/>
        <c:lblAlgn val="ctr"/>
        <c:lblOffset val="100"/>
        <c:noMultiLvlLbl val="0"/>
      </c:catAx>
      <c:valAx>
        <c:axId val="4865408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387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Өткізілген іс-шаралар саны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Павлодар ФМБ</c:v>
                </c:pt>
                <c:pt idx="1">
                  <c:v>Ақтөбе ФМБ</c:v>
                </c:pt>
                <c:pt idx="2">
                  <c:v>Алматы ФМБ</c:v>
                </c:pt>
                <c:pt idx="3">
                  <c:v>Қарағанды ХББ</c:v>
                </c:pt>
                <c:pt idx="4">
                  <c:v>Нұр-сұлтан ХМ</c:v>
                </c:pt>
                <c:pt idx="5">
                  <c:v>Орал ФМБ</c:v>
                </c:pt>
                <c:pt idx="6">
                  <c:v>Талдықорған ФМБ</c:v>
                </c:pt>
                <c:pt idx="7">
                  <c:v>Алматы ХББ</c:v>
                </c:pt>
                <c:pt idx="8">
                  <c:v>Көкшетау ФМН</c:v>
                </c:pt>
                <c:pt idx="9">
                  <c:v>Өскемен ФМБ</c:v>
                </c:pt>
                <c:pt idx="10">
                  <c:v>Нұр-сұлтан ФМН</c:v>
                </c:pt>
                <c:pt idx="11">
                  <c:v>Ақтау ХББ </c:v>
                </c:pt>
                <c:pt idx="12">
                  <c:v>Шымкент ФМН</c:v>
                </c:pt>
                <c:pt idx="13">
                  <c:v>Атырау ХББ</c:v>
                </c:pt>
                <c:pt idx="14">
                  <c:v>Қызылорда ХББ</c:v>
                </c:pt>
                <c:pt idx="15">
                  <c:v>Нұр-сұлтан ІВ</c:v>
                </c:pt>
                <c:pt idx="16">
                  <c:v>Шымкент ХБН</c:v>
                </c:pt>
                <c:pt idx="17">
                  <c:v>Петропавл ХББ</c:v>
                </c:pt>
                <c:pt idx="18">
                  <c:v>Тараз ФМБ</c:v>
                </c:pt>
                <c:pt idx="19">
                  <c:v>Қостанай ФМБ</c:v>
                </c:pt>
                <c:pt idx="20">
                  <c:v>Семей ФМБ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18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20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6368"/>
        <c:axId val="4912256"/>
      </c:barChart>
      <c:catAx>
        <c:axId val="490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4912256"/>
        <c:crosses val="autoZero"/>
        <c:auto val="1"/>
        <c:lblAlgn val="ctr"/>
        <c:lblOffset val="100"/>
        <c:noMultiLvlLbl val="0"/>
      </c:catAx>
      <c:valAx>
        <c:axId val="4912256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490636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0.62635</cdr:x>
      <cdr:y>0</cdr:y>
    </cdr:from>
    <cdr:to>
      <cdr:x>0.72126</cdr:x>
      <cdr:y>0.2195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82066" y="0"/>
          <a:ext cx="573074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0.63098</cdr:x>
      <cdr:y>0</cdr:y>
    </cdr:from>
    <cdr:to>
      <cdr:x>0.72612</cdr:x>
      <cdr:y>0.21787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1046" y="0"/>
          <a:ext cx="573074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0.63072</cdr:x>
      <cdr:y>0</cdr:y>
    </cdr:from>
    <cdr:to>
      <cdr:x>0.72563</cdr:x>
      <cdr:y>0.2195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08416" y="0"/>
          <a:ext cx="573074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0.63701</cdr:x>
      <cdr:y>0</cdr:y>
    </cdr:from>
    <cdr:to>
      <cdr:x>0.73214</cdr:x>
      <cdr:y>0.21787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7344" y="-4899273"/>
          <a:ext cx="573074" cy="4267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F878E-DCFC-4934-BCD3-0CC55645DEA5}" type="datetimeFigureOut">
              <a:rPr lang="ru-RU" smtClean="0"/>
              <a:t>18.08.2019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4501D-3AE2-4031-914E-D1DEE3103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4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A1EB3-E427-401A-BC28-707E0AFE15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97B8-D3EF-4E96-83AE-BD916A2AA0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1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00B9-4F5B-47F0-BCC7-74150C63184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2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00B9-4F5B-47F0-BCC7-74150C63184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2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00B9-4F5B-47F0-BCC7-74150C63184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8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4501D-3AE2-4031-914E-D1DEE31031C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4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97B8-D3EF-4E96-83AE-BD916A2AA04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1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hart" Target="../charts/chart13.xml"/><Relationship Id="rId7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35.png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chart" Target="../charts/chart2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microsoft.com/office/2007/relationships/hdphoto" Target="../media/hdphoto5.wdp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hart" Target="../charts/chart28.xml"/><Relationship Id="rId3" Type="http://schemas.openxmlformats.org/officeDocument/2006/relationships/chart" Target="../charts/chart25.xml"/><Relationship Id="rId7" Type="http://schemas.openxmlformats.org/officeDocument/2006/relationships/image" Target="../media/image74.jpeg"/><Relationship Id="rId12" Type="http://schemas.openxmlformats.org/officeDocument/2006/relationships/chart" Target="../charts/chart27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chart" Target="../charts/chart26.xml"/><Relationship Id="rId5" Type="http://schemas.openxmlformats.org/officeDocument/2006/relationships/image" Target="../media/image72.jpe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8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microsoft.com/office/2007/relationships/hdphoto" Target="../media/hdphoto3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19.png"/><Relationship Id="rId5" Type="http://schemas.openxmlformats.org/officeDocument/2006/relationships/image" Target="../media/image73.png"/><Relationship Id="rId10" Type="http://schemas.openxmlformats.org/officeDocument/2006/relationships/image" Target="../media/image82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5215"/>
            <a:ext cx="1872208" cy="915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5568" y="2204864"/>
            <a:ext cx="12169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мектептерінде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әлеуметтік жобалардың нәтижесін талдау арқылы тәрбие жұмысын ұйымдастырудың ерекшелігі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08368" y="5039632"/>
            <a:ext cx="223224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Ағаділ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Картинки по запросу спикер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67" y="4926757"/>
            <a:ext cx="682284" cy="6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9776" y="5978842"/>
            <a:ext cx="2526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Тамыз конференциясы, 2019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26921592"/>
              </p:ext>
            </p:extLst>
          </p:nvPr>
        </p:nvGraphicFramePr>
        <p:xfrm>
          <a:off x="6168008" y="3836747"/>
          <a:ext cx="6023992" cy="297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915719" y="45449"/>
            <a:ext cx="2351459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</a:t>
            </a:r>
            <a:r>
              <a:rPr lang="kk-K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күйдің </a:t>
            </a:r>
            <a:r>
              <a:rPr lang="kk-KZ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тарихы</a:t>
            </a:r>
            <a:endParaRPr lang="ru-RU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" y="-2327"/>
            <a:ext cx="720080" cy="767031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39430400"/>
              </p:ext>
            </p:extLst>
          </p:nvPr>
        </p:nvGraphicFramePr>
        <p:xfrm>
          <a:off x="8310" y="3836747"/>
          <a:ext cx="5996666" cy="297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Стрелка вниз 32"/>
          <p:cNvSpPr/>
          <p:nvPr/>
        </p:nvSpPr>
        <p:spPr>
          <a:xfrm>
            <a:off x="1775520" y="3717032"/>
            <a:ext cx="1728192" cy="576064"/>
          </a:xfrm>
          <a:prstGeom prst="downArrow">
            <a:avLst>
              <a:gd name="adj1" fmla="val 65562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051579" y="3740220"/>
            <a:ext cx="11641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8850234" y="3717032"/>
            <a:ext cx="1728192" cy="576064"/>
          </a:xfrm>
          <a:prstGeom prst="downArrow">
            <a:avLst>
              <a:gd name="adj1" fmla="val 65562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114350" y="3740220"/>
            <a:ext cx="11641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430492258"/>
              </p:ext>
            </p:extLst>
          </p:nvPr>
        </p:nvGraphicFramePr>
        <p:xfrm>
          <a:off x="84132" y="525071"/>
          <a:ext cx="12014632" cy="325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99856" y="3522608"/>
            <a:ext cx="2828314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омбырашылар саны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4272" y="376894"/>
            <a:ext cx="3143547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Зияткерлік мектептердегі домбыраның 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саны- 599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9438" y="3735338"/>
            <a:ext cx="1922141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Зияткерлік мектептер бойынша - </a:t>
            </a:r>
            <a:r>
              <a:rPr lang="kk-KZ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1331</a:t>
            </a:r>
            <a:endParaRPr lang="ru-RU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90519" y="3744973"/>
            <a:ext cx="1922141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Зияткерлік мектептер бойынша - </a:t>
            </a:r>
            <a:r>
              <a:rPr lang="kk-KZ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2170</a:t>
            </a:r>
            <a:endParaRPr lang="ru-RU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" y="-744"/>
            <a:ext cx="720080" cy="76703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80746" y="44624"/>
            <a:ext cx="2638293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Зерттелген күйлердің саны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48709185"/>
              </p:ext>
            </p:extLst>
          </p:nvPr>
        </p:nvGraphicFramePr>
        <p:xfrm>
          <a:off x="37373" y="1052736"/>
          <a:ext cx="4772437" cy="21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600794961"/>
              </p:ext>
            </p:extLst>
          </p:nvPr>
        </p:nvGraphicFramePr>
        <p:xfrm>
          <a:off x="4795808" y="975090"/>
          <a:ext cx="5032374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224880" y="482183"/>
            <a:ext cx="1728192" cy="576064"/>
          </a:xfrm>
          <a:prstGeom prst="downArrow">
            <a:avLst>
              <a:gd name="adj1" fmla="val 65562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8996" y="505371"/>
            <a:ext cx="11641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678050" y="470953"/>
            <a:ext cx="1728192" cy="576064"/>
          </a:xfrm>
          <a:prstGeom prst="downArrow">
            <a:avLst>
              <a:gd name="adj1" fmla="val 65562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60096" y="589708"/>
            <a:ext cx="11641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58843" y="3615247"/>
            <a:ext cx="3460276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Күйді зерттеген оқушылардың саны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63196556"/>
              </p:ext>
            </p:extLst>
          </p:nvPr>
        </p:nvGraphicFramePr>
        <p:xfrm>
          <a:off x="254" y="3933056"/>
          <a:ext cx="5591944" cy="290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907831989"/>
              </p:ext>
            </p:extLst>
          </p:nvPr>
        </p:nvGraphicFramePr>
        <p:xfrm>
          <a:off x="6312024" y="3961021"/>
          <a:ext cx="5879976" cy="290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385335" y="763428"/>
            <a:ext cx="1839219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>
                <a:latin typeface="Arial" pitchFamily="34" charset="0"/>
                <a:cs typeface="Arial" pitchFamily="34" charset="0"/>
              </a:rPr>
              <a:t>- Зияткерлік 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мектептерде -  </a:t>
            </a:r>
            <a:r>
              <a:rPr lang="kk-KZ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ru-RU" sz="1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122999" y="642311"/>
            <a:ext cx="1555051" cy="289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>
                <a:latin typeface="Arial" pitchFamily="34" charset="0"/>
                <a:cs typeface="Arial" pitchFamily="34" charset="0"/>
              </a:rPr>
              <a:t>Зияткерлік мектептерде 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kk-KZ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149</a:t>
            </a:r>
            <a:endParaRPr lang="ru-RU" sz="1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68349" y="3617080"/>
            <a:ext cx="1839219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>
                <a:latin typeface="Arial" pitchFamily="34" charset="0"/>
                <a:cs typeface="Arial" pitchFamily="34" charset="0"/>
              </a:rPr>
              <a:t> - Зияткерлік мектептерде - </a:t>
            </a:r>
            <a:r>
              <a:rPr lang="kk-KZ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1714</a:t>
            </a:r>
            <a:endParaRPr lang="ru-RU" sz="1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352781" y="3647082"/>
            <a:ext cx="1839219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Зияткерлік </a:t>
            </a:r>
            <a:r>
              <a:rPr lang="kk-KZ" sz="1200" b="1" dirty="0">
                <a:latin typeface="Arial" pitchFamily="34" charset="0"/>
                <a:cs typeface="Arial" pitchFamily="34" charset="0"/>
              </a:rPr>
              <a:t>мектептерде - </a:t>
            </a:r>
            <a:r>
              <a:rPr lang="kk-KZ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1589</a:t>
            </a:r>
            <a:endParaRPr lang="ru-RU" sz="1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63" y="994315"/>
            <a:ext cx="460736" cy="4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0492494" y="955230"/>
            <a:ext cx="1559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0415" y="1772816"/>
            <a:ext cx="2351585" cy="12464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7,8 сыныптарды толық  </a:t>
            </a:r>
          </a:p>
          <a:p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 үйірмесімен </a:t>
            </a:r>
          </a:p>
          <a:p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ету;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күйлерінің </a:t>
            </a:r>
          </a:p>
          <a:p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кешін ұйымдастыру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" y="-347"/>
            <a:ext cx="765051" cy="7650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2898" y="44624"/>
            <a:ext cx="1463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әндері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55129" y="220405"/>
            <a:ext cx="2098068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 оқу жылы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55129" y="3405146"/>
            <a:ext cx="2098068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 оқу жылы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12474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08817" y="1124744"/>
            <a:ext cx="198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154244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219059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291067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40496348"/>
              </p:ext>
            </p:extLst>
          </p:nvPr>
        </p:nvGraphicFramePr>
        <p:xfrm>
          <a:off x="8309" y="556144"/>
          <a:ext cx="8968011" cy="283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03431761"/>
              </p:ext>
            </p:extLst>
          </p:nvPr>
        </p:nvGraphicFramePr>
        <p:xfrm>
          <a:off x="15296" y="4020017"/>
          <a:ext cx="8968011" cy="283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291066" y="2435404"/>
            <a:ext cx="2899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Оқушылар хорын құрып, тұрақты іс-шаралар ұйымдастыру;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Мектепішілік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әндерінің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кешін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yssakbayeva_Zh.hbsh\Desktop\index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59" y="1092267"/>
            <a:ext cx="885589" cy="8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0"/>
          <a:stretch/>
        </p:blipFill>
        <p:spPr>
          <a:xfrm>
            <a:off x="18334" y="16049"/>
            <a:ext cx="1080539" cy="613719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71664" y="0"/>
            <a:ext cx="6005175" cy="360000"/>
          </a:xfrm>
        </p:spPr>
        <p:txBody>
          <a:bodyPr>
            <a:norm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</a:t>
            </a:r>
            <a:r>
              <a:rPr lang="kk-K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ұмысындағы 10 </a:t>
            </a:r>
            <a:r>
              <a:rPr lang="kk-K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күн» әлеуметтік тәжірибесі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228" y="703362"/>
            <a:ext cx="1766292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Жалпы ақпарат:</a:t>
            </a:r>
            <a:endParaRPr lang="ru-RU" sz="14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609863" y="791497"/>
            <a:ext cx="364112" cy="302286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people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3" y="1124744"/>
            <a:ext cx="898104" cy="8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420" y="1865806"/>
            <a:ext cx="10800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Жалпы контингент </a:t>
            </a:r>
            <a:r>
              <a:rPr lang="kk-KZ" sz="900" dirty="0" smtClean="0">
                <a:latin typeface="Arial" pitchFamily="34" charset="0"/>
                <a:cs typeface="Arial" pitchFamily="34" charset="0"/>
              </a:rPr>
              <a:t>(9-11 сыныптар):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7689" y="1200913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7262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7624" y="1852822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7303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167234" y="1196752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01476" y="1258063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167234" y="1833772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01477" y="1895083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495600" y="1865104"/>
            <a:ext cx="1190108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Тәжірибеден өтті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19979" y="1200211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7236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19912" y="1852120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7280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759522" y="119605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93764" y="1257361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3759522" y="183307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93765" y="1894381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159895" y="1865104"/>
            <a:ext cx="1551954" cy="62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Дәлелді себептермен тәжірибеден өтпегендер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86118" y="1200211"/>
            <a:ext cx="4122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86050" y="1852120"/>
            <a:ext cx="4122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6711849" y="119605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646091" y="1257361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6711849" y="183307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46092" y="1894381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Картинки по запросу отмена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19" y="1113174"/>
            <a:ext cx="779505" cy="7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12474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0008817" y="1124744"/>
            <a:ext cx="198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9154244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219059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291067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9291066" y="2435404"/>
            <a:ext cx="2899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Әр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уақытылы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аталған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тәжірибенің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сапалы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өткізілуін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басшылыққа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тұрақты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талдау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жасап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отыру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Аталған тәжірибеден өтпеген оқушылардың тоқсандық демалыста  өтуіне ықпал жасау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487664"/>
              </p:ext>
            </p:extLst>
          </p:nvPr>
        </p:nvGraphicFramePr>
        <p:xfrm>
          <a:off x="29655" y="2996952"/>
          <a:ext cx="8934023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Заголовок 1"/>
          <p:cNvSpPr txBox="1">
            <a:spLocks/>
          </p:cNvSpPr>
          <p:nvPr/>
        </p:nvSpPr>
        <p:spPr>
          <a:xfrm>
            <a:off x="111043" y="2578569"/>
            <a:ext cx="2456565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Тәжірибеден өткен салалар: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yssakbayeva_Zh.hbsh\Desktop\index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59" y="1092267"/>
            <a:ext cx="885589" cy="8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26818" y="0"/>
            <a:ext cx="4101615" cy="360000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жұмысымен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танысу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(1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күн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228" y="703362"/>
            <a:ext cx="1561376" cy="335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Жалпы ақпарат:</a:t>
            </a: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555424" y="765203"/>
            <a:ext cx="364112" cy="302286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people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3" y="1124744"/>
            <a:ext cx="898104" cy="8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420" y="1865806"/>
            <a:ext cx="10800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Жалпы контингент </a:t>
            </a:r>
            <a:r>
              <a:rPr lang="kk-KZ" sz="900" dirty="0" smtClean="0">
                <a:latin typeface="Arial" pitchFamily="34" charset="0"/>
                <a:cs typeface="Arial" pitchFamily="34" charset="0"/>
              </a:rPr>
              <a:t>(9-11 сыныптар):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7690" y="1200913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4761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7623" y="1852822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4097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167234" y="1196752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01476" y="1258063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167234" y="1833772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01477" y="1895083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495600" y="1865104"/>
            <a:ext cx="1190108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Тәжірибеден өтті: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19980" y="1200211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4705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19911" y="1852120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4079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759522" y="119605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93764" y="1257361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3759522" y="183307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93765" y="1894381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159895" y="1865104"/>
            <a:ext cx="1551954" cy="62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Дәлелді себептермен тәжірибеден өтпегендер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86118" y="1200211"/>
            <a:ext cx="4122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86050" y="1852120"/>
            <a:ext cx="4122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18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6711849" y="119605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646091" y="1257361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6711849" y="183307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46092" y="1894381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Картинки по запросу отмена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19" y="1113174"/>
            <a:ext cx="779505" cy="7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12474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0008817" y="1124744"/>
            <a:ext cx="198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9154244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219059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291067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9291066" y="2435404"/>
            <a:ext cx="2899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Әр жылда аталған тәжірибеге тұрақты түрде талдау жасау, тәжірибеден өтпеген оқушылардың өтуіне ықпал жасау.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04645"/>
              </p:ext>
            </p:extLst>
          </p:nvPr>
        </p:nvGraphicFramePr>
        <p:xfrm>
          <a:off x="29655" y="2938569"/>
          <a:ext cx="8934023" cy="380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20666"/>
            <a:ext cx="786795" cy="682695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11043" y="2578569"/>
            <a:ext cx="2456565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Тәжірибеден өткен салалар: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162"/>
          <p:cNvSpPr/>
          <p:nvPr/>
        </p:nvSpPr>
        <p:spPr>
          <a:xfrm>
            <a:off x="6160465" y="5399436"/>
            <a:ext cx="4167011" cy="10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 rot="19343548">
            <a:off x="5375338" y="5673173"/>
            <a:ext cx="912822" cy="93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3" r="28912"/>
          <a:stretch/>
        </p:blipFill>
        <p:spPr bwMode="auto">
          <a:xfrm>
            <a:off x="3304162" y="1504950"/>
            <a:ext cx="872096" cy="8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457058" y="2322413"/>
            <a:ext cx="4167011" cy="10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5603014" y="3798209"/>
            <a:ext cx="4583712" cy="10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 rot="19210764">
            <a:off x="4917975" y="4027656"/>
            <a:ext cx="798662" cy="10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 rot="19343548">
            <a:off x="2671931" y="2596150"/>
            <a:ext cx="912822" cy="93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b="38023"/>
          <a:stretch/>
        </p:blipFill>
        <p:spPr bwMode="auto">
          <a:xfrm>
            <a:off x="9845" y="2578397"/>
            <a:ext cx="5594542" cy="427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960006" y="450363"/>
            <a:ext cx="1837361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оқушылар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саны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(12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сыныптарды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есептемегенде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Картинки по запросу ученики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96" y="417769"/>
            <a:ext cx="326578" cy="2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24963" y="390947"/>
            <a:ext cx="0" cy="511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00580" y="626793"/>
            <a:ext cx="671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11902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339127" y="450363"/>
            <a:ext cx="183255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Тәжірибеге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қатысқандар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саны: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5103296" y="390947"/>
            <a:ext cx="0" cy="511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5031288" y="626793"/>
            <a:ext cx="683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11876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Картинки по запросу практика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04" y="406968"/>
            <a:ext cx="392625" cy="2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86" y="400075"/>
            <a:ext cx="260934" cy="3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Прямоугольник 127"/>
          <p:cNvSpPr/>
          <p:nvPr/>
        </p:nvSpPr>
        <p:spPr>
          <a:xfrm>
            <a:off x="5859407" y="450363"/>
            <a:ext cx="20858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Денсаулығына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тәжірибеге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қатыспады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7867625" y="390947"/>
            <a:ext cx="0" cy="511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7866355" y="679056"/>
            <a:ext cx="389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109569" y="1782341"/>
            <a:ext cx="2647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ҚР бойынша әлеуметтік тәжірибемен қамтылған облыстар: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8" name="Picture 16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6" y="3855716"/>
            <a:ext cx="4725324" cy="28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Прямоугольник 147"/>
          <p:cNvSpPr/>
          <p:nvPr/>
        </p:nvSpPr>
        <p:spPr>
          <a:xfrm>
            <a:off x="6695056" y="1710334"/>
            <a:ext cx="709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6387098" y="3265463"/>
            <a:ext cx="2735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 жж ҚР </a:t>
            </a:r>
            <a:r>
              <a:rPr lang="kk-K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бойынша тәжірибемен қамтылған аудандар: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936731" y="3140613"/>
            <a:ext cx="970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166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r="19137"/>
          <a:stretch/>
        </p:blipFill>
        <p:spPr bwMode="auto">
          <a:xfrm>
            <a:off x="5427507" y="3097180"/>
            <a:ext cx="959591" cy="6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Прямоугольник 164"/>
          <p:cNvSpPr/>
          <p:nvPr/>
        </p:nvSpPr>
        <p:spPr>
          <a:xfrm>
            <a:off x="6676773" y="4859364"/>
            <a:ext cx="27834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 </a:t>
            </a:r>
            <a:r>
              <a:rPr lang="kk-K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жж ҚР </a:t>
            </a:r>
            <a:r>
              <a:rPr lang="kk-K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бойынша тәжірибемен қамтылған ауылдар: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9321877" y="4787357"/>
            <a:ext cx="1230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1771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8" name="Picture 26" descr="Картинки по запросу село иконка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2060" r="12097" b="11875"/>
          <a:stretch/>
        </p:blipFill>
        <p:spPr bwMode="auto">
          <a:xfrm>
            <a:off x="5940037" y="4680118"/>
            <a:ext cx="763146" cy="7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Прямоугольник 167"/>
          <p:cNvSpPr/>
          <p:nvPr/>
        </p:nvSpPr>
        <p:spPr>
          <a:xfrm>
            <a:off x="5944756" y="2452500"/>
            <a:ext cx="15716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Республика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-14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8736806" y="3966240"/>
            <a:ext cx="16097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Республика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-166</a:t>
            </a:r>
            <a:endParaRPr lang="ru-RU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13150" y="11857"/>
            <a:ext cx="4358665" cy="346937"/>
          </a:xfrm>
          <a:prstGeom prst="rect">
            <a:avLst/>
          </a:prstGeom>
          <a:noFill/>
          <a:effectLst/>
        </p:spPr>
        <p:txBody>
          <a:bodyPr wrap="square" lIns="99743" tIns="49871" rIns="99743" bIns="49871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Екі</a:t>
            </a:r>
            <a:r>
              <a:rPr lang="ru-RU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апта</a:t>
            </a:r>
            <a:r>
              <a:rPr lang="ru-RU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ауылда</a:t>
            </a:r>
            <a:r>
              <a:rPr lang="ru-RU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sz="1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тәжірибесі</a:t>
            </a:r>
            <a:endParaRPr lang="ru-RU" sz="1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113086" y="462955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328" y="524266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113086" y="1185700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804" y="1241693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19827" y="1180255"/>
            <a:ext cx="1837361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оқушылар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саны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(12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сыныптарды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есептемегенде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4" descr="Картинки по запросу ученики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17" y="1147661"/>
            <a:ext cx="326578" cy="2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2684784" y="1120839"/>
            <a:ext cx="0" cy="511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660401" y="1356685"/>
            <a:ext cx="671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11400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98948" y="1180255"/>
            <a:ext cx="183255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Тәжірибеге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қатысқандар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саны: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063117" y="1120839"/>
            <a:ext cx="0" cy="511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996757" y="1356685"/>
            <a:ext cx="671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11359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6" descr="Картинки по запросу практика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25" y="1136860"/>
            <a:ext cx="392625" cy="2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07" y="1129967"/>
            <a:ext cx="260934" cy="3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5819228" y="1180255"/>
            <a:ext cx="20858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Денсаулығына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endPara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тәжірибеге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қатыспады</a:t>
            </a:r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827446" y="1120839"/>
            <a:ext cx="0" cy="5116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829399" y="140894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13980" y="1579250"/>
            <a:ext cx="362699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«2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апта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ауылда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7,8,9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сыныптар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жоғары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сыныптар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еркі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беріледі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56" y="689930"/>
            <a:ext cx="25844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89;p15"/>
          <p:cNvSpPr txBox="1">
            <a:spLocks noGrp="1"/>
          </p:cNvSpPr>
          <p:nvPr>
            <p:ph type="ctrTitle"/>
          </p:nvPr>
        </p:nvSpPr>
        <p:spPr>
          <a:xfrm>
            <a:off x="3478646" y="10800"/>
            <a:ext cx="5913333" cy="3228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82939" tIns="82939" rIns="82939" bIns="82939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«Қоғамға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қызмет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ету»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46" y="-6130490"/>
            <a:ext cx="1452613" cy="14526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/>
          <a:srcRect t="1" r="5806" b="7911"/>
          <a:stretch/>
        </p:blipFill>
        <p:spPr>
          <a:xfrm>
            <a:off x="11756" y="10800"/>
            <a:ext cx="767408" cy="752839"/>
          </a:xfrm>
          <a:prstGeom prst="flowChartConnector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80" y="-5079772"/>
            <a:ext cx="2864868" cy="2246955"/>
          </a:xfrm>
          <a:prstGeom prst="rect">
            <a:avLst/>
          </a:prstGeom>
        </p:spPr>
      </p:pic>
      <p:graphicFrame>
        <p:nvGraphicFramePr>
          <p:cNvPr id="256" name="Диаграмма 255"/>
          <p:cNvGraphicFramePr/>
          <p:nvPr>
            <p:extLst>
              <p:ext uri="{D42A27DB-BD31-4B8C-83A1-F6EECF244321}">
                <p14:modId xmlns:p14="http://schemas.microsoft.com/office/powerpoint/2010/main" val="3007586068"/>
              </p:ext>
            </p:extLst>
          </p:nvPr>
        </p:nvGraphicFramePr>
        <p:xfrm>
          <a:off x="191344" y="633499"/>
          <a:ext cx="11555469" cy="308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4" name="TextBox 263"/>
          <p:cNvSpPr txBox="1"/>
          <p:nvPr/>
        </p:nvSpPr>
        <p:spPr>
          <a:xfrm>
            <a:off x="8525668" y="-2227726"/>
            <a:ext cx="149367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359277"/>
            <a:ext cx="8917237" cy="25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2017-2018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жылындағы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жүргізілген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іс-шараларға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қатысқан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оқушылардың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барған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мекемелері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көрсеткіші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пайызбен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kk-KZ" sz="105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55440" y="3573016"/>
            <a:ext cx="8917237" cy="25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2018-2019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жылындағы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жүргізілген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іс-шараларға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қатысқан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оқушылардың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көрсеткіші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пайызбен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kk-KZ" sz="105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835932"/>
            <a:ext cx="11161240" cy="31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7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89;p15"/>
          <p:cNvSpPr txBox="1">
            <a:spLocks noGrp="1"/>
          </p:cNvSpPr>
          <p:nvPr>
            <p:ph type="ctrTitle"/>
          </p:nvPr>
        </p:nvSpPr>
        <p:spPr>
          <a:xfrm>
            <a:off x="4791179" y="44624"/>
            <a:ext cx="2672973" cy="322877"/>
          </a:xfrm>
          <a:prstGeom prst="rect">
            <a:avLst/>
          </a:prstGeom>
        </p:spPr>
        <p:txBody>
          <a:bodyPr spcFirstLastPara="1" vert="horz" wrap="square" lIns="82939" tIns="82939" rIns="82939" bIns="82939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«Қоғамға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қызмет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ету»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/>
          <a:srcRect t="1" r="5806" b="7911"/>
          <a:stretch/>
        </p:blipFill>
        <p:spPr>
          <a:xfrm>
            <a:off x="11756" y="10800"/>
            <a:ext cx="767408" cy="752839"/>
          </a:xfrm>
          <a:prstGeom prst="flowChartConnector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8525668" y="-2227726"/>
            <a:ext cx="149367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163" y="503094"/>
            <a:ext cx="8186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2017-2018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1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>
                <a:latin typeface="Arial" pitchFamily="34" charset="0"/>
                <a:cs typeface="Arial" pitchFamily="34" charset="0"/>
              </a:rPr>
              <a:t>жылындағы</a:t>
            </a:r>
            <a:r>
              <a:rPr lang="ru-RU" sz="11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>
                <a:latin typeface="Arial" pitchFamily="34" charset="0"/>
                <a:cs typeface="Arial" pitchFamily="34" charset="0"/>
              </a:rPr>
              <a:t>жүргізілген</a:t>
            </a:r>
            <a:r>
              <a:rPr lang="ru-RU" sz="11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 smtClean="0">
                <a:latin typeface="Arial" pitchFamily="34" charset="0"/>
                <a:cs typeface="Arial" pitchFamily="34" charset="0"/>
              </a:rPr>
              <a:t>іс-шараларға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 smtClean="0">
                <a:latin typeface="Arial" pitchFamily="34" charset="0"/>
                <a:cs typeface="Arial" pitchFamily="34" charset="0"/>
              </a:rPr>
              <a:t>қатысқан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 smtClean="0">
                <a:latin typeface="Arial" pitchFamily="34" charset="0"/>
                <a:cs typeface="Arial" pitchFamily="34" charset="0"/>
              </a:rPr>
              <a:t>оқушылар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 smtClean="0">
                <a:latin typeface="Arial" pitchFamily="34" charset="0"/>
                <a:cs typeface="Arial" pitchFamily="34" charset="0"/>
              </a:rPr>
              <a:t>пайызының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u="sng" dirty="0" err="1" smtClean="0">
                <a:latin typeface="Arial" pitchFamily="34" charset="0"/>
                <a:cs typeface="Arial" pitchFamily="34" charset="0"/>
              </a:rPr>
              <a:t>көрсеткіші</a:t>
            </a:r>
            <a:r>
              <a:rPr lang="ru-RU" sz="1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пайызбен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kk-KZ" sz="11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535470673"/>
              </p:ext>
            </p:extLst>
          </p:nvPr>
        </p:nvGraphicFramePr>
        <p:xfrm>
          <a:off x="0" y="4437112"/>
          <a:ext cx="9552384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19856" y="4435155"/>
            <a:ext cx="2520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оқу жылы </a:t>
            </a:r>
          </a:p>
          <a:p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«Қоғамға қызмет етемін» жобасына Назарбаев Зияткерлік мектептері  оқушыларының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44,8%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қамтылды!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63005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2641" y="4183196"/>
            <a:ext cx="8359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2018-2019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жылындағы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>
                <a:latin typeface="Arial" pitchFamily="34" charset="0"/>
                <a:cs typeface="Arial" pitchFamily="34" charset="0"/>
              </a:rPr>
              <a:t>жүргізілген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іс-шараларға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қатысқан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оқушылардың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u="sng" dirty="0" err="1" smtClean="0">
                <a:latin typeface="Arial" pitchFamily="34" charset="0"/>
                <a:cs typeface="Arial" pitchFamily="34" charset="0"/>
              </a:rPr>
              <a:t>көрсеткіші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пайызбен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kk-KZ" sz="105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" y="1196751"/>
            <a:ext cx="9210279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3" y="1605531"/>
            <a:ext cx="25542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8525668" y="-2227726"/>
            <a:ext cx="1493675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33" dirty="0"/>
          </a:p>
        </p:txBody>
      </p:sp>
      <p:sp>
        <p:nvSpPr>
          <p:cNvPr id="84" name="TextBox 83"/>
          <p:cNvSpPr txBox="1"/>
          <p:nvPr/>
        </p:nvSpPr>
        <p:spPr>
          <a:xfrm>
            <a:off x="1047350" y="693073"/>
            <a:ext cx="1044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 </a:t>
            </a:r>
            <a:r>
              <a:rPr lang="kk-KZ" sz="1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оқу жылында </a:t>
            </a:r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қарттар үйімен</a:t>
            </a:r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жұмыс жасауда төмен көрсеткіш көрсеткен мектептер:</a:t>
            </a:r>
            <a:endParaRPr lang="ru-RU" sz="16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8870" y="1016442"/>
            <a:ext cx="6007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Талдықорған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ФМБ: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Көкшетау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ФМБ: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Орал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ФМБ:	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ФМБ: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12,4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Google Shape;389;p15"/>
          <p:cNvSpPr txBox="1">
            <a:spLocks noGrp="1"/>
          </p:cNvSpPr>
          <p:nvPr>
            <p:ph type="ctrTitle"/>
          </p:nvPr>
        </p:nvSpPr>
        <p:spPr>
          <a:xfrm>
            <a:off x="3077189" y="44624"/>
            <a:ext cx="8059371" cy="322877"/>
          </a:xfrm>
          <a:prstGeom prst="rect">
            <a:avLst/>
          </a:prstGeom>
        </p:spPr>
        <p:txBody>
          <a:bodyPr spcFirstLastPara="1" vert="horz" wrap="square" lIns="82939" tIns="82939" rIns="82939" bIns="82939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«Қоғамға қызмет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ету»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жобасы бойынша </a:t>
            </a:r>
            <a:r>
              <a:rPr lang="kk-K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ескертулер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kk-K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ұсыныстар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 cstate="print"/>
          <a:srcRect t="1" r="5806" b="7911"/>
          <a:stretch/>
        </p:blipFill>
        <p:spPr>
          <a:xfrm>
            <a:off x="11756" y="10800"/>
            <a:ext cx="767408" cy="752839"/>
          </a:xfrm>
          <a:prstGeom prst="flowChartConnector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47350" y="2058610"/>
            <a:ext cx="1044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 </a:t>
            </a:r>
            <a:r>
              <a:rPr lang="kk-KZ" sz="1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оқу жылында </a:t>
            </a:r>
            <a:r>
              <a:rPr lang="kk-KZ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балалар үйімен</a:t>
            </a:r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жұмыс жасауда төмен көрсеткіш көрсеткен мектептер:</a:t>
            </a:r>
            <a:endParaRPr lang="ru-RU" sz="16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248870" y="2381979"/>
            <a:ext cx="6215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ХМ: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0,9 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ФМБ: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ХББ: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Тараз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ФМБ:	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47176" y="3426762"/>
            <a:ext cx="1114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 </a:t>
            </a:r>
            <a:r>
              <a:rPr lang="kk-KZ" sz="16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оқу жылында </a:t>
            </a:r>
            <a:r>
              <a:rPr lang="kk-KZ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мүмкіндігі шектеулі жандар үйімен</a:t>
            </a:r>
            <a:r>
              <a:rPr lang="kk-KZ" sz="16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жұмыс жасауда төмен көрсеткіш көрсеткен мектептер:</a:t>
            </a:r>
            <a:endParaRPr lang="ru-RU" sz="16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248696" y="3750131"/>
            <a:ext cx="6215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ХМ: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0,9 </a:t>
            </a: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Костанай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ФМБ: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ФМБ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5,3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ХББ:	</a:t>
            </a:r>
            <a:r>
              <a:rPr lang="ru-RU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қатысқан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105547" y="5229200"/>
            <a:ext cx="4777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kk-KZ" sz="1000" b="1" dirty="0">
                <a:latin typeface="Arial" panose="020B0604020202020204" pitchFamily="34" charset="0"/>
                <a:cs typeface="Arial" panose="020B0604020202020204" pitchFamily="34" charset="0"/>
              </a:rPr>
              <a:t>Жетім балалар үйі, Мүмкіндігі шектеулі балалар үйлері </a:t>
            </a:r>
            <a:r>
              <a:rPr lang="kk-K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тәрбиеленушілері мен Зияткерлік  мектеп оқушыларын салауатты </a:t>
            </a:r>
            <a:r>
              <a:rPr lang="kk-KZ" sz="1000" b="1" dirty="0">
                <a:latin typeface="Arial" panose="020B0604020202020204" pitchFamily="34" charset="0"/>
                <a:cs typeface="Arial" panose="020B0604020202020204" pitchFamily="34" charset="0"/>
              </a:rPr>
              <a:t>өмір салтына тәрбиелеу және көшбасшылық қабілеттерін дамыту мақсатында </a:t>
            </a:r>
            <a:r>
              <a:rPr lang="kk-K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жүргізілетін  спорттық және мәдени шараларды жүйелі жүзеге асыру;</a:t>
            </a:r>
          </a:p>
          <a:p>
            <a:endParaRPr lang="kk-K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Пайыздық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мектептерге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мекемелермен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жасаудың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жауапты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мектепішілік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координатор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7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0" y="54385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-24680" y="6111634"/>
            <a:ext cx="1343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1318792" y="5181940"/>
            <a:ext cx="0" cy="15341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256240" y="5517914"/>
            <a:ext cx="3935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kk-K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Серіктес </a:t>
            </a:r>
            <a:r>
              <a:rPr lang="kk-KZ" sz="1000" b="1" dirty="0">
                <a:latin typeface="Arial" panose="020B0604020202020204" pitchFamily="34" charset="0"/>
                <a:cs typeface="Arial" panose="020B0604020202020204" pitchFamily="34" charset="0"/>
              </a:rPr>
              <a:t>мекемелерде Зияткерлік мектептердің тәрбие жұмысын тәжірибе түрінде </a:t>
            </a:r>
            <a:r>
              <a:rPr lang="kk-K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тарату</a:t>
            </a:r>
          </a:p>
          <a:p>
            <a:pPr marL="171450" indent="-171450">
              <a:buFont typeface="Wingdings" pitchFamily="2" charset="2"/>
              <a:buChar char="Ø"/>
            </a:pPr>
            <a:endParaRPr lang="kk-K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kk-KZ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kk-KZ" sz="1000" b="1" dirty="0">
                <a:latin typeface="Arial" panose="020B0604020202020204" pitchFamily="34" charset="0"/>
                <a:cs typeface="Arial" panose="020B0604020202020204" pitchFamily="34" charset="0"/>
              </a:rPr>
              <a:t>«Қоғамға қызмет етемін» </a:t>
            </a:r>
            <a:r>
              <a:rPr lang="kk-K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жобасына қатысты </a:t>
            </a:r>
            <a:r>
              <a:rPr lang="kk-KZ" sz="1000" b="1" dirty="0">
                <a:latin typeface="Arial" panose="020B0604020202020204" pitchFamily="34" charset="0"/>
                <a:cs typeface="Arial" panose="020B0604020202020204" pitchFamily="34" charset="0"/>
              </a:rPr>
              <a:t>«Еріктілер төлқұжатын» </a:t>
            </a:r>
            <a:r>
              <a:rPr lang="kk-KZ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17" y="5229200"/>
            <a:ext cx="731343" cy="53342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6181092"/>
            <a:ext cx="612343" cy="488268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84" y="5368471"/>
            <a:ext cx="912621" cy="676337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35" y="6155929"/>
            <a:ext cx="588518" cy="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376" y="279535"/>
            <a:ext cx="2173550" cy="630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3759" y="47365"/>
            <a:ext cx="4702441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177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«ДАНАЛЫҚ БЕЙСЕНБІ» ЖОБАСЫ</a:t>
            </a:r>
            <a:endParaRPr lang="ru-RU" sz="2177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50384"/>
          <a:stretch/>
        </p:blipFill>
        <p:spPr>
          <a:xfrm>
            <a:off x="1578572" y="1768217"/>
            <a:ext cx="679933" cy="1105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6479" t="3357" r="17591"/>
          <a:stretch/>
        </p:blipFill>
        <p:spPr>
          <a:xfrm>
            <a:off x="2163959" y="680805"/>
            <a:ext cx="1411761" cy="21962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17" y="237099"/>
            <a:ext cx="857183" cy="8509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831" y="2927705"/>
            <a:ext cx="5941482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7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 тұлғалармен кездесу барысында өзіндік мақсатқа жетуде дұрыс бағыт - бағдар алады.</a:t>
            </a:r>
            <a:endParaRPr lang="ru-RU" sz="127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61" y="662730"/>
            <a:ext cx="2292426" cy="115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7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Зияткерлік мектептердегі 2017-2018 оқу жылында </a:t>
            </a:r>
            <a:r>
              <a:rPr lang="kk-KZ" sz="2903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259 </a:t>
            </a:r>
          </a:p>
          <a:p>
            <a:pPr algn="ctr"/>
            <a:r>
              <a:rPr lang="ru-RU" sz="1452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кездесу</a:t>
            </a:r>
            <a:r>
              <a:rPr lang="ru-RU" sz="1452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52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endParaRPr lang="ru-RU" sz="1452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3433" r="7232" b="15693"/>
          <a:stretch/>
        </p:blipFill>
        <p:spPr>
          <a:xfrm>
            <a:off x="6981232" y="1119195"/>
            <a:ext cx="805225" cy="6594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32" y="1937062"/>
            <a:ext cx="654578" cy="649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0216" y="474726"/>
            <a:ext cx="1487284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95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МЕН ҒЫЛЫМ</a:t>
            </a:r>
            <a:endParaRPr lang="ru-RU" sz="953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0216" y="1068336"/>
            <a:ext cx="2141507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95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МЕН МӘДЕНИЕТ</a:t>
            </a:r>
            <a:endParaRPr lang="ru-RU" sz="953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9397" y="1779056"/>
            <a:ext cx="3550614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95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kk-KZ" sz="95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ӘКІМДІКТЕР МЕН ҚОҒАМ </a:t>
            </a:r>
            <a:endParaRPr lang="ru-RU" sz="953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0216" y="664140"/>
            <a:ext cx="2151416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53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Отандық, шетелдік</a:t>
            </a:r>
            <a:endParaRPr lang="kk-KZ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ғалымдармен</a:t>
            </a:r>
            <a:endParaRPr lang="ru-RU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0216" y="2038160"/>
            <a:ext cx="1671769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 үшін маңызды </a:t>
            </a:r>
          </a:p>
          <a:p>
            <a:r>
              <a:rPr lang="kk-KZ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 төңірегінде қоғам қайраткерлерімен</a:t>
            </a:r>
            <a:endParaRPr lang="ru-RU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0216" y="1262172"/>
            <a:ext cx="1713226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Мәдениет</a:t>
            </a:r>
            <a:r>
              <a:rPr lang="ru-RU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экономика </a:t>
            </a:r>
            <a:r>
              <a:rPr lang="ru-RU" sz="95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95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953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endParaRPr lang="ru-RU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53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көшбасшылармен</a:t>
            </a:r>
            <a:endParaRPr lang="ru-RU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1601" y="3540991"/>
            <a:ext cx="181459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1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Ұсыныстар</a:t>
            </a:r>
            <a:endParaRPr lang="ru-RU" sz="217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2077" y="4421691"/>
            <a:ext cx="4233883" cy="243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Болашаққа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рухани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жаңғыру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мақаласында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89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sz="1089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есімі</a:t>
            </a:r>
            <a:r>
              <a:rPr lang="ru-RU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Даналық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бейсенбі</a:t>
            </a:r>
            <a:r>
              <a:rPr lang="ru-RU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89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жобасымен</a:t>
            </a:r>
            <a:r>
              <a:rPr lang="ru-RU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89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байланыстыру</a:t>
            </a:r>
            <a:r>
              <a:rPr lang="ru-RU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kk-KZ" sz="1089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Даналық </a:t>
            </a: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бейсенбіні» айына бір </a:t>
            </a:r>
            <a:r>
              <a:rPr lang="kk-KZ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 ұйымдастыру;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kk-KZ" sz="1089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Іс-шаралардың </a:t>
            </a:r>
            <a:r>
              <a:rPr lang="kk-KZ" sz="108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 барысын, қорытындысын әлеуметтік желілерде </a:t>
            </a: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тұрақты, жүйелі жариялау.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kk-KZ" sz="1089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Білім, ғылым салаларындағы қоғам қайраткерлерімен  тұрақты түрде кездесу</a:t>
            </a: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kk-KZ" sz="1089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Оқушылардан тұрақты түрде кері байланыс алу.</a:t>
            </a:r>
            <a:endParaRPr lang="kk-KZ" sz="1089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089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0216" y="2855996"/>
            <a:ext cx="1661041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95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 кәсіпкерлермен </a:t>
            </a:r>
            <a:r>
              <a:rPr lang="kk-KZ" sz="953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953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кездесу</a:t>
            </a:r>
            <a:endParaRPr lang="kk-KZ" sz="953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4" y="2868401"/>
            <a:ext cx="708131" cy="4532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048286" y="2666295"/>
            <a:ext cx="1020571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95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endParaRPr lang="ru-RU" sz="953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/>
          <a:srcRect l="21608" r="28824"/>
          <a:stretch/>
        </p:blipFill>
        <p:spPr>
          <a:xfrm>
            <a:off x="10888257" y="1262172"/>
            <a:ext cx="1063769" cy="2137418"/>
          </a:xfrm>
          <a:prstGeom prst="rect">
            <a:avLst/>
          </a:prstGeom>
        </p:spPr>
      </p:pic>
      <p:sp>
        <p:nvSpPr>
          <p:cNvPr id="45" name="Дуга 44"/>
          <p:cNvSpPr/>
          <p:nvPr/>
        </p:nvSpPr>
        <p:spPr>
          <a:xfrm>
            <a:off x="8599077" y="454181"/>
            <a:ext cx="1553841" cy="2975390"/>
          </a:xfrm>
          <a:prstGeom prst="arc">
            <a:avLst>
              <a:gd name="adj1" fmla="val 16180033"/>
              <a:gd name="adj2" fmla="val 5229296"/>
            </a:avLst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6" name="Picture 18" descr="Картинки по запросу СТРЕЛКА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46" y="1477152"/>
            <a:ext cx="286110" cy="7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ая выноска 47"/>
          <p:cNvSpPr/>
          <p:nvPr/>
        </p:nvSpPr>
        <p:spPr>
          <a:xfrm>
            <a:off x="10021960" y="336748"/>
            <a:ext cx="1796617" cy="647501"/>
          </a:xfrm>
          <a:prstGeom prst="wedgeRectCallout">
            <a:avLst>
              <a:gd name="adj1" fmla="val -695"/>
              <a:gd name="adj2" fmla="val 1631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9" name="TextBox 48"/>
          <p:cNvSpPr txBox="1"/>
          <p:nvPr/>
        </p:nvSpPr>
        <p:spPr>
          <a:xfrm>
            <a:off x="10021960" y="387929"/>
            <a:ext cx="179661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72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Оқушыларды </a:t>
            </a:r>
            <a:r>
              <a:rPr lang="kk-KZ" sz="72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 бағдарлауға,  ғылыми </a:t>
            </a:r>
            <a:r>
              <a:rPr lang="kk-KZ" sz="72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ақпараттар, кәсіпкерлік, қоғам қайраткерлері, мемлекеттік басқаруға қатысты мағлұматтар алады.</a:t>
            </a:r>
            <a:endParaRPr lang="ru-RU" sz="72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3"/>
          <a:stretch/>
        </p:blipFill>
        <p:spPr>
          <a:xfrm>
            <a:off x="3362391" y="3297202"/>
            <a:ext cx="607069" cy="101386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077289" y="3540991"/>
            <a:ext cx="6114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2018-2019 оқу жылдарындағы </a:t>
            </a:r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ияткерлік </a:t>
            </a:r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мектептердегі «Даналық </a:t>
            </a:r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бейсенбі» жобасын өткізудің көрсеткіштері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r="18946" b="20486"/>
          <a:stretch/>
        </p:blipFill>
        <p:spPr>
          <a:xfrm>
            <a:off x="454676" y="4241101"/>
            <a:ext cx="1123896" cy="72152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7" y="5814887"/>
            <a:ext cx="790219" cy="81665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7" y="5005771"/>
            <a:ext cx="952295" cy="785820"/>
          </a:xfrm>
          <a:prstGeom prst="rect">
            <a:avLst/>
          </a:prstGeom>
        </p:spPr>
      </p:pic>
      <p:pic>
        <p:nvPicPr>
          <p:cNvPr id="59" name="Picture 18" descr="Картинки по запросу СТРЕЛКА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99" y="1477152"/>
            <a:ext cx="286110" cy="7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744887" y="783669"/>
            <a:ext cx="2292426" cy="115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7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Зияткерлік мектептердегі </a:t>
            </a:r>
            <a:r>
              <a:rPr lang="kk-KZ" sz="127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</a:t>
            </a:r>
            <a:r>
              <a:rPr lang="kk-KZ" sz="127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 жылында </a:t>
            </a:r>
            <a:r>
              <a:rPr lang="kk-KZ" sz="2903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r>
              <a:rPr lang="kk-KZ" sz="2903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52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кездесу</a:t>
            </a:r>
            <a:r>
              <a:rPr lang="ru-RU" sz="1452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52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endParaRPr lang="ru-RU" sz="1452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62633" y="3384896"/>
            <a:ext cx="11737304" cy="188120"/>
            <a:chOff x="180231" y="1080640"/>
            <a:chExt cx="11737304" cy="188120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80231" y="1152648"/>
              <a:ext cx="4752528" cy="0"/>
            </a:xfrm>
            <a:prstGeom prst="line">
              <a:avLst/>
            </a:prstGeom>
            <a:ln w="28575">
              <a:solidFill>
                <a:srgbClr val="0B6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615356" y="1152648"/>
              <a:ext cx="4302179" cy="0"/>
            </a:xfrm>
            <a:prstGeom prst="line">
              <a:avLst/>
            </a:prstGeom>
            <a:ln w="28575">
              <a:solidFill>
                <a:srgbClr val="0B6A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5184807" y="1080640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904887" y="108876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516935" y="1080640"/>
              <a:ext cx="180000" cy="18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092999" y="108064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 flipV="1">
            <a:off x="6037313" y="3762003"/>
            <a:ext cx="3972" cy="2835349"/>
          </a:xfrm>
          <a:prstGeom prst="line">
            <a:avLst/>
          </a:prstGeom>
          <a:ln w="28575">
            <a:solidFill>
              <a:srgbClr val="0B6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653333" y="594782"/>
            <a:ext cx="8821" cy="2599414"/>
          </a:xfrm>
          <a:prstGeom prst="line">
            <a:avLst/>
          </a:prstGeom>
          <a:ln w="28575">
            <a:solidFill>
              <a:srgbClr val="0B6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430870129"/>
              </p:ext>
            </p:extLst>
          </p:nvPr>
        </p:nvGraphicFramePr>
        <p:xfrm>
          <a:off x="6077290" y="3848767"/>
          <a:ext cx="5922648" cy="289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1641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оқу жылында жаз мезгілінде сәтті атқарылған жұмыстар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Футзалдан желілік спартакиада - 287 оқушы</a:t>
            </a:r>
          </a:p>
          <a:p>
            <a:endParaRPr lang="kk-K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«Туған елге тағзым» өлкетанулық-зерттеу экспедициясына -240 		 оқушы</a:t>
            </a: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Шет елдердегі қазақ диаспорасы өкілдеріне арналған «Ұлы дала ұрпағы» жазғы 	мектебіне 175 оқушы қатысты.             	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48721"/>
              </p:ext>
            </p:extLst>
          </p:nvPr>
        </p:nvGraphicFramePr>
        <p:xfrm>
          <a:off x="1919536" y="2276872"/>
          <a:ext cx="8280921" cy="152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499"/>
                <a:gridCol w="1596709"/>
                <a:gridCol w="2831227"/>
                <a:gridCol w="2619231"/>
                <a:gridCol w="95825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Аймақтық</a:t>
                      </a:r>
                      <a:r>
                        <a:rPr lang="kk-KZ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спартакида өткен қалалар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Финалға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командасы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Финалға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командасы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г. Астана (IB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г. Астана (IB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Караганда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Караганда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Актау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ФМН Шымкент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Шымкент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Актау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Оскемен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Оскемен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Алматы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НИШ ХБН Павлодар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559496" y="1484784"/>
            <a:ext cx="0" cy="1008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0" y="1592896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5" y="3854661"/>
            <a:ext cx="915169" cy="72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559496" y="3789040"/>
            <a:ext cx="0" cy="1008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59133" y="5013176"/>
            <a:ext cx="0" cy="1008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20941" r="74235" b="44330"/>
          <a:stretch/>
        </p:blipFill>
        <p:spPr bwMode="auto">
          <a:xfrm>
            <a:off x="407368" y="5186440"/>
            <a:ext cx="1013012" cy="7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1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"/>
          <p:cNvSpPr>
            <a:spLocks noChangeArrowheads="1"/>
          </p:cNvSpPr>
          <p:nvPr/>
        </p:nvSpPr>
        <p:spPr bwMode="auto">
          <a:xfrm>
            <a:off x="4340913" y="384919"/>
            <a:ext cx="34922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900" b="1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 Барлық үйірмелер саны</a:t>
            </a:r>
            <a:endParaRPr lang="ru-RU" altLang="ru-RU" sz="900" b="1" u="sng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67523386"/>
              </p:ext>
            </p:extLst>
          </p:nvPr>
        </p:nvGraphicFramePr>
        <p:xfrm>
          <a:off x="-14227" y="2924944"/>
          <a:ext cx="6038219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62225321"/>
              </p:ext>
            </p:extLst>
          </p:nvPr>
        </p:nvGraphicFramePr>
        <p:xfrm>
          <a:off x="12957" y="548680"/>
          <a:ext cx="6011035" cy="23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66559" y="-27384"/>
            <a:ext cx="2274899" cy="31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0416" y="71537"/>
            <a:ext cx="634984" cy="477143"/>
            <a:chOff x="768498" y="2087981"/>
            <a:chExt cx="2129948" cy="1400909"/>
          </a:xfrm>
        </p:grpSpPr>
        <p:pic>
          <p:nvPicPr>
            <p:cNvPr id="12" name="Picture 5" descr="C:\Users\DIANA\Desktop\tribuna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98" y="2669460"/>
              <a:ext cx="710897" cy="81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IANA\Desktop\no-translate-detected_318-194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6" r="28856"/>
            <a:stretch/>
          </p:blipFill>
          <p:spPr bwMode="auto">
            <a:xfrm>
              <a:off x="1285787" y="2603375"/>
              <a:ext cx="387216" cy="86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DIANA\Desktop\broadway-clipart-speech-and-drama-7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03" y="2087981"/>
              <a:ext cx="1371777" cy="1014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DIANA\Desktop\indie_bookfest_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003" y="2961032"/>
              <a:ext cx="589340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C:\Users\DIANA\Desktop\16826_0-450x450.svg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7673" y="2320013"/>
              <a:ext cx="626355" cy="107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Картинки по запросу рукоделие  icon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479" y="2690012"/>
              <a:ext cx="485967" cy="47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&amp;Kcy;&amp;acy;&amp;rcy;&amp;tcy;&amp;icy;&amp;ncy;&amp;kcy;&amp;icy; &amp;pcy;&amp;ocy; &amp;zcy;&amp;acy;&amp;pcy;&amp;rcy;&amp;ocy;&amp;scy;&amp;ucy; photo icon 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157" y="3093252"/>
              <a:ext cx="458914" cy="34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847562902"/>
              </p:ext>
            </p:extLst>
          </p:nvPr>
        </p:nvGraphicFramePr>
        <p:xfrm>
          <a:off x="0" y="4869160"/>
          <a:ext cx="6023992" cy="195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1631504" y="96887"/>
            <a:ext cx="1728192" cy="576064"/>
          </a:xfrm>
          <a:prstGeom prst="downArrow">
            <a:avLst>
              <a:gd name="adj1" fmla="val 65562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95620" y="120075"/>
            <a:ext cx="11641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850234" y="98702"/>
            <a:ext cx="1728192" cy="576064"/>
          </a:xfrm>
          <a:prstGeom prst="downArrow">
            <a:avLst>
              <a:gd name="adj1" fmla="val 65562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114350" y="121890"/>
            <a:ext cx="11641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299314"/>
              </p:ext>
            </p:extLst>
          </p:nvPr>
        </p:nvGraphicFramePr>
        <p:xfrm>
          <a:off x="6180965" y="548680"/>
          <a:ext cx="6011035" cy="23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324382078"/>
              </p:ext>
            </p:extLst>
          </p:nvPr>
        </p:nvGraphicFramePr>
        <p:xfrm>
          <a:off x="6104008" y="2924944"/>
          <a:ext cx="6038219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63397501"/>
              </p:ext>
            </p:extLst>
          </p:nvPr>
        </p:nvGraphicFramePr>
        <p:xfrm>
          <a:off x="6168008" y="4899273"/>
          <a:ext cx="6023992" cy="195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3712" y="25515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819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52184" y="28798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6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yssakbayeva_Zh.hbsh\Desktop\quality_seal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19" y="1231267"/>
            <a:ext cx="514853" cy="5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5544487" y="1103503"/>
            <a:ext cx="1631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Халықаралық жетістіктердің саны: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252913" y="1229348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Зияткерлік мектептерде  жалпы үйірмелер саны: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2814" y="3791"/>
            <a:ext cx="2502389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0416" y="71537"/>
            <a:ext cx="634984" cy="477143"/>
            <a:chOff x="768498" y="2087981"/>
            <a:chExt cx="2129948" cy="1400909"/>
          </a:xfrm>
        </p:grpSpPr>
        <p:pic>
          <p:nvPicPr>
            <p:cNvPr id="12" name="Picture 5" descr="C:\Users\DIANA\Desktop\tribuna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98" y="2669460"/>
              <a:ext cx="710897" cy="81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IANA\Desktop\no-translate-detected_318-194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6" r="28856"/>
            <a:stretch/>
          </p:blipFill>
          <p:spPr bwMode="auto">
            <a:xfrm>
              <a:off x="1285787" y="2603375"/>
              <a:ext cx="387216" cy="86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DIANA\Desktop\broadway-clipart-speech-and-drama-7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03" y="2087981"/>
              <a:ext cx="1371777" cy="1014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DIANA\Desktop\indie_bookfest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003" y="2961032"/>
              <a:ext cx="589340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C:\Users\DIANA\Desktop\16826_0-450x450.svg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7673" y="2320013"/>
              <a:ext cx="626355" cy="107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Картинки по запросу рукоделие  icon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479" y="2690012"/>
              <a:ext cx="485967" cy="47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&amp;Kcy;&amp;acy;&amp;rcy;&amp;tcy;&amp;icy;&amp;ncy;&amp;kcy;&amp;icy; &amp;pcy;&amp;ocy; &amp;zcy;&amp;acy;&amp;pcy;&amp;rcy;&amp;ocy;&amp;scy;&amp;ucy; photo icon 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157" y="3093252"/>
              <a:ext cx="458914" cy="34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7" descr="Картинки по запросу количество икон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9" y="1226174"/>
            <a:ext cx="464805" cy="4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87" y="33265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913479" y="502595"/>
            <a:ext cx="3030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 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38778" y="2492896"/>
            <a:ext cx="11282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38778" y="4797152"/>
            <a:ext cx="11268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561333" y="1056897"/>
            <a:ext cx="5261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819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61265" y="1708806"/>
            <a:ext cx="5261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732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3743970" y="1052736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78212" y="1114047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3743970" y="1689756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78213" y="1751067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87234" y="1015458"/>
            <a:ext cx="5261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131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87166" y="1667367"/>
            <a:ext cx="5261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104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169870" y="101129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04112" y="1072608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7169870" y="164831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04113" y="1709628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5" descr="C:\Users\Ryssakbayeva_Zh.hbsh\Desktop\quality_seal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31266"/>
            <a:ext cx="514853" cy="5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5"/>
          <p:cNvSpPr>
            <a:spLocks noChangeArrowheads="1"/>
          </p:cNvSpPr>
          <p:nvPr/>
        </p:nvSpPr>
        <p:spPr bwMode="auto">
          <a:xfrm>
            <a:off x="8973540" y="1103502"/>
            <a:ext cx="1802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Республикалық жетістіктердің саны: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587635" y="1015457"/>
            <a:ext cx="5261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258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587567" y="1667366"/>
            <a:ext cx="5261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256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10770270" y="1011296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704512" y="1072607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10770270" y="1648316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704513" y="1709627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Картинки по запросу отлично icon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1" y="3249172"/>
            <a:ext cx="1062820" cy="10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081072" y="2673108"/>
            <a:ext cx="2639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Ү</a:t>
            </a: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здік көрсеткіштер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"/>
          <p:cNvSpPr>
            <a:spLocks noChangeArrowheads="1"/>
          </p:cNvSpPr>
          <p:nvPr/>
        </p:nvSpPr>
        <p:spPr bwMode="auto">
          <a:xfrm>
            <a:off x="1868654" y="3432810"/>
            <a:ext cx="1631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Халықаралық жетістіктер: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480863" y="2785546"/>
            <a:ext cx="0" cy="182020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ятиугольник 52"/>
          <p:cNvSpPr/>
          <p:nvPr/>
        </p:nvSpPr>
        <p:spPr>
          <a:xfrm>
            <a:off x="3549531" y="2997188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483773" y="3058499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7544" y="2851878"/>
            <a:ext cx="1892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Ақтау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Астана ХМ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Қостанай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Тараз 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35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392132" y="2935755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ятиугольник 55"/>
          <p:cNvSpPr/>
          <p:nvPr/>
        </p:nvSpPr>
        <p:spPr>
          <a:xfrm>
            <a:off x="3540803" y="3819585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475046" y="3880896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383404" y="3758152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99409" y="3680279"/>
            <a:ext cx="2183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Көкшетау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8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Астана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ФМБ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10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Семей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Алматы ХББ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 descr="Картинки по запросу отлично icon 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148869"/>
            <a:ext cx="1062820" cy="10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5"/>
          <p:cNvSpPr>
            <a:spLocks noChangeArrowheads="1"/>
          </p:cNvSpPr>
          <p:nvPr/>
        </p:nvSpPr>
        <p:spPr bwMode="auto">
          <a:xfrm>
            <a:off x="7518860" y="3424904"/>
            <a:ext cx="1840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Республикалық жетістіктер: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9237457" y="2832932"/>
            <a:ext cx="0" cy="182020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ятиугольник 62"/>
          <p:cNvSpPr/>
          <p:nvPr/>
        </p:nvSpPr>
        <p:spPr>
          <a:xfrm>
            <a:off x="9306125" y="3044574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240367" y="3105885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0148726" y="2983141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ятиугольник 65"/>
          <p:cNvSpPr/>
          <p:nvPr/>
        </p:nvSpPr>
        <p:spPr>
          <a:xfrm>
            <a:off x="9297397" y="3866971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9231640" y="3928282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0139998" y="3805538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168886" y="2924941"/>
            <a:ext cx="2066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Тараз 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Қарағанды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Семей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Қостанай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58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1608" y="3741171"/>
            <a:ext cx="176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Ақтау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Көкшетау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Семей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Орал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жетістік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4" descr="Картинки по запросу регресс icon 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5" y="5574108"/>
            <a:ext cx="884064" cy="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911424" y="4925358"/>
            <a:ext cx="2639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Төмен көрсеткіштер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5"/>
          <p:cNvSpPr>
            <a:spLocks noChangeArrowheads="1"/>
          </p:cNvSpPr>
          <p:nvPr/>
        </p:nvSpPr>
        <p:spPr bwMode="auto">
          <a:xfrm>
            <a:off x="1862837" y="5685060"/>
            <a:ext cx="1631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Халықаралық жетістіктер: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3475046" y="5037796"/>
            <a:ext cx="0" cy="182020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ятиугольник 75"/>
          <p:cNvSpPr/>
          <p:nvPr/>
        </p:nvSpPr>
        <p:spPr>
          <a:xfrm>
            <a:off x="3543714" y="5216314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477956" y="5277625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4386315" y="5154881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ятиугольник 79"/>
          <p:cNvSpPr/>
          <p:nvPr/>
        </p:nvSpPr>
        <p:spPr>
          <a:xfrm>
            <a:off x="3534986" y="6283323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469229" y="6344634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4377587" y="6221890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5"/>
          <p:cNvSpPr>
            <a:spLocks noChangeArrowheads="1"/>
          </p:cNvSpPr>
          <p:nvPr/>
        </p:nvSpPr>
        <p:spPr bwMode="auto">
          <a:xfrm>
            <a:off x="6961604" y="5668574"/>
            <a:ext cx="1840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Республикалық жетістіктер:</a:t>
            </a:r>
            <a:endParaRPr lang="ru-RU" alt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9231640" y="5085182"/>
            <a:ext cx="0" cy="182020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ятиугольник 86"/>
          <p:cNvSpPr/>
          <p:nvPr/>
        </p:nvSpPr>
        <p:spPr>
          <a:xfrm>
            <a:off x="9300308" y="514661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9234550" y="5207928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0142909" y="5085184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ятиугольник 89"/>
          <p:cNvSpPr/>
          <p:nvPr/>
        </p:nvSpPr>
        <p:spPr>
          <a:xfrm>
            <a:off x="9291580" y="622673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9225823" y="6288048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0134181" y="6165304"/>
            <a:ext cx="0" cy="5914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Прямоугольник 2047"/>
          <p:cNvSpPr/>
          <p:nvPr/>
        </p:nvSpPr>
        <p:spPr>
          <a:xfrm>
            <a:off x="4399409" y="4869160"/>
            <a:ext cx="1408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Астана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ХМ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Шымкент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ФМБ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Астана ФМБ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Талдықорған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Қызылорда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Павлодар 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4399409" y="6129190"/>
            <a:ext cx="1704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Алматы ФМБ	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Павлодар	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Орал	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Қызылорда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55" name="Прямоугольник 2054"/>
          <p:cNvSpPr/>
          <p:nvPr/>
        </p:nvSpPr>
        <p:spPr>
          <a:xfrm>
            <a:off x="10161608" y="4940747"/>
            <a:ext cx="2242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Өскемен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Шымкент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ФМБ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Алматы ХББ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Көкшетау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056" name="Прямоугольник 2055"/>
          <p:cNvSpPr/>
          <p:nvPr/>
        </p:nvSpPr>
        <p:spPr>
          <a:xfrm>
            <a:off x="10141458" y="6072604"/>
            <a:ext cx="174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Қостанай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Павлодар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>
                <a:latin typeface="Arial" pitchFamily="34" charset="0"/>
                <a:cs typeface="Arial" pitchFamily="34" charset="0"/>
              </a:rPr>
              <a:t>Қызылорда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Шымкент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ФМБ 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"/>
          <p:cNvSpPr>
            <a:spLocks noChangeArrowheads="1"/>
          </p:cNvSpPr>
          <p:nvPr/>
        </p:nvSpPr>
        <p:spPr bwMode="auto">
          <a:xfrm>
            <a:off x="2301543" y="8188"/>
            <a:ext cx="7390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2018-2019 о</a:t>
            </a:r>
            <a:r>
              <a:rPr lang="kk-KZ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қ</a:t>
            </a:r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altLang="ru-RU" sz="14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жылында</a:t>
            </a:r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қосымша</a:t>
            </a:r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беру </a:t>
            </a:r>
            <a:r>
              <a:rPr lang="ru-RU" altLang="ru-RU" sz="14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жетістіктер</a:t>
            </a:r>
            <a:r>
              <a:rPr lang="ru-RU" alt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саны</a:t>
            </a:r>
            <a:endParaRPr lang="ru-RU" altLang="ru-RU" sz="1400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0" name="Штриховая стрелка вправо 379"/>
          <p:cNvSpPr/>
          <p:nvPr/>
        </p:nvSpPr>
        <p:spPr>
          <a:xfrm rot="5400000">
            <a:off x="1707101" y="16632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15035"/>
              </p:ext>
            </p:extLst>
          </p:nvPr>
        </p:nvGraphicFramePr>
        <p:xfrm>
          <a:off x="21544" y="854804"/>
          <a:ext cx="12170454" cy="594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827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  <a:gridCol w="591033"/>
              </a:tblGrid>
              <a:tr h="360040">
                <a:tc>
                  <a:txBody>
                    <a:bodyPr/>
                    <a:lstStyle/>
                    <a:p>
                      <a:endParaRPr lang="kk-KZ" sz="1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7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Респуб-ликалық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kk-KZ" sz="9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kk-KZ" sz="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Нұр-Сұлтан ФМН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Нұр-Сұлтан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IB</a:t>
                      </a:r>
                      <a:endParaRPr lang="kk-KZ" sz="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Нұр-Сұлтан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МШ</a:t>
                      </a:r>
                      <a:endParaRPr lang="kk-KZ" sz="7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Көкшетау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Павлодар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Петропавл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Қостанай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Өскемен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Талдықорған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Алматы ФМН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Алматы</a:t>
                      </a:r>
                      <a:r>
                        <a:rPr lang="kk-KZ" sz="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ХБН</a:t>
                      </a:r>
                      <a:endParaRPr lang="kk-KZ" sz="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Тараз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Шымкент ФМН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Қызылорда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Шымкент ХБН</a:t>
                      </a: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latin typeface="Arial" pitchFamily="34" charset="0"/>
                          <a:cs typeface="Arial" pitchFamily="34" charset="0"/>
                        </a:rPr>
                        <a:t>Орал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Атырау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Ақтау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Ақтөбе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Қарағанды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kk-KZ" sz="11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Барлығы: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ru-RU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63335" y="374612"/>
            <a:ext cx="62068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Спорттық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Штриховая стрелка вправо 380"/>
          <p:cNvSpPr/>
          <p:nvPr/>
        </p:nvSpPr>
        <p:spPr>
          <a:xfrm rot="5400000">
            <a:off x="2897882" y="16632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4518" y="3437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Көркем</a:t>
            </a:r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эстетикалық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3" name="Штриховая стрелка вправо 382"/>
          <p:cNvSpPr/>
          <p:nvPr/>
        </p:nvSpPr>
        <p:spPr>
          <a:xfrm rot="5400000">
            <a:off x="4057683" y="20485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Прямоугольник 383"/>
          <p:cNvSpPr/>
          <p:nvPr/>
        </p:nvSpPr>
        <p:spPr>
          <a:xfrm>
            <a:off x="3961752" y="343239"/>
            <a:ext cx="744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Көркемдік</a:t>
            </a:r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қолданбалы</a:t>
            </a:r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5" name="Штриховая стрелка вправо 384"/>
          <p:cNvSpPr/>
          <p:nvPr/>
        </p:nvSpPr>
        <p:spPr>
          <a:xfrm rot="5400000">
            <a:off x="5231988" y="19780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6" name="Прямоугольник 385"/>
          <p:cNvSpPr/>
          <p:nvPr/>
        </p:nvSpPr>
        <p:spPr>
          <a:xfrm>
            <a:off x="5036930" y="334265"/>
            <a:ext cx="94128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Интеллектуалды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7" name="Штриховая стрелка вправо 386"/>
          <p:cNvSpPr/>
          <p:nvPr/>
        </p:nvSpPr>
        <p:spPr>
          <a:xfrm rot="5400000">
            <a:off x="6424223" y="23560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Прямоугольник 387"/>
          <p:cNvSpPr/>
          <p:nvPr/>
        </p:nvSpPr>
        <p:spPr>
          <a:xfrm>
            <a:off x="6450193" y="388532"/>
            <a:ext cx="4812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Пәндік</a:t>
            </a:r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" name="Штриховая стрелка вправо 388"/>
          <p:cNvSpPr/>
          <p:nvPr/>
        </p:nvSpPr>
        <p:spPr>
          <a:xfrm rot="5400000">
            <a:off x="7597503" y="18150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Прямоугольник 389"/>
          <p:cNvSpPr/>
          <p:nvPr/>
        </p:nvSpPr>
        <p:spPr>
          <a:xfrm>
            <a:off x="7662020" y="358643"/>
            <a:ext cx="4507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Тілдік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1" name="Штриховая стрелка вправо 390"/>
          <p:cNvSpPr/>
          <p:nvPr/>
        </p:nvSpPr>
        <p:spPr>
          <a:xfrm rot="5400000">
            <a:off x="8775041" y="17892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Прямоугольник 391"/>
          <p:cNvSpPr/>
          <p:nvPr/>
        </p:nvSpPr>
        <p:spPr>
          <a:xfrm>
            <a:off x="8680783" y="382865"/>
            <a:ext cx="7216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Техникалық</a:t>
            </a:r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Штриховая стрелка вправо 392"/>
          <p:cNvSpPr/>
          <p:nvPr/>
        </p:nvSpPr>
        <p:spPr>
          <a:xfrm rot="5400000">
            <a:off x="9941498" y="17370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Прямоугольник 393"/>
          <p:cNvSpPr/>
          <p:nvPr/>
        </p:nvSpPr>
        <p:spPr>
          <a:xfrm>
            <a:off x="9807243" y="355452"/>
            <a:ext cx="848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Экология </a:t>
            </a:r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туризм</a:t>
            </a:r>
          </a:p>
        </p:txBody>
      </p:sp>
      <p:sp>
        <p:nvSpPr>
          <p:cNvPr id="395" name="Штриховая стрелка вправо 394"/>
          <p:cNvSpPr/>
          <p:nvPr/>
        </p:nvSpPr>
        <p:spPr>
          <a:xfrm rot="5400000">
            <a:off x="11121380" y="17892"/>
            <a:ext cx="540000" cy="1081972"/>
          </a:xfrm>
          <a:prstGeom prst="stripedRightArrow">
            <a:avLst>
              <a:gd name="adj1" fmla="val 58212"/>
              <a:gd name="adj2" fmla="val 8437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Прямоугольник 395"/>
          <p:cNvSpPr/>
          <p:nvPr/>
        </p:nvSpPr>
        <p:spPr>
          <a:xfrm>
            <a:off x="11136130" y="382865"/>
            <a:ext cx="5036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Әскери</a:t>
            </a:r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14" y="475234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05" y="475601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38" y="475601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8" y="475601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27" y="475601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68" y="478102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89" y="478102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C:\Users\Ryssakbayeva_Zh.hbsh\Desktop\world-cup.png"/>
          <p:cNvPicPr preferRelativeResize="0"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89" y="474076"/>
            <a:ext cx="432837" cy="3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"/>
          <p:cNvSpPr>
            <a:spLocks noChangeArrowheads="1"/>
          </p:cNvSpPr>
          <p:nvPr/>
        </p:nvSpPr>
        <p:spPr bwMode="auto">
          <a:xfrm>
            <a:off x="16251" y="-4451"/>
            <a:ext cx="925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Қосымша</a:t>
            </a:r>
            <a:r>
              <a:rPr lang="ru-RU" alt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alt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беру, </a:t>
            </a:r>
            <a:r>
              <a:rPr lang="ru-RU" alt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үйірмелердің</a:t>
            </a:r>
            <a:r>
              <a:rPr lang="ru-RU" alt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2018-2019 </a:t>
            </a:r>
            <a:r>
              <a:rPr lang="ru-RU" alt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оқу</a:t>
            </a:r>
            <a:r>
              <a:rPr lang="ru-RU" alt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жылындағы</a:t>
            </a:r>
            <a:r>
              <a:rPr lang="ru-RU" alt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көрсеткіші</a:t>
            </a:r>
            <a:r>
              <a:rPr lang="ru-RU" alt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ru-RU" altLang="ru-RU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2" r="57094" b="13980"/>
          <a:stretch/>
        </p:blipFill>
        <p:spPr bwMode="auto">
          <a:xfrm>
            <a:off x="49004" y="639531"/>
            <a:ext cx="3233556" cy="61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76632"/>
              </p:ext>
            </p:extLst>
          </p:nvPr>
        </p:nvGraphicFramePr>
        <p:xfrm>
          <a:off x="3920499" y="463374"/>
          <a:ext cx="8128000" cy="63946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82256"/>
                <a:gridCol w="2741301"/>
                <a:gridCol w="2236325"/>
                <a:gridCol w="1868118"/>
              </a:tblGrid>
              <a:tr h="620433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kk-KZ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жетістіктердің саны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Үйірмелер бағыты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Халықаралық жетістіктер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Республикалық жетістіктер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Көркем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эстетикалық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Көркем-қолданбалы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Спорттық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Интеллектуалды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Техникалық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Пәндік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Экология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туризм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Тілдік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61344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Әскери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  <a:tr h="542466">
                <a:tc gridSpan="2">
                  <a:txBody>
                    <a:bodyPr/>
                    <a:lstStyle/>
                    <a:p>
                      <a:pPr algn="ctr"/>
                      <a:r>
                        <a:rPr lang="kk-KZ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07" marR="91607" anchor="ctr"/>
                </a:tc>
              </a:tr>
            </a:tbl>
          </a:graphicData>
        </a:graphic>
      </p:graphicFrame>
      <p:sp>
        <p:nvSpPr>
          <p:cNvPr id="122" name="24-конечная звезда 121"/>
          <p:cNvSpPr/>
          <p:nvPr/>
        </p:nvSpPr>
        <p:spPr>
          <a:xfrm>
            <a:off x="3354698" y="1319501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305289" y="1281495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4" name="24-конечная звезда 123"/>
          <p:cNvSpPr/>
          <p:nvPr/>
        </p:nvSpPr>
        <p:spPr>
          <a:xfrm>
            <a:off x="3361517" y="1927465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24-конечная звезда 124"/>
          <p:cNvSpPr/>
          <p:nvPr/>
        </p:nvSpPr>
        <p:spPr>
          <a:xfrm>
            <a:off x="3354698" y="2564904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24-конечная звезда 125"/>
          <p:cNvSpPr/>
          <p:nvPr/>
        </p:nvSpPr>
        <p:spPr>
          <a:xfrm>
            <a:off x="3350864" y="3140968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24-конечная звезда 126"/>
          <p:cNvSpPr/>
          <p:nvPr/>
        </p:nvSpPr>
        <p:spPr>
          <a:xfrm>
            <a:off x="3361517" y="3732815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24-конечная звезда 127"/>
          <p:cNvSpPr/>
          <p:nvPr/>
        </p:nvSpPr>
        <p:spPr>
          <a:xfrm>
            <a:off x="3367564" y="4375737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24-конечная звезда 128"/>
          <p:cNvSpPr/>
          <p:nvPr/>
        </p:nvSpPr>
        <p:spPr>
          <a:xfrm>
            <a:off x="3365351" y="5002543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24-конечная звезда 129"/>
          <p:cNvSpPr/>
          <p:nvPr/>
        </p:nvSpPr>
        <p:spPr>
          <a:xfrm>
            <a:off x="3355294" y="5650615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24-конечная звезда 130"/>
          <p:cNvSpPr/>
          <p:nvPr/>
        </p:nvSpPr>
        <p:spPr>
          <a:xfrm>
            <a:off x="3361517" y="6237312"/>
            <a:ext cx="504977" cy="485214"/>
          </a:xfrm>
          <a:prstGeom prst="star24">
            <a:avLst>
              <a:gd name="adj" fmla="val 42427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3305289" y="1889459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315941" y="2564904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291306" y="3121965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305288" y="3722182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321988" y="4344414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324371" y="4983493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323338" y="5631612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305287" y="6218309"/>
            <a:ext cx="5961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0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"/>
          <p:cNvSpPr>
            <a:spLocks noChangeArrowheads="1"/>
          </p:cNvSpPr>
          <p:nvPr/>
        </p:nvSpPr>
        <p:spPr bwMode="auto">
          <a:xfrm>
            <a:off x="1730148" y="57810"/>
            <a:ext cx="8712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Оқушының жас ерекшелігіне қарай үйірмелерді бөлу</a:t>
            </a:r>
            <a:endParaRPr lang="ru-RU" altLang="ru-RU" sz="2400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Диагональная полоса 1"/>
          <p:cNvSpPr/>
          <p:nvPr/>
        </p:nvSpPr>
        <p:spPr>
          <a:xfrm>
            <a:off x="20694" y="986640"/>
            <a:ext cx="1152128" cy="1290232"/>
          </a:xfrm>
          <a:prstGeom prst="diagStripe">
            <a:avLst>
              <a:gd name="adj" fmla="val 428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28560" y="980728"/>
            <a:ext cx="978408" cy="722368"/>
          </a:xfrm>
          <a:prstGeom prst="homePlate">
            <a:avLst>
              <a:gd name="adj" fmla="val 4311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5686" y="1016387"/>
            <a:ext cx="648000" cy="648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шивка 7"/>
          <p:cNvSpPr/>
          <p:nvPr/>
        </p:nvSpPr>
        <p:spPr>
          <a:xfrm>
            <a:off x="1345572" y="987869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2037158" y="601948"/>
            <a:ext cx="2880080" cy="20160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4163" y="8878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</a:p>
        </p:txBody>
      </p:sp>
      <p:sp>
        <p:nvSpPr>
          <p:cNvPr id="65" name="Диагональная полоса 64"/>
          <p:cNvSpPr/>
          <p:nvPr/>
        </p:nvSpPr>
        <p:spPr>
          <a:xfrm>
            <a:off x="20694" y="3137018"/>
            <a:ext cx="1152128" cy="1290232"/>
          </a:xfrm>
          <a:prstGeom prst="diagStripe">
            <a:avLst>
              <a:gd name="adj" fmla="val 428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ятиугольник 72"/>
          <p:cNvSpPr/>
          <p:nvPr/>
        </p:nvSpPr>
        <p:spPr>
          <a:xfrm>
            <a:off x="528560" y="3131106"/>
            <a:ext cx="978408" cy="722368"/>
          </a:xfrm>
          <a:prstGeom prst="homePlate">
            <a:avLst>
              <a:gd name="adj" fmla="val 4311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95686" y="3166765"/>
            <a:ext cx="648000" cy="648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Нашивка 74"/>
          <p:cNvSpPr/>
          <p:nvPr/>
        </p:nvSpPr>
        <p:spPr>
          <a:xfrm>
            <a:off x="1345572" y="3138247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74161" y="30381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Диагональная полоса 77"/>
          <p:cNvSpPr/>
          <p:nvPr/>
        </p:nvSpPr>
        <p:spPr>
          <a:xfrm>
            <a:off x="32266" y="5307120"/>
            <a:ext cx="1152128" cy="1290232"/>
          </a:xfrm>
          <a:prstGeom prst="diagStripe">
            <a:avLst>
              <a:gd name="adj" fmla="val 4285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Пятиугольник 78"/>
          <p:cNvSpPr/>
          <p:nvPr/>
        </p:nvSpPr>
        <p:spPr>
          <a:xfrm>
            <a:off x="540132" y="5301208"/>
            <a:ext cx="978408" cy="722368"/>
          </a:xfrm>
          <a:prstGeom prst="homePlate">
            <a:avLst>
              <a:gd name="adj" fmla="val 4311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07258" y="5336867"/>
            <a:ext cx="648000" cy="648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Нашивка 80"/>
          <p:cNvSpPr/>
          <p:nvPr/>
        </p:nvSpPr>
        <p:spPr>
          <a:xfrm>
            <a:off x="1357144" y="5308349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85733" y="520828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Нашивка 83"/>
          <p:cNvSpPr/>
          <p:nvPr/>
        </p:nvSpPr>
        <p:spPr>
          <a:xfrm>
            <a:off x="1676878" y="987668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Нашивка 84"/>
          <p:cNvSpPr/>
          <p:nvPr/>
        </p:nvSpPr>
        <p:spPr>
          <a:xfrm>
            <a:off x="1676878" y="3138247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Нашивка 85"/>
          <p:cNvSpPr/>
          <p:nvPr/>
        </p:nvSpPr>
        <p:spPr>
          <a:xfrm>
            <a:off x="1676878" y="5308349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Вертикальный свиток 86"/>
          <p:cNvSpPr/>
          <p:nvPr/>
        </p:nvSpPr>
        <p:spPr>
          <a:xfrm>
            <a:off x="2056621" y="2708920"/>
            <a:ext cx="2880000" cy="20160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Вертикальный свиток 87"/>
          <p:cNvSpPr/>
          <p:nvPr/>
        </p:nvSpPr>
        <p:spPr>
          <a:xfrm>
            <a:off x="2056621" y="4797152"/>
            <a:ext cx="2880000" cy="2016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иагональная полоса 88"/>
          <p:cNvSpPr/>
          <p:nvPr/>
        </p:nvSpPr>
        <p:spPr>
          <a:xfrm>
            <a:off x="4871864" y="986640"/>
            <a:ext cx="1152128" cy="1290232"/>
          </a:xfrm>
          <a:prstGeom prst="diagStripe">
            <a:avLst>
              <a:gd name="adj" fmla="val 428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Пятиугольник 89"/>
          <p:cNvSpPr/>
          <p:nvPr/>
        </p:nvSpPr>
        <p:spPr>
          <a:xfrm>
            <a:off x="5379730" y="980728"/>
            <a:ext cx="978408" cy="722368"/>
          </a:xfrm>
          <a:prstGeom prst="homePlate">
            <a:avLst>
              <a:gd name="adj" fmla="val 431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446856" y="1016387"/>
            <a:ext cx="648000" cy="648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Нашивка 91"/>
          <p:cNvSpPr/>
          <p:nvPr/>
        </p:nvSpPr>
        <p:spPr>
          <a:xfrm>
            <a:off x="6196742" y="987869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ертикальный свиток 92"/>
          <p:cNvSpPr/>
          <p:nvPr/>
        </p:nvSpPr>
        <p:spPr>
          <a:xfrm>
            <a:off x="6888328" y="601948"/>
            <a:ext cx="2880000" cy="20160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370520" y="905558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Нашивка 94"/>
          <p:cNvSpPr/>
          <p:nvPr/>
        </p:nvSpPr>
        <p:spPr>
          <a:xfrm>
            <a:off x="6528048" y="987668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Диагональная полоса 95"/>
          <p:cNvSpPr/>
          <p:nvPr/>
        </p:nvSpPr>
        <p:spPr>
          <a:xfrm>
            <a:off x="4879507" y="3183376"/>
            <a:ext cx="1152128" cy="1290232"/>
          </a:xfrm>
          <a:prstGeom prst="diagStripe">
            <a:avLst>
              <a:gd name="adj" fmla="val 428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5387373" y="3177464"/>
            <a:ext cx="978408" cy="722368"/>
          </a:xfrm>
          <a:prstGeom prst="homePlate">
            <a:avLst>
              <a:gd name="adj" fmla="val 4311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454499" y="3213123"/>
            <a:ext cx="648000" cy="648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Нашивка 98"/>
          <p:cNvSpPr/>
          <p:nvPr/>
        </p:nvSpPr>
        <p:spPr>
          <a:xfrm>
            <a:off x="6204385" y="3184605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Вертикальный свиток 99"/>
          <p:cNvSpPr/>
          <p:nvPr/>
        </p:nvSpPr>
        <p:spPr>
          <a:xfrm>
            <a:off x="6887093" y="2708920"/>
            <a:ext cx="2880000" cy="2016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378163" y="310229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" name="Нашивка 101"/>
          <p:cNvSpPr/>
          <p:nvPr/>
        </p:nvSpPr>
        <p:spPr>
          <a:xfrm>
            <a:off x="6535691" y="3184404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Диагональная полоса 102"/>
          <p:cNvSpPr/>
          <p:nvPr/>
        </p:nvSpPr>
        <p:spPr>
          <a:xfrm>
            <a:off x="4871864" y="5254564"/>
            <a:ext cx="1152128" cy="1290232"/>
          </a:xfrm>
          <a:prstGeom prst="diagStripe">
            <a:avLst>
              <a:gd name="adj" fmla="val 4285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Пятиугольник 103"/>
          <p:cNvSpPr/>
          <p:nvPr/>
        </p:nvSpPr>
        <p:spPr>
          <a:xfrm>
            <a:off x="5379730" y="5248652"/>
            <a:ext cx="978408" cy="722368"/>
          </a:xfrm>
          <a:prstGeom prst="homePlate">
            <a:avLst>
              <a:gd name="adj" fmla="val 4311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446856" y="5284311"/>
            <a:ext cx="648000" cy="648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Нашивка 105"/>
          <p:cNvSpPr/>
          <p:nvPr/>
        </p:nvSpPr>
        <p:spPr>
          <a:xfrm>
            <a:off x="6196742" y="5255793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Вертикальный свиток 106"/>
          <p:cNvSpPr/>
          <p:nvPr/>
        </p:nvSpPr>
        <p:spPr>
          <a:xfrm>
            <a:off x="6888328" y="4797152"/>
            <a:ext cx="2880000" cy="20160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370520" y="5173482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9" name="Нашивка 108"/>
          <p:cNvSpPr/>
          <p:nvPr/>
        </p:nvSpPr>
        <p:spPr>
          <a:xfrm>
            <a:off x="6528048" y="5255592"/>
            <a:ext cx="484632" cy="723194"/>
          </a:xfrm>
          <a:prstGeom prst="chevron">
            <a:avLst>
              <a:gd name="adj" fmla="val 5915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240769" y="836621"/>
            <a:ext cx="2380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Вокалдық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-хор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студиясы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Инструменталды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студия;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Домбыра;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Қышпен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жасау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Қолөнер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(гобелен, 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тігін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тігу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фетр, 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жүн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бұйымдарымен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ши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тоқу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бисер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тігу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 оригами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т.б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.);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Ағаш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ою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жұмысы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Арт-студия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құммен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сурет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салу, «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эбру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техникасы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сурет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салу);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Фотостудия; 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Денсаулық мектебі;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2279715" y="2924944"/>
            <a:ext cx="2380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700" dirty="0">
                <a:latin typeface="Arial" pitchFamily="34" charset="0"/>
                <a:cs typeface="Arial" pitchFamily="34" charset="0"/>
              </a:rPr>
              <a:t>- </a:t>
            </a:r>
            <a:r>
              <a:rPr lang="kk-KZ" sz="800" dirty="0">
                <a:latin typeface="Arial" pitchFamily="34" charset="0"/>
                <a:cs typeface="Arial" pitchFamily="34" charset="0"/>
              </a:rPr>
              <a:t>Домбыра;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Қышпен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жасау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 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Қолөнер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(гобелен, 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тігін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тігу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фетр, 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жүн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бұйымдарымен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ши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тоқу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бисер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тігу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 оригами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т.б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.);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Ағаш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ою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жұмысы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Фотостудия; 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Біздің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жігіттер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Шешендік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өнер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Киім дизайны;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Тәттілер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мектебі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Дебат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Ақындар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Денсаулық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мектебі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2306303" y="5065423"/>
            <a:ext cx="2353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Робототехника;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Программалау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негіздері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- 3D дизайн;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Радиотехника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моделдеу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Авиамоделдеу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/ракета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құрастыру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Автожұмыс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Эко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көгалдандыру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Нанотехнология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Дебат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тілде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Көшбасшылар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Ақындар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Фотостудия;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Тәттілер мектебі.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138010" y="836621"/>
            <a:ext cx="2514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Робототехника;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Программалау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негіздері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- 3D дизайн;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Радиотехника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модельдеу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Авиамодельдеу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/ракета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құрастыру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Автожұмыс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Эко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көгалдандыру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Нанотехнология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Тілдік үйірмелер;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Біздің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жігіттер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Шешендік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өнер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(ораторское мастерство);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Дебат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тілде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Ақындар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Интеллектуалды бағыттағы үйірмелер.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7127897" y="2912365"/>
            <a:ext cx="2630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Робототехника;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Программалау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негіздері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- 3D дизайн;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Радиотехника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моделдеу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Авиамоделдеу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/ракета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құрастыру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Автожұмыс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Эко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көгалдандыру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Нанотехнология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Дебат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тілде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Пресс-клуб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газеті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NIS TV</a:t>
            </a:r>
            <a:r>
              <a:rPr lang="kk-KZ" sz="800" dirty="0">
                <a:latin typeface="Arial" pitchFamily="34" charset="0"/>
                <a:cs typeface="Arial" pitchFamily="34" charset="0"/>
              </a:rPr>
              <a:t>;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Көшбасшылар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Ақындар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Тілдік және пәндік үйірмелер.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48312" y="5042119"/>
            <a:ext cx="2360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Arial" pitchFamily="34" charset="0"/>
                <a:cs typeface="Arial" pitchFamily="34" charset="0"/>
              </a:rPr>
              <a:t>- Радиотехника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моделдеу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Авиамоделдеу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/ракета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құрастыру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Автожұмыс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Эко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көгалдандыру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Нанотехнология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800" dirty="0" err="1">
                <a:latin typeface="Arial" pitchFamily="34" charset="0"/>
                <a:cs typeface="Arial" pitchFamily="34" charset="0"/>
              </a:rPr>
              <a:t>Көшбасшылар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клубы;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Тілдік және пәндік үйірмелер;</a:t>
            </a:r>
          </a:p>
          <a:p>
            <a:r>
              <a:rPr lang="kk-KZ" sz="800" dirty="0">
                <a:latin typeface="Arial" pitchFamily="34" charset="0"/>
                <a:cs typeface="Arial" pitchFamily="34" charset="0"/>
              </a:rPr>
              <a:t>- Йога;</a:t>
            </a:r>
          </a:p>
        </p:txBody>
      </p:sp>
      <p:pic>
        <p:nvPicPr>
          <p:cNvPr id="2052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14822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802603" y="607108"/>
            <a:ext cx="0" cy="554833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9876912" y="1052736"/>
            <a:ext cx="0" cy="458540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5"/>
          <p:cNvSpPr>
            <a:spLocks noChangeArrowheads="1"/>
          </p:cNvSpPr>
          <p:nvPr/>
        </p:nvSpPr>
        <p:spPr bwMode="auto">
          <a:xfrm>
            <a:off x="10075426" y="1268761"/>
            <a:ext cx="21054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Спорттық</a:t>
            </a:r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 және </a:t>
            </a:r>
            <a:r>
              <a:rPr lang="kk-KZ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би, өлкетану бағытындағы</a:t>
            </a:r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 үйірмелеріне оқушылардың </a:t>
            </a:r>
            <a:r>
              <a:rPr lang="kk-KZ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90 </a:t>
            </a:r>
            <a:r>
              <a:rPr lang="en-US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n-US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қатысуын қамтамасыз ету</a:t>
            </a:r>
            <a:endParaRPr lang="ru-RU" altLang="ru-RU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8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2" y="2635751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5"/>
          <p:cNvSpPr>
            <a:spLocks noChangeArrowheads="1"/>
          </p:cNvSpPr>
          <p:nvPr/>
        </p:nvSpPr>
        <p:spPr bwMode="auto">
          <a:xfrm>
            <a:off x="10075426" y="2276873"/>
            <a:ext cx="21054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Жоғары сыныптағы халықаралық емтихандарды ескере отырып (</a:t>
            </a:r>
            <a:r>
              <a:rPr lang="en-US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SAT</a:t>
            </a:r>
            <a:r>
              <a:rPr lang="kk-KZ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 IELTS</a:t>
            </a:r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) 10 сыныптан бастап оқушылардың тілдік және пәндік үйірмелерге көптеп қатысуын қадағалау.</a:t>
            </a:r>
            <a:endParaRPr lang="ru-RU" altLang="ru-RU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0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069" y="3911897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5"/>
          <p:cNvSpPr>
            <a:spLocks noChangeArrowheads="1"/>
          </p:cNvSpPr>
          <p:nvPr/>
        </p:nvSpPr>
        <p:spPr bwMode="auto">
          <a:xfrm>
            <a:off x="10065973" y="3717033"/>
            <a:ext cx="21054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12 сыныпта баланың </a:t>
            </a:r>
            <a:r>
              <a:rPr lang="kk-KZ" altLang="ru-RU" sz="1100" b="1" dirty="0">
                <a:ea typeface="Times New Roman" panose="02020603050405020304" pitchFamily="18" charset="0"/>
                <a:cs typeface="Arial" panose="020B0604020202020204" pitchFamily="34" charset="0"/>
              </a:rPr>
              <a:t>психологиялық  жайлы сезінуіне ықпал ететін </a:t>
            </a:r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үйірмелерді арттыру (йога, психологиялық бағыттағы)</a:t>
            </a:r>
            <a:endParaRPr lang="ru-RU" altLang="ru-RU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2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14" y="50131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Прямоугольник 5"/>
          <p:cNvSpPr>
            <a:spLocks noChangeArrowheads="1"/>
          </p:cNvSpPr>
          <p:nvPr/>
        </p:nvSpPr>
        <p:spPr bwMode="auto">
          <a:xfrm>
            <a:off x="10050518" y="4657398"/>
            <a:ext cx="2105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kk-KZ" altLang="ru-RU" sz="1100" dirty="0">
                <a:ea typeface="Times New Roman" panose="02020603050405020304" pitchFamily="18" charset="0"/>
                <a:cs typeface="Arial" panose="020B0604020202020204" pitchFamily="34" charset="0"/>
              </a:rPr>
              <a:t>11 және 12 сынып оқушыларын мүмкіндігіне қарай үйірме жетекшісі етіп тағайындау (еріктілер)</a:t>
            </a:r>
            <a:endParaRPr lang="ru-RU" altLang="ru-RU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"/>
          <p:cNvSpPr>
            <a:spLocks noChangeArrowheads="1"/>
          </p:cNvSpPr>
          <p:nvPr/>
        </p:nvSpPr>
        <p:spPr bwMode="auto">
          <a:xfrm>
            <a:off x="335360" y="57810"/>
            <a:ext cx="11521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2019-2020 </a:t>
            </a:r>
            <a:r>
              <a:rPr lang="kk-KZ" alt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оқу жылына ұсынылатын үйірмелер тізімі</a:t>
            </a:r>
            <a:endParaRPr lang="ru-RU" altLang="ru-RU" sz="2400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506418" y="5761893"/>
            <a:ext cx="16736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latin typeface="Arial" pitchFamily="34" charset="0"/>
                <a:cs typeface="Arial" pitchFamily="34" charset="0"/>
              </a:rPr>
              <a:t>Әр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өңірдің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табиғи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ерекшеліктері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мүмкіндіктерін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ескеріп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оқушының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өмірлік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дағдысына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ықпал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ететін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үйірмелерге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err="1">
                <a:latin typeface="Arial" pitchFamily="34" charset="0"/>
                <a:cs typeface="Arial" pitchFamily="34" charset="0"/>
              </a:rPr>
              <a:t>басымдық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беру</a:t>
            </a:r>
          </a:p>
        </p:txBody>
      </p:sp>
      <p:pic>
        <p:nvPicPr>
          <p:cNvPr id="24" name="Picture 6" descr="Картинки по запросу город иконка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4" b="10035"/>
          <a:stretch/>
        </p:blipFill>
        <p:spPr bwMode="auto">
          <a:xfrm>
            <a:off x="11069922" y="5256095"/>
            <a:ext cx="555856" cy="4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649434" y="593629"/>
            <a:ext cx="2376264" cy="295324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28175" y="665674"/>
            <a:ext cx="2250947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Көркем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эстетикалық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57745" y="594551"/>
            <a:ext cx="2376264" cy="29523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26960" y="666559"/>
            <a:ext cx="2250948" cy="27699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Техникалық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66056" y="603132"/>
            <a:ext cx="3240362" cy="294374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44797" y="666559"/>
            <a:ext cx="3058618" cy="26161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Әскери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спорттық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туризм 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74951" y="3653446"/>
            <a:ext cx="2472977" cy="31535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962064" y="3669291"/>
            <a:ext cx="2485863" cy="277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Көркем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қолданбалы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79237" y="3667219"/>
            <a:ext cx="2331119" cy="31535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248452" y="3665908"/>
            <a:ext cx="2208183" cy="2616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Интеллектуалды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4" descr="Картинки по запросу анкет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76" y="680464"/>
            <a:ext cx="236973" cy="2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Картинки по запросу анкет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87" y="712458"/>
            <a:ext cx="242132" cy="2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Картинки по запросу анкет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07" y="708418"/>
            <a:ext cx="246173" cy="2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Картинки по запросу анкет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50" y="3695724"/>
            <a:ext cx="237332" cy="2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Картинки по запросу анкет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75" y="3683064"/>
            <a:ext cx="260932" cy="2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266935" y="930198"/>
            <a:ext cx="3959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Тоғызқұмалақ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Волейбол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Футбол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Скалолаз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Баскетбол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Үстел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теннисі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Шахмат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Велокурс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Фитнес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Бадминтон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Жеңіл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атлетика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Қысқы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спорт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түрлері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(шорт-трек,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шаңғы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коньки)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күресі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Алтын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сақа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асық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ойыны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kk-KZ" sz="1000" dirty="0" smtClean="0">
                <a:latin typeface="Arial" pitchFamily="34" charset="0"/>
                <a:cs typeface="Arial" pitchFamily="34" charset="0"/>
              </a:rPr>
              <a:t>Спорттық туризм</a:t>
            </a:r>
          </a:p>
          <a:p>
            <a:pPr marL="228600" indent="-228600">
              <a:buFont typeface="+mj-lt"/>
              <a:buAutoNum type="arabicPeriod"/>
            </a:pPr>
            <a:r>
              <a:rPr lang="kk-KZ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Әскери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патриоттық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Археологиялық-өлкетанулық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72067" y="990053"/>
            <a:ext cx="2356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Театр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студиясы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тілде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Вокалдық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-хор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студиясы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(соло, хор, ВИА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т.б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Би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студиясы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ұлттық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би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заманауи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би,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классикалық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би, K-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yoga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Инструменталды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студия (оркестр, гитара, фортепиано, скрипка, саксофон, барабан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т.б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marL="228600" indent="-228600">
              <a:buFont typeface="+mj-lt"/>
              <a:buAutoNum type="arabicPeriod"/>
            </a:pPr>
            <a:r>
              <a:rPr lang="kk-KZ" sz="1000" dirty="0">
                <a:latin typeface="Arial" pitchFamily="34" charset="0"/>
                <a:cs typeface="Arial" pitchFamily="34" charset="0"/>
              </a:rPr>
              <a:t>Домбыра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Шешендік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өнер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74952" y="4018358"/>
            <a:ext cx="2328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Қышпен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жасау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үйірмесі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Қолөнер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(гобелен,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тігін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тігу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фетр,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жүн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бұйымдарымен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ши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тоқу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бисер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тігу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қамшы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өру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оригами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т.б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Киім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дизайны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Ағаш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ою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Көркем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сурет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құммен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сурет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салу,   «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эбру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техникасы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сурет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салу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Фотостудия </a:t>
            </a:r>
          </a:p>
          <a:p>
            <a:pPr marL="228600" indent="-228600">
              <a:buFont typeface="+mj-lt"/>
              <a:buAutoNum type="arabicPeriod"/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14569" y="938028"/>
            <a:ext cx="2284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Робототехника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Программалау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негіздері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3D дизайн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Радиотехника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модельдеу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Авиамодельдеу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/ракета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құрастыру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Автожұмыс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Эко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көгалдандыру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жұмыстар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Нанотехнология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9.   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Кулинарлық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ас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дайындау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79237" y="4139898"/>
            <a:ext cx="23311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Дебат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клубы 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тілде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Пресс-клуб (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газеті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Көшбасшылар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клубы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Жас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ақындар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клубы</a:t>
            </a:r>
          </a:p>
          <a:p>
            <a:pPr marL="228600" indent="-228600">
              <a:buFont typeface="+mj-lt"/>
              <a:buAutoNum type="arabicPeriod"/>
            </a:pPr>
            <a:r>
              <a:rPr lang="kk-KZ" sz="1000" dirty="0" smtClean="0">
                <a:latin typeface="Arial" pitchFamily="34" charset="0"/>
                <a:cs typeface="Arial" pitchFamily="34" charset="0"/>
              </a:rPr>
              <a:t>Пәндік</a:t>
            </a:r>
          </a:p>
          <a:p>
            <a:pPr marL="228600" indent="-228600">
              <a:buFont typeface="+mj-lt"/>
              <a:buAutoNum type="arabicPeriod"/>
            </a:pPr>
            <a:r>
              <a:rPr lang="kk-KZ" sz="1000" dirty="0" smtClean="0">
                <a:latin typeface="Arial" pitchFamily="34" charset="0"/>
                <a:cs typeface="Arial" pitchFamily="34" charset="0"/>
              </a:rPr>
              <a:t>Тілдік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22963" y="4230524"/>
            <a:ext cx="2205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44624"/>
            <a:ext cx="12192000" cy="654714"/>
          </a:xfrm>
          <a:prstGeom prst="rect">
            <a:avLst/>
          </a:prstGeom>
          <a:noFill/>
          <a:effectLst/>
        </p:spPr>
        <p:txBody>
          <a:bodyPr wrap="square" lIns="99743" tIns="49871" rIns="99743" bIns="4987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2018-2019 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оқу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жылындағы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Зияткерлік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мектептердің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тәрбие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жобаларын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білім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беретін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мектептерге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тәжірибе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тарату</a:t>
            </a:r>
            <a:endParaRPr lang="ru-RU" b="1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9721397"/>
              </p:ext>
            </p:extLst>
          </p:nvPr>
        </p:nvGraphicFramePr>
        <p:xfrm>
          <a:off x="26059" y="1052736"/>
          <a:ext cx="9696400" cy="558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59" y="2749257"/>
            <a:ext cx="535596" cy="5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0784234" y="2786223"/>
            <a:ext cx="143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75601" y="40466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840416" y="76359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912424" y="121136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9939318" y="3434295"/>
            <a:ext cx="2350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Зияткерлік мектептердің тәжірибесін тек қалалық деңгеймен шектелмей, облыстық деңгейде өткізу Астана ФМБ, Астана ХМ, Астана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, Алматы ФМБ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84432" y="1412776"/>
            <a:ext cx="2421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Зияткерлік мектептерде </a:t>
            </a: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- 261 семинар;</a:t>
            </a:r>
          </a:p>
          <a:p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Жалпы қатысқан </a:t>
            </a: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мектептер саны </a:t>
            </a: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- 4367;</a:t>
            </a:r>
          </a:p>
          <a:p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Жалпы тыңдаушылар саны - 14702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8459" y="1124744"/>
            <a:ext cx="1618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"/>
                <a:cs typeface="Times New Roman" panose="02020603050405020304" pitchFamily="18" charset="0"/>
              </a:rPr>
              <a:t>Жалпы ақпарат </a:t>
            </a:r>
            <a:endParaRPr lang="ru-RU" sz="1400" b="1" dirty="0">
              <a:latin typeface="Arial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388299" y="159023"/>
            <a:ext cx="7397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itchFamily="34" charset="0"/>
              </a:rPr>
              <a:t>2019-2020 </a:t>
            </a:r>
            <a:r>
              <a:rPr lang="kk-KZ" alt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Arial" pitchFamily="34" charset="0"/>
              </a:rPr>
              <a:t>оқу жылына </a:t>
            </a:r>
            <a:r>
              <a:rPr lang="kk-KZ" alt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itchFamily="34" charset="0"/>
              </a:rPr>
              <a:t>арналған ұсыныстар</a:t>
            </a:r>
            <a:endParaRPr lang="ru-RU" altLang="ru-RU" sz="2400" b="1" dirty="0">
              <a:solidFill>
                <a:srgbClr val="002060"/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предложения ico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" y="18595"/>
            <a:ext cx="893533" cy="8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55440" y="2497355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5440" y="3404587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55440" y="4177793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9467" y="2420888"/>
            <a:ext cx="4278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Менің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өмірімде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қолданатын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мақал-мәтелдер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аптада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Шаңырақтар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мақалды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түсініп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оқып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айына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қорытындылау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қажет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5440" y="3512743"/>
            <a:ext cx="4302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Ұлылардың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Ұлағатты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сөздері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5440" y="4200883"/>
            <a:ext cx="430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Менің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өмірлік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Ұстазым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ұстаз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өлеңдер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жырлар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ойлар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әңгімелер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жасау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16080" y="1965646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16080" y="1898829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тоқсанда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жаңадан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шыққан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Кітап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айдары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аясында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іс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шара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тәуелсіздік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жылдарындағы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шыққан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ақын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жазушылардың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жаңа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кітаптарымен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таныстыру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16080" y="3098972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16080" y="3125867"/>
            <a:ext cx="50405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Тарихи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сананы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қалыптастыру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танымал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классик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ақын-жазушылардың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еңбектеріне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Ақындардың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ыр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шашуларынан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оқу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ларын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қазан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айында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мектепте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мезетте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Тәуелсіздік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жылдарындағы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шыққан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Замандастар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шашулары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оқуларын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елтоқсан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айында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мезетте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мектепте</a:t>
            </a:r>
            <a:r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Жас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композиторлар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ақын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жазушылармен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кездесу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айда 1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желтоқсан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наурыз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мамыр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816080" y="5499883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16080" y="564208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Спорттық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туризм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бағытын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дамыту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Картинки по запросу предложения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5" y="2465950"/>
            <a:ext cx="606657" cy="6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оэт icon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3" y="3378323"/>
            <a:ext cx="591705" cy="6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teacher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9" y="4149080"/>
            <a:ext cx="626825" cy="6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yssakbayeva_Zh.hbsh\Desktop\note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15" y="1901453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Ryssakbayeva_Zh.hbsh\Desktop\index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09" y="3089569"/>
            <a:ext cx="791383" cy="6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Ryssakbayeva_Zh.hbsh\Desktop\running-51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49" y="5473052"/>
            <a:ext cx="643849" cy="6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091611" y="5007778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91611" y="5030868"/>
            <a:ext cx="4302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«Ұрпақтар сабақтастығы» жобасы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47891"/>
          <a:stretch/>
        </p:blipFill>
        <p:spPr bwMode="auto">
          <a:xfrm>
            <a:off x="191344" y="4941168"/>
            <a:ext cx="882337" cy="723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" y="1210245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4171" y="1237247"/>
            <a:ext cx="3610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«Өшпес із, өлмес мұра қалдырған» </a:t>
            </a:r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ұлы </a:t>
            </a:r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Абай </a:t>
            </a:r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Құнанбаевтың  </a:t>
            </a:r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175 жылдық </a:t>
            </a:r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мерейтойын </a:t>
            </a:r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атап өтуге арналған іс-шаралар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816080" y="1047545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816080" y="98072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Ұлы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Отан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соғысы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жеңісінің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75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жылдығына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орай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іс-шаралар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64" y="956731"/>
            <a:ext cx="795185" cy="72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067453" y="5988404"/>
            <a:ext cx="430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Еріктілер жылына қатысты «Қоғамға қызмет ету» жобасын  кіріктіру және нығайту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088713" y="5849886"/>
            <a:ext cx="0" cy="5901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AutoShape 7" descr="ÐÐ°ÑÑÐ¸Ð½ÐºÐ¸ Ð¿Ð¾ Ð·Ð°Ð¿ÑÐ¾ÑÑ Ð²Ð¾Ð»Ð¾Ð½ÑÐµÑ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2" y="5845257"/>
            <a:ext cx="659102" cy="7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Картинки по запросу public speaking icon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41" y="745161"/>
            <a:ext cx="1385298" cy="15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96" y="918832"/>
            <a:ext cx="1080120" cy="10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 rot="16200000">
            <a:off x="1392980" y="837620"/>
            <a:ext cx="1070257" cy="14151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8" name="Picture 6" descr="Картинки по запросу назарбаев интеллектуальная школа 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15" y="1258705"/>
            <a:ext cx="605844" cy="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Admin\Desktop\Безымянный-1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74" y="1253996"/>
            <a:ext cx="1045082" cy="6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23159" y="2041684"/>
            <a:ext cx="1791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Шаңырақтар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3752" y="1945834"/>
            <a:ext cx="1290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WikipediA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1836" y="3755350"/>
            <a:ext cx="1378060" cy="588762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Даналық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бейсенбісі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Картинки по запросу service to the community icon"/>
          <p:cNvPicPr preferRelativeResize="0">
            <a:picLocks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78" y="2859597"/>
            <a:ext cx="1134685" cy="9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7336" y="3532366"/>
            <a:ext cx="2163124" cy="588762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Әлеуметтік тәжірибелер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8" descr="http://upload.wikimedia.org/wikipedia/kk/thumb/e/ee/Logo100an.png/200px-Logo100a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456" y="1186594"/>
            <a:ext cx="1167271" cy="79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Картинки по запросу social practice ICON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17" y="2637525"/>
            <a:ext cx="1272442" cy="105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732465" y="1902954"/>
            <a:ext cx="1756023" cy="342541"/>
          </a:xfrm>
          <a:prstGeom prst="rect">
            <a:avLst/>
          </a:prstGeom>
          <a:noFill/>
        </p:spPr>
        <p:txBody>
          <a:bodyPr wrap="square" lIns="95389" tIns="47694" rIns="95389" bIns="47694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Қазақ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әндері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7541" y="1965227"/>
            <a:ext cx="1300667" cy="342541"/>
          </a:xfrm>
          <a:prstGeom prst="rect">
            <a:avLst/>
          </a:prstGeom>
          <a:noFill/>
        </p:spPr>
        <p:txBody>
          <a:bodyPr wrap="square" lIns="95389" tIns="47694" rIns="95389" bIns="47694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NIS Talks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6" descr="Картинки по запросу село иконк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2060" r="12097" b="11875"/>
          <a:stretch/>
        </p:blipFill>
        <p:spPr bwMode="auto">
          <a:xfrm>
            <a:off x="6527934" y="2859597"/>
            <a:ext cx="1045653" cy="101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23992" y="3878460"/>
            <a:ext cx="2053539" cy="342541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Екі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апта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ауылда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Картинки по запросу умный icon 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23456" r="27529" b="23801"/>
          <a:stretch/>
        </p:blipFill>
        <p:spPr bwMode="auto">
          <a:xfrm>
            <a:off x="4121427" y="2731631"/>
            <a:ext cx="891815" cy="10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788432" y="3820847"/>
            <a:ext cx="1975952" cy="342541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Қоғамға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қызмет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5215"/>
            <a:ext cx="1872208" cy="91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68" y="5230941"/>
            <a:ext cx="129614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 жұмысымен танысу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күн)\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0690" y="5190291"/>
            <a:ext cx="12845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 жұмысындағы 10 күн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1772089" y="4467678"/>
            <a:ext cx="1138820" cy="30292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5" name="Соединительная линия уступом 1024"/>
          <p:cNvCxnSpPr/>
          <p:nvPr/>
        </p:nvCxnSpPr>
        <p:spPr>
          <a:xfrm rot="5400000">
            <a:off x="650362" y="4503594"/>
            <a:ext cx="1181211" cy="27348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503712" y="5966779"/>
            <a:ext cx="2053539" cy="342541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100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күйдің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тарихы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80" y="4581128"/>
            <a:ext cx="1140718" cy="14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37" y="4725144"/>
            <a:ext cx="1003265" cy="95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6026122" y="5805265"/>
            <a:ext cx="1975952" cy="588762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Қосымша білім беру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32" y="4596348"/>
            <a:ext cx="2113122" cy="1183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8757452" y="5877272"/>
            <a:ext cx="1975952" cy="342541"/>
          </a:xfrm>
          <a:prstGeom prst="rect">
            <a:avLst/>
          </a:prstGeom>
        </p:spPr>
        <p:txBody>
          <a:bodyPr wrap="square" lIns="95389" tIns="47694" rIns="95389" bIns="47694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Тәжірибе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тарату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Прямоугольник 1035"/>
          <p:cNvSpPr/>
          <p:nvPr/>
        </p:nvSpPr>
        <p:spPr>
          <a:xfrm>
            <a:off x="1878731" y="221941"/>
            <a:ext cx="97775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  мектептердің тәрбие жұмысындағы жобалары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13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 rot="16200000">
            <a:off x="100109" y="-20533"/>
            <a:ext cx="528406" cy="6621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6" descr="Картинки по запросу назарбаев интеллектуальная школа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7" y="135191"/>
            <a:ext cx="377311" cy="3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C:\Users\Admin\Desktop\Безымянный-1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" y="285476"/>
            <a:ext cx="335896" cy="2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832" y="620688"/>
            <a:ext cx="9941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Шаңырақтар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47528" y="188640"/>
            <a:ext cx="5010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 оқу жылындағы өткізілген іс-шаралар саны</a:t>
            </a:r>
            <a:endParaRPr 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54073787"/>
              </p:ext>
            </p:extLst>
          </p:nvPr>
        </p:nvGraphicFramePr>
        <p:xfrm>
          <a:off x="10832" y="698687"/>
          <a:ext cx="8965488" cy="273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847528" y="3501008"/>
            <a:ext cx="5010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 </a:t>
            </a:r>
            <a:r>
              <a:rPr lang="kk-KZ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оқу жылындағы өткізілген іс-шаралар саны</a:t>
            </a:r>
            <a:endParaRPr 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428" y="26064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0207877" y="260648"/>
            <a:ext cx="198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08951" y="908720"/>
            <a:ext cx="30533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100" b="1" dirty="0" err="1">
                <a:latin typeface="Arial" pitchFamily="34" charset="0"/>
                <a:cs typeface="Arial" pitchFamily="34" charset="0"/>
              </a:rPr>
              <a:t>Шаңырақ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атауларын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қарастыру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тұлғалар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тарихи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атаулар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жер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-су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атаулары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қарастырылғаны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жөн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kk-KZ" sz="11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Шаңырақтардың </a:t>
            </a:r>
            <a:r>
              <a:rPr lang="kk-KZ" sz="1100" b="1" dirty="0">
                <a:latin typeface="Arial" pitchFamily="34" charset="0"/>
                <a:cs typeface="Arial" pitchFamily="34" charset="0"/>
              </a:rPr>
              <a:t>жоспарларын әзірлеу арқылы мектептегі барлық Шаңырақ жұмысының жоспарын  жүйелі түрде талдау </a:t>
            </a: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жасау;</a:t>
            </a:r>
            <a:endParaRPr lang="kk-KZ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kk-KZ" sz="11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Шаңырақ </a:t>
            </a:r>
            <a:r>
              <a:rPr lang="kk-KZ" sz="1100" b="1" dirty="0">
                <a:latin typeface="Arial" pitchFamily="34" charset="0"/>
                <a:cs typeface="Arial" pitchFamily="34" charset="0"/>
              </a:rPr>
              <a:t>жұмысын  бағалаудың бірыңғай критерийлерін </a:t>
            </a:r>
            <a:r>
              <a:rPr lang="kk-KZ" sz="1100" b="1" dirty="0" smtClean="0">
                <a:latin typeface="Arial" pitchFamily="34" charset="0"/>
                <a:cs typeface="Arial" pitchFamily="34" charset="0"/>
              </a:rPr>
              <a:t>анықтау;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kk-KZ" sz="11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100" b="1" dirty="0" err="1">
                <a:latin typeface="Arial" pitchFamily="34" charset="0"/>
                <a:cs typeface="Arial" pitchFamily="34" charset="0"/>
              </a:rPr>
              <a:t>Шаңырақ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ішіндегі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екі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сыныптың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ата-аналары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арасындағы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нығайту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100" b="1" dirty="0" err="1">
                <a:latin typeface="Arial" pitchFamily="34" charset="0"/>
                <a:cs typeface="Arial" pitchFamily="34" charset="0"/>
              </a:rPr>
              <a:t>Мектептерде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өткізілген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шаңырақ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аралық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іс-шараларды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баспасөз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беттерінде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насихаттау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Шаңырақ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атауларының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шығу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тарихын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зерттеу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ғылыми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жобалар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дайындау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көпшілікке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насихаттау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8972128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036943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108951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03617508"/>
              </p:ext>
            </p:extLst>
          </p:nvPr>
        </p:nvGraphicFramePr>
        <p:xfrm>
          <a:off x="48213" y="3828207"/>
          <a:ext cx="8965488" cy="273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833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" y="5056"/>
            <a:ext cx="586319" cy="54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5522710"/>
              </p:ext>
            </p:extLst>
          </p:nvPr>
        </p:nvGraphicFramePr>
        <p:xfrm>
          <a:off x="46714" y="535909"/>
          <a:ext cx="8929606" cy="240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95400" y="259169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399" y="216769"/>
            <a:ext cx="30464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«Википедия»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клубының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белсенді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u="sng" dirty="0" err="1">
                <a:latin typeface="Arial" pitchFamily="34" charset="0"/>
                <a:cs typeface="Arial" pitchFamily="34" charset="0"/>
              </a:rPr>
              <a:t>мүшелері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: 266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56284" y="262431"/>
            <a:ext cx="18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43897" y="233753"/>
            <a:ext cx="3340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2017-2018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жылында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мақала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саны: 3006</a:t>
            </a:r>
            <a:endParaRPr lang="ru-RU" sz="9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24392" y="548680"/>
            <a:ext cx="2480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ақпарат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336360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401175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473183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8" descr="Картинки по запросу лидер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92" y="1640921"/>
            <a:ext cx="424087" cy="4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401175" y="2016718"/>
            <a:ext cx="144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«Википедия»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клубының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белсенді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мүшелері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659639" y="1523474"/>
            <a:ext cx="5261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266</a:t>
            </a:r>
          </a:p>
        </p:txBody>
      </p:sp>
      <p:pic>
        <p:nvPicPr>
          <p:cNvPr id="39" name="Picture 10" descr="Картинки по запросу статья иконка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89" y="3369112"/>
            <a:ext cx="433908" cy="4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9418976" y="3803021"/>
            <a:ext cx="140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мақала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саны</a:t>
            </a:r>
          </a:p>
        </p:txBody>
      </p:sp>
      <p:pic>
        <p:nvPicPr>
          <p:cNvPr id="43" name="Picture 2" descr="Картинки по запросу статья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328" y="4953288"/>
            <a:ext cx="416152" cy="4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9473183" y="5369441"/>
            <a:ext cx="1548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Клуб 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ашыл</a:t>
            </a:r>
            <a:r>
              <a:rPr lang="kk-KZ" sz="900" b="1" dirty="0" smtClean="0">
                <a:latin typeface="Arial" pitchFamily="34" charset="0"/>
                <a:cs typeface="Arial" pitchFamily="34" charset="0"/>
              </a:rPr>
              <a:t>ғ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алы 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бері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мақала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саны (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062127" y="5313328"/>
            <a:ext cx="10422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29952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2256433025"/>
              </p:ext>
            </p:extLst>
          </p:nvPr>
        </p:nvGraphicFramePr>
        <p:xfrm>
          <a:off x="34039" y="3820027"/>
          <a:ext cx="8937219" cy="296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97787" y="341103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7786" y="3368633"/>
            <a:ext cx="30464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itchFamily="34" charset="0"/>
                <a:cs typeface="Arial" pitchFamily="34" charset="0"/>
              </a:rPr>
              <a:t>«Википедия»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клубының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белсенді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u="sng" dirty="0" err="1">
                <a:latin typeface="Arial" pitchFamily="34" charset="0"/>
                <a:cs typeface="Arial" pitchFamily="34" charset="0"/>
              </a:rPr>
              <a:t>мүшелері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: 404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58671" y="3414295"/>
            <a:ext cx="18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46284" y="3385617"/>
            <a:ext cx="3340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2018-2019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жылында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>
                <a:latin typeface="Arial" pitchFamily="34" charset="0"/>
                <a:cs typeface="Arial" pitchFamily="34" charset="0"/>
              </a:rPr>
              <a:t>мақала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u="sng" dirty="0">
                <a:latin typeface="Arial" pitchFamily="34" charset="0"/>
                <a:cs typeface="Arial" pitchFamily="34" charset="0"/>
              </a:rPr>
              <a:t>саны</a:t>
            </a:r>
            <a:r>
              <a:rPr lang="ru-RU" sz="900" b="1" u="sng" dirty="0" smtClean="0">
                <a:latin typeface="Arial" pitchFamily="34" charset="0"/>
                <a:cs typeface="Arial" pitchFamily="34" charset="0"/>
              </a:rPr>
              <a:t>: 3444</a:t>
            </a:r>
            <a:endParaRPr lang="ru-RU" sz="9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Прямоугольный треугольник 2048"/>
          <p:cNvSpPr/>
          <p:nvPr/>
        </p:nvSpPr>
        <p:spPr>
          <a:xfrm>
            <a:off x="10691" y="3038132"/>
            <a:ext cx="9388162" cy="283569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1659573" y="2175383"/>
            <a:ext cx="5261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404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Пятиугольник 2050"/>
          <p:cNvSpPr/>
          <p:nvPr/>
        </p:nvSpPr>
        <p:spPr>
          <a:xfrm>
            <a:off x="10842278" y="1519313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776520" y="1580624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10842278" y="2156333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776521" y="2217644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619398" y="3428188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3006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619331" y="4080097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3444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10858943" y="342402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793185" y="3485338"/>
            <a:ext cx="9156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2017-2018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10858943" y="406104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793186" y="4122358"/>
            <a:ext cx="9156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</a:t>
            </a:r>
            <a:endParaRPr lang="ru-RU" sz="12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9805578"/>
              </p:ext>
            </p:extLst>
          </p:nvPr>
        </p:nvGraphicFramePr>
        <p:xfrm>
          <a:off x="291142" y="1268760"/>
          <a:ext cx="1159328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59942" y="260648"/>
            <a:ext cx="825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Клуб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ашылғаннан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бері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жазылған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мақалалар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саны: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29952</a:t>
            </a:r>
          </a:p>
          <a:p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63" y="9562865"/>
            <a:ext cx="284797" cy="284797"/>
          </a:xfrm>
          <a:prstGeom prst="rect">
            <a:avLst/>
          </a:prstGeom>
        </p:spPr>
      </p:pic>
      <p:pic>
        <p:nvPicPr>
          <p:cNvPr id="10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" y="5838969"/>
            <a:ext cx="398343" cy="3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6514" y="5662989"/>
            <a:ext cx="226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Википедия клубы  жұмысын  </a:t>
            </a:r>
            <a:r>
              <a:rPr lang="kk-KZ" sz="1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жандандыруға арналған ұсыныстар: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7554" y="4734342"/>
            <a:ext cx="9701907" cy="2123658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kk-KZ" sz="1200" b="1" dirty="0">
                <a:latin typeface="Arial" pitchFamily="34" charset="0"/>
                <a:cs typeface="Arial" pitchFamily="34" charset="0"/>
              </a:rPr>
              <a:t>Википедия клубының аясында  жазылатын мақалалар тақырыбын  анықтап, жылдық жоспарын әзірлеу;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Клуб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насихаттау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Сынып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шаңырақ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аралық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жарыстар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аралық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желілік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сайыстар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жиындарында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үздік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белсенділердің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жұмысымен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таныстыру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Кубоктармен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марапаттау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Нұр-Сұлтан 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ІВ, Павлодар ХББ, Алматы ХББ, Тараз ФМБ, Атырау ХББ мектептерінде Википедия клубының жұмысын жүйелеу және жандандыру</a:t>
            </a: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kk-KZ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ru-RU" sz="1000" b="1" dirty="0">
              <a:latin typeface="Arial 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90093" y="5410803"/>
            <a:ext cx="0" cy="11526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" y="5056"/>
            <a:ext cx="971964" cy="97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/>
          <a:stretch/>
        </p:blipFill>
        <p:spPr bwMode="auto">
          <a:xfrm>
            <a:off x="1127448" y="3861047"/>
            <a:ext cx="242316" cy="3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/>
          <a:stretch/>
        </p:blipFill>
        <p:spPr bwMode="auto">
          <a:xfrm>
            <a:off x="338550" y="3860265"/>
            <a:ext cx="242316" cy="3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/>
          <a:stretch/>
        </p:blipFill>
        <p:spPr bwMode="auto">
          <a:xfrm>
            <a:off x="1703512" y="3860264"/>
            <a:ext cx="242316" cy="3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/>
          <a:stretch/>
        </p:blipFill>
        <p:spPr bwMode="auto">
          <a:xfrm>
            <a:off x="2203171" y="3861047"/>
            <a:ext cx="242316" cy="3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иконка восклицательный знак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/>
          <a:stretch/>
        </p:blipFill>
        <p:spPr bwMode="auto">
          <a:xfrm>
            <a:off x="2783632" y="3860263"/>
            <a:ext cx="242316" cy="3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 descr="Картинки по запросу public speaking icon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" y="547"/>
            <a:ext cx="406125" cy="4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295800" y="86213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39292639"/>
              </p:ext>
            </p:extLst>
          </p:nvPr>
        </p:nvGraphicFramePr>
        <p:xfrm>
          <a:off x="16357" y="404298"/>
          <a:ext cx="9320003" cy="307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367808" y="3546999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99339469"/>
              </p:ext>
            </p:extLst>
          </p:nvPr>
        </p:nvGraphicFramePr>
        <p:xfrm>
          <a:off x="1846" y="4005064"/>
          <a:ext cx="9334514" cy="272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9768408" y="88433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</a:t>
            </a:r>
            <a:endParaRPr lang="ru-RU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8" descr="Картинки по запросу лидер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53" y="1936875"/>
            <a:ext cx="424087" cy="4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9605335" y="2315205"/>
            <a:ext cx="1190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latin typeface="Arial" pitchFamily="34" charset="0"/>
                <a:cs typeface="Arial" pitchFamily="34" charset="0"/>
              </a:rPr>
              <a:t>Конференциялар саны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659593" y="1862980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62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10" descr="Картинки по запросу статья иконка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97" y="4095059"/>
            <a:ext cx="433908" cy="4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9561909" y="4528967"/>
            <a:ext cx="12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latin typeface="Arial" pitchFamily="34" charset="0"/>
                <a:cs typeface="Arial" pitchFamily="34" charset="0"/>
              </a:rPr>
              <a:t>Баяндамалар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саны (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спикерлер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саны)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579332" y="2501780"/>
            <a:ext cx="612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103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10842278" y="186747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848528" y="1892385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10842278" y="2504497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848528" y="2540457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600535" y="4118282"/>
            <a:ext cx="612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279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591608" y="4757082"/>
            <a:ext cx="612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706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10854555" y="4122779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0860805" y="4147687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10854555" y="4759799"/>
            <a:ext cx="806741" cy="39600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860805" y="4795759"/>
            <a:ext cx="6399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  <a:endParaRPr lang="ru-RU" sz="1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9487569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552384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624392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9336" y="260648"/>
            <a:ext cx="1135145" cy="342541"/>
          </a:xfrm>
          <a:prstGeom prst="rect">
            <a:avLst/>
          </a:prstGeom>
          <a:noFill/>
        </p:spPr>
        <p:txBody>
          <a:bodyPr wrap="square" lIns="95389" tIns="47694" rIns="95389" bIns="47694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NIS Talks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 descr="Картинки по запросу public speaking icon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" y="547"/>
            <a:ext cx="406125" cy="4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1271464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36279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408287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9336" y="260648"/>
            <a:ext cx="1135145" cy="342541"/>
          </a:xfrm>
          <a:prstGeom prst="rect">
            <a:avLst/>
          </a:prstGeom>
          <a:noFill/>
        </p:spPr>
        <p:txBody>
          <a:bodyPr wrap="square" lIns="95389" tIns="47694" rIns="95389" bIns="47694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NIS Talks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2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215680" y="225331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Жоба бойынша ұсыныстар 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75520" y="1268760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TED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форматында конференция өткізуге лицензия алу;</a:t>
            </a: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TEDxNIS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конференцияларын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айына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кемінде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b="1" dirty="0" err="1">
                <a:latin typeface="Arial" pitchFamily="34" charset="0"/>
                <a:cs typeface="Arial" pitchFamily="34" charset="0"/>
              </a:rPr>
              <a:t>Тәжірибе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тарату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аясында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TEDxNIS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конференцияларын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қалалық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облыс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көлемінде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беретін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мектептердің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қатысуымен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жылына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конференцияларды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тәжірибе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алмасу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мектептің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видеоканалдарында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жүктеп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отыру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тоқсандық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есебінде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жарияланымдардың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сілтемелерін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беріп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тыру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архив материалы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ретінде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;  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NIS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Talks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конференциясына  видео сілтемесі болған жағдайда және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YouTube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желісіндегі 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арнайы каналға жүктелгенде ғана есепке алынады!!!</a:t>
            </a:r>
          </a:p>
        </p:txBody>
      </p:sp>
      <p:pic>
        <p:nvPicPr>
          <p:cNvPr id="2050" name="Picture 2" descr="Картинки по запросу отлично ic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886460"/>
            <a:ext cx="1062820" cy="10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775520" y="4609461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 оқу жылындағы үздік көрсеткіштер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4463" y="5019092"/>
            <a:ext cx="4251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Петропавл ХББ: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14 конференция, 102 баяндама</a:t>
            </a:r>
          </a:p>
          <a:p>
            <a:pPr marL="342900" indent="-342900"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Шымкент ХББ:  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11 конференция, 37 баяндама</a:t>
            </a:r>
          </a:p>
          <a:p>
            <a:pPr marL="342900" indent="-342900"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Орал ФМБ:         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7 конференция, 29 баяндама</a:t>
            </a:r>
          </a:p>
          <a:p>
            <a:pPr marL="342900" indent="-342900">
              <a:buFontTx/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Алматы ХББ:     </a:t>
            </a:r>
            <a:r>
              <a:rPr lang="kk-KZ" sz="1200" i="1" dirty="0">
                <a:latin typeface="Arial" pitchFamily="34" charset="0"/>
                <a:cs typeface="Arial" pitchFamily="34" charset="0"/>
              </a:rPr>
              <a:t>7 конференция, 29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баяндама</a:t>
            </a:r>
            <a:endParaRPr lang="kk-KZ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24192" y="4581128"/>
            <a:ext cx="43478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2018-2019 оқу жылындағы төмен көрсеткіштер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Картинки по запросу регресс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881903"/>
            <a:ext cx="832064" cy="8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896200" y="4869160"/>
            <a:ext cx="4251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Нұр-Сұлтан ІВ:     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1 конференция, 7 баяндама</a:t>
            </a:r>
          </a:p>
          <a:p>
            <a:pPr marL="342900" indent="-342900"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Нұр-Сұлтан ХМ:   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1 конференция, 7 баяндама</a:t>
            </a:r>
          </a:p>
          <a:p>
            <a:pPr marL="342900" indent="-342900"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Нұр-Сұлтан ФМБ: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2 конференция, 16 баяндама</a:t>
            </a:r>
          </a:p>
          <a:p>
            <a:pPr marL="342900" indent="-342900">
              <a:buFontTx/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Ақтөбе ФМБ:        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kk-KZ" sz="1200" i="1" dirty="0">
                <a:latin typeface="Arial" pitchFamily="34" charset="0"/>
                <a:cs typeface="Arial" pitchFamily="34" charset="0"/>
              </a:rPr>
              <a:t>конференция,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20 баяндама</a:t>
            </a:r>
          </a:p>
          <a:p>
            <a:pPr marL="342900" indent="-342900">
              <a:buFontTx/>
              <a:buAutoNum type="arabicPeriod"/>
            </a:pPr>
            <a:r>
              <a:rPr lang="kk-KZ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Қостанай ФМБ:     </a:t>
            </a:r>
            <a:r>
              <a:rPr lang="kk-KZ" sz="1200" i="1" dirty="0">
                <a:latin typeface="Arial" pitchFamily="34" charset="0"/>
                <a:cs typeface="Arial" pitchFamily="34" charset="0"/>
              </a:rPr>
              <a:t>3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1200" i="1" dirty="0">
                <a:latin typeface="Arial" pitchFamily="34" charset="0"/>
                <a:cs typeface="Arial" pitchFamily="34" charset="0"/>
              </a:rPr>
              <a:t>конференция, </a:t>
            </a:r>
            <a:r>
              <a:rPr lang="kk-KZ" sz="1200" i="1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kk-KZ" sz="1200" i="1" dirty="0">
                <a:latin typeface="Arial" pitchFamily="34" charset="0"/>
                <a:cs typeface="Arial" pitchFamily="34" charset="0"/>
              </a:rPr>
              <a:t>баяндама</a:t>
            </a:r>
            <a:endParaRPr lang="kk-KZ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5261" y="54579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100 кітап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 descr="Картинки по запросу книги иконк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" y="59120"/>
            <a:ext cx="393944" cy="39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59497443"/>
              </p:ext>
            </p:extLst>
          </p:nvPr>
        </p:nvGraphicFramePr>
        <p:xfrm>
          <a:off x="266925" y="311947"/>
          <a:ext cx="892541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279576" y="89565"/>
            <a:ext cx="5417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>
                <a:latin typeface="Arial" pitchFamily="34" charset="0"/>
                <a:cs typeface="Arial" pitchFamily="34" charset="0"/>
              </a:rPr>
              <a:t>2017-2018 оқу жылындағы өткізілген іс-шаралар саны: 428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171151214"/>
              </p:ext>
            </p:extLst>
          </p:nvPr>
        </p:nvGraphicFramePr>
        <p:xfrm>
          <a:off x="263353" y="3768331"/>
          <a:ext cx="871296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279576" y="3573016"/>
            <a:ext cx="5417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2018-2019 </a:t>
            </a:r>
            <a:r>
              <a:rPr lang="kk-KZ" sz="1400" b="1" dirty="0">
                <a:latin typeface="Arial" pitchFamily="34" charset="0"/>
                <a:cs typeface="Arial" pitchFamily="34" charset="0"/>
              </a:rPr>
              <a:t>оқу жылындағы өткізілген іс-шаралар саны: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344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Картинки по запросу громкоговоритель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26064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008817" y="260648"/>
            <a:ext cx="198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Ұсыныстар</a:t>
            </a:r>
          </a:p>
          <a:p>
            <a:pPr algn="ctr"/>
            <a:r>
              <a:rPr lang="kk-KZ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ескертулер</a:t>
            </a:r>
            <a:endParaRPr lang="ru-RU" sz="1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91067" y="908720"/>
            <a:ext cx="29009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кітап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аясында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іс-шараларды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өткізуде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кураторлардың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рөлін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күшейту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«100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кітап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жобасы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аясында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ақын-жазушылармен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кездесуді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;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тілі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әдістемелік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бірлестігі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тарапынан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әдеби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үйірмелердің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kk-KZ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кітап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тізімін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қайта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қарау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заманауи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әдебиеттерді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қарастыру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kk-KZ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ақын-жазушылардың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мерейтойына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іс-шаралар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kk-KZ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kk-KZ" sz="10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Отбасымен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кітап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оқимыз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акциясын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отбасылық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клубын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endParaRPr lang="kk-KZ" sz="10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Тұлғатану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бағытындағы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>
                <a:latin typeface="Arial" pitchFamily="34" charset="0"/>
                <a:cs typeface="Arial" pitchFamily="34" charset="0"/>
              </a:rPr>
              <a:t>жұмыстарды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жүйелі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асыруда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арнайы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жоспарға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54244" y="260784"/>
            <a:ext cx="0" cy="6408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219059" y="619713"/>
            <a:ext cx="0" cy="562781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291067" y="1067489"/>
            <a:ext cx="0" cy="472114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264353" y="4938679"/>
            <a:ext cx="292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b="1" u="sng" dirty="0" smtClean="0">
                <a:latin typeface="Arial" pitchFamily="34" charset="0"/>
                <a:cs typeface="Arial" pitchFamily="34" charset="0"/>
              </a:rPr>
              <a:t>Аталған </a:t>
            </a:r>
            <a:r>
              <a:rPr lang="kk-KZ" sz="1000" b="1" u="sng" dirty="0" smtClean="0">
                <a:latin typeface="Arial" pitchFamily="34" charset="0"/>
                <a:cs typeface="Arial" pitchFamily="34" charset="0"/>
              </a:rPr>
              <a:t>жобаға </a:t>
            </a:r>
            <a:r>
              <a:rPr lang="kk-KZ" sz="1000" b="1" u="sng" dirty="0" smtClean="0">
                <a:latin typeface="Arial" pitchFamily="34" charset="0"/>
                <a:cs typeface="Arial" pitchFamily="34" charset="0"/>
              </a:rPr>
              <a:t> қатысты</a:t>
            </a:r>
            <a:r>
              <a:rPr lang="kk-KZ" sz="1000" b="1" u="sng" dirty="0" smtClean="0">
                <a:latin typeface="Arial" pitchFamily="34" charset="0"/>
                <a:cs typeface="Arial" pitchFamily="34" charset="0"/>
              </a:rPr>
              <a:t> іс-шаралары аз өткізілген </a:t>
            </a:r>
            <a:r>
              <a:rPr lang="kk-KZ" sz="1000" b="1" u="sng" dirty="0" smtClean="0">
                <a:latin typeface="Arial" pitchFamily="34" charset="0"/>
                <a:cs typeface="Arial" pitchFamily="34" charset="0"/>
              </a:rPr>
              <a:t>мектептер:</a:t>
            </a:r>
            <a:endParaRPr lang="ru-RU" sz="1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Картинки по запросу регресс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32" y="5360626"/>
            <a:ext cx="516646" cy="4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827178" y="5325621"/>
            <a:ext cx="2364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Павлодар ФМБ: 1 оқу жылында 4 іс-шара;</a:t>
            </a:r>
          </a:p>
          <a:p>
            <a:r>
              <a:rPr lang="kk-KZ" sz="1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Ақтөбе ФМБ: 1 оқу жылында 9 іс-шара:</a:t>
            </a:r>
          </a:p>
          <a:p>
            <a:r>
              <a:rPr lang="kk-KZ" sz="1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Алматы ФМБ: 1 оқу жылында 11 іс-шара.</a:t>
            </a:r>
          </a:p>
        </p:txBody>
      </p:sp>
    </p:spTree>
    <p:extLst>
      <p:ext uri="{BB962C8B-B14F-4D97-AF65-F5344CB8AC3E}">
        <p14:creationId xmlns:p14="http://schemas.microsoft.com/office/powerpoint/2010/main" val="39063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2689</Words>
  <Application>Microsoft Office PowerPoint</Application>
  <PresentationFormat>Произвольный</PresentationFormat>
  <Paragraphs>801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2018-2019 оқу жылында жаз мезгілінде сәтті атқарылған жұмыстар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«Ата-ана жұмысындағы 10 күн» әлеуметтік тәжірибесі</vt:lpstr>
      <vt:lpstr>Ата-ана жұмысымен танысу  (1 күн)</vt:lpstr>
      <vt:lpstr>Презентация PowerPoint</vt:lpstr>
      <vt:lpstr>«Қоғамға қызмет ету»</vt:lpstr>
      <vt:lpstr>«Қоғамға қызмет ету»</vt:lpstr>
      <vt:lpstr>«Қоғамға қызмет ету» жобасы бойынша ескертулер мен ұсыныстар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Амерханова Назгуль Едигекызы</dc:creator>
  <cp:lastModifiedBy>Aida Agadil</cp:lastModifiedBy>
  <cp:revision>473</cp:revision>
  <dcterms:created xsi:type="dcterms:W3CDTF">2018-08-17T10:11:58Z</dcterms:created>
  <dcterms:modified xsi:type="dcterms:W3CDTF">2019-08-18T13:18:06Z</dcterms:modified>
</cp:coreProperties>
</file>