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82" r:id="rId4"/>
    <p:sldId id="273" r:id="rId5"/>
    <p:sldId id="279" r:id="rId6"/>
    <p:sldId id="283" r:id="rId7"/>
    <p:sldId id="281" r:id="rId8"/>
  </p:sldIdLst>
  <p:sldSz cx="12192000" cy="6858000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  <a:srgbClr val="4D0B0B"/>
    <a:srgbClr val="540800"/>
    <a:srgbClr val="3FD93C"/>
    <a:srgbClr val="FF00FF"/>
    <a:srgbClr val="553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8961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7621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7273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842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0114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9140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4168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0401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639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587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9788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7F5E-1DB4-4598-9B17-477EDA21F51D}" type="datetimeFigureOut">
              <a:rPr lang="kk-KZ" smtClean="0"/>
              <a:t>18.08.2019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0DDE-3057-421F-B7C9-E7ACFBF03E20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63183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5">
            <a:extLst>
              <a:ext uri="{FF2B5EF4-FFF2-40B4-BE49-F238E27FC236}">
                <a16:creationId xmlns:a16="http://schemas.microsoft.com/office/drawing/2014/main" xmlns="" id="{A085B63A-2D2F-4B09-9BFB-E2080686C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867625" y="2355646"/>
            <a:ext cx="695741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ea typeface="Times New Roman" panose="02020603050405020304" pitchFamily="18" charset="0"/>
              </a:rPr>
              <a:t>Мастер-класс по составлению карты </a:t>
            </a:r>
            <a:endParaRPr lang="ru-RU" sz="2800" b="1" dirty="0" smtClean="0"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ea typeface="Times New Roman" panose="02020603050405020304" pitchFamily="18" charset="0"/>
              </a:rPr>
              <a:t>профессиональных затруднений педагогов</a:t>
            </a:r>
            <a:endParaRPr lang="kk-KZ" sz="2800" b="1" dirty="0"/>
          </a:p>
        </p:txBody>
      </p:sp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420" y="215465"/>
            <a:ext cx="2130149" cy="86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12192000" cy="157654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3417"/>
            <a:ext cx="9973420" cy="2187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92167"/>
            <a:ext cx="8040414" cy="175391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одзаголовок 2">
            <a:extLst>
              <a:ext uri="{FF2B5EF4-FFF2-40B4-BE49-F238E27FC236}">
                <a16:creationId xmlns:a16="http://schemas.microsoft.com/office/drawing/2014/main" xmlns="" id="{C011E6AF-309D-4AFE-BB7B-8C2E6ED07B7F}"/>
              </a:ext>
            </a:extLst>
          </p:cNvPr>
          <p:cNvSpPr txBox="1">
            <a:spLocks/>
          </p:cNvSpPr>
          <p:nvPr/>
        </p:nvSpPr>
        <p:spPr>
          <a:xfrm>
            <a:off x="7207730" y="5635174"/>
            <a:ext cx="4785480" cy="911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err="1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Есмагулова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 Гульнара Сергеевна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менеджер-методист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филиала Центра педагогического мастерства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 г. Уральска</a:t>
            </a:r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5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420" y="215465"/>
            <a:ext cx="2130149" cy="86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12192000" cy="157654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3418"/>
            <a:ext cx="9973420" cy="131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27773"/>
            <a:ext cx="8040414" cy="98416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547441" y="1083871"/>
            <a:ext cx="86317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ea typeface="Calibri" panose="020F0502020204030204" pitchFamily="34" charset="0"/>
              </a:rPr>
              <a:t>«Никогда не бывает больших дел без больших трудностей</a:t>
            </a:r>
            <a:r>
              <a:rPr lang="kk-KZ" sz="2400" b="1" i="1" dirty="0" smtClean="0">
                <a:ea typeface="Calibri" panose="020F0502020204030204" pitchFamily="34" charset="0"/>
              </a:rPr>
              <a:t>».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                                                                                                  Вольтер</a:t>
            </a:r>
            <a:endParaRPr lang="kk-KZ" sz="2400" b="1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08266"/>
              </p:ext>
            </p:extLst>
          </p:nvPr>
        </p:nvGraphicFramePr>
        <p:xfrm>
          <a:off x="1687542" y="2931601"/>
          <a:ext cx="8816916" cy="3175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16916"/>
              </a:tblGrid>
              <a:tr h="901875">
                <a:tc>
                  <a:txBody>
                    <a:bodyPr/>
                    <a:lstStyle/>
                    <a:p>
                      <a:pPr>
                        <a:spcAft>
                          <a:spcPts val="1500"/>
                        </a:spcAft>
                      </a:pPr>
                      <a:r>
                        <a:rPr lang="ru-RU" sz="2800" dirty="0">
                          <a:effectLst/>
                        </a:rPr>
                        <a:t>Дифференциация учащихся </a:t>
                      </a:r>
                      <a:r>
                        <a:rPr lang="ru-RU" sz="2800" dirty="0" smtClean="0">
                          <a:effectLst/>
                        </a:rPr>
                        <a:t>на основе их </a:t>
                      </a:r>
                      <a:r>
                        <a:rPr lang="ru-RU" sz="2800" dirty="0">
                          <a:effectLst/>
                        </a:rPr>
                        <a:t>способностей</a:t>
                      </a:r>
                      <a:endParaRPr lang="kk-K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757825">
                <a:tc>
                  <a:txBody>
                    <a:bodyPr/>
                    <a:lstStyle/>
                    <a:p>
                      <a:pPr algn="just">
                        <a:spcAft>
                          <a:spcPts val="1500"/>
                        </a:spcAft>
                      </a:pPr>
                      <a:r>
                        <a:rPr lang="kk-KZ" sz="2800" dirty="0">
                          <a:effectLst/>
                        </a:rPr>
                        <a:t>Диалоговое обучение</a:t>
                      </a:r>
                      <a:endParaRPr lang="kk-K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757825">
                <a:tc>
                  <a:txBody>
                    <a:bodyPr/>
                    <a:lstStyle/>
                    <a:p>
                      <a:pPr>
                        <a:spcAft>
                          <a:spcPts val="1500"/>
                        </a:spcAft>
                      </a:pPr>
                      <a:r>
                        <a:rPr lang="kk-KZ" sz="2800" dirty="0">
                          <a:effectLst/>
                        </a:rPr>
                        <a:t>Формативное оценивание</a:t>
                      </a:r>
                      <a:endParaRPr lang="kk-K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FD93C"/>
                    </a:solidFill>
                  </a:tcPr>
                </a:tc>
              </a:tr>
              <a:tr h="757825">
                <a:tc>
                  <a:txBody>
                    <a:bodyPr/>
                    <a:lstStyle/>
                    <a:p>
                      <a:pPr>
                        <a:spcAft>
                          <a:spcPts val="1500"/>
                        </a:spcAft>
                      </a:pPr>
                      <a:r>
                        <a:rPr lang="kk-KZ" sz="2800" dirty="0">
                          <a:effectLst/>
                        </a:rPr>
                        <a:t>Коллаборативное обучение</a:t>
                      </a:r>
                      <a:endParaRPr lang="kk-K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86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420" y="215465"/>
            <a:ext cx="2130149" cy="86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12192000" cy="157654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3418"/>
            <a:ext cx="9973420" cy="1319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27773"/>
            <a:ext cx="8040414" cy="98416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" name="Прямоугольник 1"/>
          <p:cNvSpPr/>
          <p:nvPr/>
        </p:nvSpPr>
        <p:spPr>
          <a:xfrm>
            <a:off x="206738" y="649668"/>
            <a:ext cx="9538511" cy="8826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kk-KZ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Профессиональные </a:t>
            </a:r>
            <a:r>
              <a:rPr lang="kk-KZ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затруднения</a:t>
            </a:r>
            <a:r>
              <a:rPr lang="kk-KZ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kk-KZ" sz="24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своеобразный индикатор «белых пятен» в арсенале профессиональных компетенций педагога</a:t>
            </a:r>
            <a:r>
              <a:rPr lang="kk-KZ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791" y="1876615"/>
            <a:ext cx="11578106" cy="1569660"/>
          </a:xfrm>
          <a:prstGeom prst="rect">
            <a:avLst/>
          </a:prstGeom>
          <a:solidFill>
            <a:srgbClr val="3FD93C">
              <a:alpha val="44000"/>
            </a:srgb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Академик АПН Ю.К. </a:t>
            </a:r>
            <a:r>
              <a:rPr lang="ru-RU" sz="2400" dirty="0" err="1">
                <a:solidFill>
                  <a:srgbClr val="000000"/>
                </a:solidFill>
              </a:rPr>
              <a:t>Бабанский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smtClean="0">
                <a:solidFill>
                  <a:srgbClr val="000000"/>
                </a:solidFill>
              </a:rPr>
              <a:t>рассматривает затруднения </a:t>
            </a:r>
            <a:r>
              <a:rPr lang="ru-RU" sz="2400" dirty="0">
                <a:solidFill>
                  <a:srgbClr val="000000"/>
                </a:solidFill>
              </a:rPr>
              <a:t>в деятельности педагога </a:t>
            </a:r>
            <a:r>
              <a:rPr lang="ru-RU" sz="2400" dirty="0" smtClean="0">
                <a:solidFill>
                  <a:srgbClr val="000000"/>
                </a:solidFill>
              </a:rPr>
              <a:t>через </a:t>
            </a:r>
            <a:r>
              <a:rPr lang="ru-RU" sz="2400" dirty="0">
                <a:solidFill>
                  <a:srgbClr val="000000"/>
                </a:solidFill>
              </a:rPr>
              <a:t>призму деятельности </a:t>
            </a:r>
            <a:r>
              <a:rPr lang="ru-RU" sz="2400" dirty="0" smtClean="0">
                <a:solidFill>
                  <a:srgbClr val="000000"/>
                </a:solidFill>
              </a:rPr>
              <a:t>обучающегося </a:t>
            </a:r>
            <a:r>
              <a:rPr lang="ru-RU" sz="2400" dirty="0">
                <a:solidFill>
                  <a:srgbClr val="000000"/>
                </a:solidFill>
              </a:rPr>
              <a:t>и результатов его успеваемости. Затруднения учителя тесно коррелируют с затруднениями ученика и называются у автора «дидактическими» </a:t>
            </a:r>
            <a:r>
              <a:rPr lang="ru-RU" sz="2400" dirty="0" smtClean="0">
                <a:solidFill>
                  <a:srgbClr val="000000"/>
                </a:solidFill>
              </a:rPr>
              <a:t>затруднениями.</a:t>
            </a:r>
            <a:endParaRPr lang="kk-KZ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91432" y="3715388"/>
            <a:ext cx="8353817" cy="29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Методы выявления профессиональных затруднений:</a:t>
            </a:r>
            <a:endParaRPr lang="kk-KZ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Индивидуальное собеседование;</a:t>
            </a:r>
            <a:endParaRPr lang="kk-K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опосредованное наблюдение;</a:t>
            </a:r>
            <a:endParaRPr lang="kk-K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Разного вида </a:t>
            </a:r>
            <a:r>
              <a:rPr lang="ru-RU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опросы;</a:t>
            </a:r>
            <a:endParaRPr lang="ru-RU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Карты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наблюдений</a:t>
            </a:r>
            <a:endParaRPr lang="kk-KZ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1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889" y="38637"/>
            <a:ext cx="1220921" cy="49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 rot="16200000">
            <a:off x="-2232024" y="3432029"/>
            <a:ext cx="5310968" cy="53057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-3050225" y="3419604"/>
            <a:ext cx="6486184" cy="77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2705595" y="3446765"/>
            <a:ext cx="6053592" cy="65935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" name="Прямоугольник 1"/>
          <p:cNvSpPr/>
          <p:nvPr/>
        </p:nvSpPr>
        <p:spPr>
          <a:xfrm>
            <a:off x="581696" y="231396"/>
            <a:ext cx="11514484" cy="122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Карта как один из инструментов выявления </a:t>
            </a:r>
            <a:endParaRPr lang="ru-RU" sz="2400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затруднений </a:t>
            </a:r>
            <a:r>
              <a:rPr lang="ru-RU" sz="2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</a:p>
          <a:p>
            <a:pPr lvl="0">
              <a:lnSpc>
                <a:spcPct val="107000"/>
              </a:lnSpc>
              <a:spcAft>
                <a:spcPts val="750"/>
              </a:spcAft>
            </a:pPr>
            <a:endParaRPr lang="kk-K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886" y="1042882"/>
            <a:ext cx="11217072" cy="581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Основные цели использования карт:</a:t>
            </a:r>
            <a:endParaRPr lang="kk-KZ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Получение персональной информации об уровне работы и затруднениях в практике учителей, для последующего её использования в менторской работе и стимулировании профессионального развития;</a:t>
            </a:r>
            <a:endParaRPr lang="kk-K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Проведение статистических исследований о типичных затруднениях и уровне практики учителей для последующего использования данных в процессе выработки направлений, стратегий, планов, программ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посткурсовой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работы филиалов Центра педагогического мастерства;</a:t>
            </a:r>
            <a:endParaRPr lang="kk-K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карт в качестве сжатых методических руководств, содержащих критерии и параметры практики для работы над её пониманием, совершенствованием, развитием – как в рамках курсовой работы, так и в рамках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посткурсовой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поддержки тренеров, учителей-менторов, школьных </a:t>
            </a:r>
            <a:r>
              <a:rPr lang="ru-R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коучей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r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Обыдёнкина</a:t>
            </a:r>
            <a:r>
              <a:rPr lang="ru-RU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Л. В., </a:t>
            </a:r>
            <a:r>
              <a:rPr lang="ru-RU" sz="20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к.п.н</a:t>
            </a:r>
            <a:r>
              <a:rPr lang="ru-RU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 директор филиала ЦПМ г. Уральска</a:t>
            </a:r>
            <a:endParaRPr lang="kk-KZ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5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914" y="73571"/>
            <a:ext cx="1236776" cy="50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 rot="16200000">
            <a:off x="-2232024" y="3432029"/>
            <a:ext cx="5310968" cy="53057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-3050225" y="3419604"/>
            <a:ext cx="6486184" cy="77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2705595" y="3446765"/>
            <a:ext cx="6053592" cy="65935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" name="Прямоугольник 1"/>
          <p:cNvSpPr/>
          <p:nvPr/>
        </p:nvSpPr>
        <p:spPr>
          <a:xfrm>
            <a:off x="0" y="68715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cap="smal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Формат карт наблюдений</a:t>
            </a:r>
            <a:endParaRPr lang="kk-KZ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678" y="568045"/>
            <a:ext cx="832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540800"/>
                </a:solidFill>
              </a:rPr>
              <a:t>Пример формата карты наблюдения «Планирование урока»</a:t>
            </a:r>
            <a:endParaRPr lang="kk-KZ" b="1" dirty="0">
              <a:solidFill>
                <a:srgbClr val="5408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07346"/>
              </p:ext>
            </p:extLst>
          </p:nvPr>
        </p:nvGraphicFramePr>
        <p:xfrm>
          <a:off x="643678" y="1034566"/>
          <a:ext cx="11395922" cy="17526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27748"/>
                <a:gridCol w="4453431"/>
                <a:gridCol w="2354746"/>
                <a:gridCol w="825500"/>
                <a:gridCol w="774700"/>
                <a:gridCol w="703115"/>
                <a:gridCol w="175668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Параметр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Способ изучения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уровня 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kk-KZ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Комментарий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Выс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Сред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Крит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Планируемые педагогические подходы имеют четкую связь с ожидаемыми результатами </a:t>
                      </a:r>
                      <a:r>
                        <a:rPr lang="ru-RU" sz="2000" dirty="0" smtClean="0">
                          <a:effectLst/>
                        </a:rPr>
                        <a:t>обучения</a:t>
                      </a:r>
                      <a:endParaRPr lang="kk-KZ" sz="2000" dirty="0">
                        <a:effectLst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Изучение плана</a:t>
                      </a:r>
                      <a:endParaRPr lang="kk-KZ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Собеседование с учителем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187458"/>
              </p:ext>
            </p:extLst>
          </p:nvPr>
        </p:nvGraphicFramePr>
        <p:xfrm>
          <a:off x="603444" y="3389336"/>
          <a:ext cx="11410756" cy="343687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8158"/>
                <a:gridCol w="1332512"/>
                <a:gridCol w="1561001"/>
                <a:gridCol w="1565753"/>
                <a:gridCol w="421055"/>
                <a:gridCol w="1205789"/>
                <a:gridCol w="621036"/>
                <a:gridCol w="594366"/>
                <a:gridCol w="698218"/>
                <a:gridCol w="649529"/>
                <a:gridCol w="1001753"/>
                <a:gridCol w="1451586"/>
              </a:tblGrid>
              <a:tr h="176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Параметр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kk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Рациональность применения групповых и парных форм обучения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Нерационально: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Не применяет совсем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Применяет без учёта необходимости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Применяет, не рационально: 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Не ясно – какова цель, 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Не ясно - что даёт форма работы,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Использует как декоративный элемент </a:t>
                      </a:r>
                      <a:r>
                        <a:rPr lang="ru-RU" sz="1800" dirty="0" smtClean="0">
                          <a:effectLst/>
                        </a:rPr>
                        <a:t>урока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Применяет с определённой целью, но: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Цель применения обозначена недостаточно чётко для учеников и 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Цель нечётко связана с изучением </a:t>
                      </a:r>
                      <a:r>
                        <a:rPr lang="ru-RU" sz="1800" dirty="0" smtClean="0">
                          <a:effectLst/>
                        </a:rPr>
                        <a:t>темы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Обозначает и поясняет ученикам цель работы в группах (парах)</a:t>
                      </a:r>
                      <a:endParaRPr lang="kk-K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dirty="0">
                          <a:effectLst/>
                        </a:rPr>
                        <a:t>Обосновывает необходимость </a:t>
                      </a:r>
                      <a:r>
                        <a:rPr lang="ru-RU" sz="1800" dirty="0" smtClean="0">
                          <a:effectLst/>
                        </a:rPr>
                        <a:t>формы работы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Эффективно и обоснованно использует для достижения высоких результатов в обучении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43678" y="2971234"/>
            <a:ext cx="11181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408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Пример формата карты наблюдения</a:t>
            </a:r>
            <a:r>
              <a:rPr lang="kk-KZ" dirty="0" smtClean="0">
                <a:solidFill>
                  <a:srgbClr val="540800"/>
                </a:solidFill>
                <a:latin typeface="+mn-lt"/>
              </a:rPr>
              <a:t> </a:t>
            </a:r>
            <a:r>
              <a:rPr lang="kk-KZ" b="1" dirty="0" smtClean="0">
                <a:solidFill>
                  <a:srgbClr val="540800"/>
                </a:solidFill>
                <a:latin typeface="+mn-lt"/>
              </a:rPr>
              <a:t>«Качество работы по использованию коллаборативного обучения»</a:t>
            </a:r>
          </a:p>
        </p:txBody>
      </p:sp>
    </p:spTree>
    <p:extLst>
      <p:ext uri="{BB962C8B-B14F-4D97-AF65-F5344CB8AC3E}">
        <p14:creationId xmlns:p14="http://schemas.microsoft.com/office/powerpoint/2010/main" val="41397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914" y="73571"/>
            <a:ext cx="1236776" cy="50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 rot="16200000">
            <a:off x="-2232024" y="3432029"/>
            <a:ext cx="5310968" cy="53057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-3050225" y="3419604"/>
            <a:ext cx="6486184" cy="77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2705595" y="3446765"/>
            <a:ext cx="6053592" cy="65935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" name="Прямоугольник 1"/>
          <p:cNvSpPr/>
          <p:nvPr/>
        </p:nvSpPr>
        <p:spPr>
          <a:xfrm>
            <a:off x="663880" y="215465"/>
            <a:ext cx="1019003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наблюдения «УЧЁТ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ВОЗРАСТНЫХ И ИНДИВИДУАЛЬНЫХ ОСОБЕННОСТЕЙ УЧАЩИХСЯ В КЛАССЕ, ИНКЛЮЗИЯ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880" y="944895"/>
            <a:ext cx="11299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Р/Г Задание.</a:t>
            </a:r>
          </a:p>
          <a:p>
            <a:r>
              <a:rPr lang="ru-RU" sz="2400" b="1" dirty="0" smtClean="0"/>
              <a:t>Разработайте для каждого параметра критерии</a:t>
            </a:r>
          </a:p>
          <a:p>
            <a:r>
              <a:rPr lang="ru-RU" sz="2000" b="1" dirty="0" smtClean="0"/>
              <a:t>1 группа: </a:t>
            </a:r>
            <a:r>
              <a:rPr lang="ru-RU" sz="2000" dirty="0"/>
              <a:t>Стиль вербального взаимодействия с учениками соответствует их возрасту и </a:t>
            </a:r>
            <a:r>
              <a:rPr lang="ru-RU" sz="2000" dirty="0" smtClean="0"/>
              <a:t>ЗБР</a:t>
            </a:r>
          </a:p>
          <a:p>
            <a:r>
              <a:rPr lang="ru-RU" sz="2000" b="1" dirty="0" smtClean="0"/>
              <a:t>2 группа: </a:t>
            </a:r>
            <a:r>
              <a:rPr lang="ru-RU" sz="2000" dirty="0"/>
              <a:t>Темп ведения урока соответствует возрасту учеников и их </a:t>
            </a:r>
            <a:r>
              <a:rPr lang="ru-RU" sz="2000" dirty="0" smtClean="0"/>
              <a:t>ЗБР</a:t>
            </a:r>
          </a:p>
          <a:p>
            <a:r>
              <a:rPr lang="ru-RU" sz="2000" b="1" dirty="0" smtClean="0"/>
              <a:t>3 группа: </a:t>
            </a:r>
            <a:r>
              <a:rPr lang="ru-RU" sz="2000" dirty="0"/>
              <a:t>Формы работы предполагают вовлеченность всех</a:t>
            </a:r>
            <a:endParaRPr lang="kk-KZ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623"/>
              </p:ext>
            </p:extLst>
          </p:nvPr>
        </p:nvGraphicFramePr>
        <p:xfrm>
          <a:off x="596052" y="2887083"/>
          <a:ext cx="11059127" cy="361035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00833"/>
                <a:gridCol w="4358886"/>
                <a:gridCol w="2146041"/>
                <a:gridCol w="2136710"/>
                <a:gridCol w="2016657"/>
              </a:tblGrid>
              <a:tr h="246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Параметр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0-2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3-5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6-9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Стиль вербального взаимодействия с учениками соответствует их возрасту и ЗБР</a:t>
                      </a:r>
                      <a:endParaRPr lang="kk-K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Темп ведения урока соответствует возрасту учеников и их ЗБР</a:t>
                      </a:r>
                      <a:endParaRPr lang="kk-K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</a:endParaRPr>
                    </a:p>
                    <a:p>
                      <a:pPr marL="2019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kk-K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Формы работы предполагают вовлеченность всех</a:t>
                      </a:r>
                      <a:endParaRPr lang="kk-K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2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логоЛУК">
            <a:extLst>
              <a:ext uri="{FF2B5EF4-FFF2-40B4-BE49-F238E27FC236}">
                <a16:creationId xmlns:a16="http://schemas.microsoft.com/office/drawing/2014/main" xmlns="" id="{6D99B3A7-7451-4DD7-AE53-C0473B34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3914" y="73571"/>
            <a:ext cx="1236776" cy="50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 rot="16200000">
            <a:off x="-2232024" y="3432029"/>
            <a:ext cx="5310968" cy="53057"/>
          </a:xfrm>
          <a:prstGeom prst="rect">
            <a:avLst/>
          </a:prstGeom>
          <a:solidFill>
            <a:srgbClr val="553C33"/>
          </a:solidFill>
          <a:ln>
            <a:solidFill>
              <a:srgbClr val="5408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-3050225" y="3419604"/>
            <a:ext cx="6486184" cy="77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2705595" y="3446765"/>
            <a:ext cx="6053592" cy="65935"/>
          </a:xfrm>
          <a:prstGeom prst="rect">
            <a:avLst/>
          </a:prstGeom>
          <a:solidFill>
            <a:srgbClr val="3FD93C"/>
          </a:solidFill>
          <a:ln>
            <a:solidFill>
              <a:srgbClr val="3FD93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TextBox 4"/>
          <p:cNvSpPr txBox="1"/>
          <p:nvPr/>
        </p:nvSpPr>
        <p:spPr>
          <a:xfrm>
            <a:off x="492750" y="215465"/>
            <a:ext cx="1159793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Вывод:</a:t>
            </a:r>
            <a:endParaRPr lang="ru-RU" sz="2400" b="1" dirty="0"/>
          </a:p>
          <a:p>
            <a:pPr marL="514350" indent="-514350">
              <a:buAutoNum type="arabicPeriod"/>
            </a:pPr>
            <a:r>
              <a:rPr lang="ru-RU" sz="2400" dirty="0" smtClean="0"/>
              <a:t>При </a:t>
            </a:r>
            <a:r>
              <a:rPr lang="ru-RU" sz="2400" dirty="0" err="1" smtClean="0"/>
              <a:t>разрабатывании</a:t>
            </a:r>
            <a:r>
              <a:rPr lang="ru-RU" sz="2400" dirty="0" smtClean="0"/>
              <a:t> карт наблюдений необходимо: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п</a:t>
            </a:r>
            <a:r>
              <a:rPr lang="ru-RU" sz="2400" dirty="0" smtClean="0"/>
              <a:t>онимать из каких элементов состоит изучаемая часть практики;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з</a:t>
            </a:r>
            <a:r>
              <a:rPr lang="ru-RU" sz="2400" dirty="0" smtClean="0"/>
              <a:t>нать, как должен выглядеть идеальный вариант изучаемого вопроса.</a:t>
            </a:r>
          </a:p>
          <a:p>
            <a:pPr marL="457200" indent="-457200">
              <a:buFontTx/>
              <a:buChar char="-"/>
            </a:pPr>
            <a:endParaRPr lang="ru-RU" sz="800" dirty="0" smtClean="0"/>
          </a:p>
          <a:p>
            <a:r>
              <a:rPr lang="ru-RU" sz="2400" dirty="0" smtClean="0"/>
              <a:t>2. В практике выявления профессиональных затруднений педагогов можно использовать готовые карты наблюдения, а можно разрабатывать самим!</a:t>
            </a:r>
          </a:p>
          <a:p>
            <a:endParaRPr lang="ru-RU" sz="800" dirty="0" smtClean="0"/>
          </a:p>
          <a:p>
            <a:r>
              <a:rPr lang="kk-KZ" sz="2400" dirty="0" smtClean="0"/>
              <a:t>3. Помните</a:t>
            </a:r>
            <a:r>
              <a:rPr lang="kk-KZ" sz="2400" dirty="0"/>
              <a:t>! </a:t>
            </a:r>
            <a:r>
              <a:rPr lang="kk-KZ" sz="2400" dirty="0" smtClean="0"/>
              <a:t>Карта наблюдений – это гибкий инструмент, который может изменяться.</a:t>
            </a:r>
            <a:endParaRPr lang="kk-KZ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36600" y="3200898"/>
            <a:ext cx="11201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Как легче наблюдать?</a:t>
            </a:r>
          </a:p>
          <a:p>
            <a:pPr algn="ctr"/>
            <a:endParaRPr lang="ru-RU" sz="2400" b="1" dirty="0">
              <a:solidFill>
                <a:srgbClr val="4D0B0B"/>
              </a:solidFill>
            </a:endParaRPr>
          </a:p>
          <a:p>
            <a:pPr algn="ctr"/>
            <a:endParaRPr lang="ru-RU" sz="2400" b="1" dirty="0" smtClean="0">
              <a:solidFill>
                <a:srgbClr val="4D0B0B"/>
              </a:solidFill>
            </a:endParaRPr>
          </a:p>
          <a:p>
            <a:endParaRPr lang="ru-RU" dirty="0"/>
          </a:p>
          <a:p>
            <a:pPr algn="ctr"/>
            <a:endParaRPr lang="ru-RU" sz="2400" dirty="0">
              <a:solidFill>
                <a:srgbClr val="0066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Что легче разрабатывать?</a:t>
            </a:r>
          </a:p>
          <a:p>
            <a:pPr algn="ctr"/>
            <a:endParaRPr lang="ru-RU" sz="2400" b="1" dirty="0" smtClean="0">
              <a:solidFill>
                <a:srgbClr val="006600"/>
              </a:solidFill>
            </a:endParaRPr>
          </a:p>
          <a:p>
            <a:pPr algn="ctr"/>
            <a:endParaRPr lang="ru-RU" sz="2400" b="1" dirty="0">
              <a:solidFill>
                <a:srgbClr val="006600"/>
              </a:solidFill>
            </a:endParaRPr>
          </a:p>
          <a:p>
            <a:pPr algn="ctr"/>
            <a:endParaRPr lang="kk-KZ" sz="2400" b="1" dirty="0">
              <a:solidFill>
                <a:srgbClr val="0066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93839" y="4213737"/>
            <a:ext cx="108839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98500" y="5971792"/>
            <a:ext cx="108839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3057" y="3786578"/>
            <a:ext cx="59028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Н</a:t>
            </a:r>
            <a:endParaRPr lang="kk-KZ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282594" y="3645711"/>
            <a:ext cx="59028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Н</a:t>
            </a:r>
            <a:endParaRPr lang="kk-KZ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8089" y="5494764"/>
            <a:ext cx="59028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Н</a:t>
            </a:r>
            <a:endParaRPr lang="kk-KZ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280840" y="5378976"/>
            <a:ext cx="59028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Н</a:t>
            </a:r>
            <a:endParaRPr lang="kk-KZ" sz="2400" b="1" dirty="0"/>
          </a:p>
        </p:txBody>
      </p:sp>
      <p:pic>
        <p:nvPicPr>
          <p:cNvPr id="1026" name="Picture 2" descr="http://giftsprice.ru/i/photo/2451381-3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2" t="10334" r="26375" b="6000"/>
          <a:stretch/>
        </p:blipFill>
        <p:spPr bwMode="auto">
          <a:xfrm>
            <a:off x="2021282" y="3764082"/>
            <a:ext cx="671118" cy="111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giftsprice.ru/i/photo/2451381-3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2" t="10334" r="26375" b="6000"/>
          <a:stretch/>
        </p:blipFill>
        <p:spPr bwMode="auto">
          <a:xfrm>
            <a:off x="2021282" y="5609808"/>
            <a:ext cx="671118" cy="111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znanio.ru/static/files/cache/24/82/24822c3f5734a3cb756049822529c9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912" y="3819596"/>
            <a:ext cx="748626" cy="10600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znanio.ru/static/files/cache/24/82/24822c3f5734a3cb756049822529c94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861" y="5689951"/>
            <a:ext cx="771074" cy="10918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/>
          <a:srcRect l="21562" t="27083" r="32083" b="4722"/>
          <a:stretch/>
        </p:blipFill>
        <p:spPr>
          <a:xfrm>
            <a:off x="7133920" y="3801047"/>
            <a:ext cx="994364" cy="10971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6"/>
          <a:srcRect l="21562" t="27083" r="32083" b="4722"/>
          <a:stretch/>
        </p:blipFill>
        <p:spPr>
          <a:xfrm>
            <a:off x="7133920" y="5637755"/>
            <a:ext cx="994364" cy="10971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7"/>
          <a:srcRect l="22604" t="17778" r="30417" b="5417"/>
          <a:stretch/>
        </p:blipFill>
        <p:spPr>
          <a:xfrm>
            <a:off x="10166447" y="3764082"/>
            <a:ext cx="924931" cy="11341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7"/>
          <a:srcRect l="22604" t="17778" r="30417" b="5417"/>
          <a:stretch/>
        </p:blipFill>
        <p:spPr>
          <a:xfrm>
            <a:off x="10217567" y="5522860"/>
            <a:ext cx="961363" cy="117878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953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535</Words>
  <Application>Microsoft Office PowerPoint</Application>
  <PresentationFormat>Широкоэкранный</PresentationFormat>
  <Paragraphs>137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 Есмагулова</dc:creator>
  <cp:lastModifiedBy>Гульнара</cp:lastModifiedBy>
  <cp:revision>77</cp:revision>
  <dcterms:created xsi:type="dcterms:W3CDTF">2019-04-23T05:10:31Z</dcterms:created>
  <dcterms:modified xsi:type="dcterms:W3CDTF">2019-08-18T17:29:39Z</dcterms:modified>
</cp:coreProperties>
</file>