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75" r:id="rId4"/>
    <p:sldId id="269" r:id="rId5"/>
    <p:sldId id="261" r:id="rId6"/>
    <p:sldId id="271" r:id="rId7"/>
    <p:sldId id="277" r:id="rId8"/>
    <p:sldId id="272" r:id="rId9"/>
    <p:sldId id="268" r:id="rId10"/>
    <p:sldId id="265" r:id="rId11"/>
    <p:sldId id="278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00CC"/>
    <a:srgbClr val="000099"/>
    <a:srgbClr val="A365D1"/>
    <a:srgbClr val="B563A5"/>
    <a:srgbClr val="C095CB"/>
    <a:srgbClr val="18566F"/>
    <a:srgbClr val="244135"/>
    <a:srgbClr val="2D643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411D3-9927-49FD-9831-FF851AA4AA78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5E6AE-D6DA-4E47-AA9D-E47A7647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2C45-ED33-483E-BD6E-183BB85B0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1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2C45-ED33-483E-BD6E-183BB85B0DE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55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2C45-ED33-483E-BD6E-183BB85B0DE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27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2C45-ED33-483E-BD6E-183BB85B0DE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1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2C45-ED33-483E-BD6E-183BB85B0DE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9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2C45-ED33-483E-BD6E-183BB85B0DE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2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2C45-ED33-483E-BD6E-183BB85B0DE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0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2C45-ED33-483E-BD6E-183BB85B0DE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38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2C45-ED33-483E-BD6E-183BB85B0DE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2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2C45-ED33-483E-BD6E-183BB85B0D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3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2C45-ED33-483E-BD6E-183BB85B0DE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66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2C45-ED33-483E-BD6E-183BB85B0DE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8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084-8659-4B07-BA5B-C68ACC2D90D1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562C-4EF2-40C9-AD28-94A44F415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3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084-8659-4B07-BA5B-C68ACC2D90D1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562C-4EF2-40C9-AD28-94A44F415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0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084-8659-4B07-BA5B-C68ACC2D90D1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562C-4EF2-40C9-AD28-94A44F415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084-8659-4B07-BA5B-C68ACC2D90D1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562C-4EF2-40C9-AD28-94A44F415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5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084-8659-4B07-BA5B-C68ACC2D90D1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562C-4EF2-40C9-AD28-94A44F415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084-8659-4B07-BA5B-C68ACC2D90D1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562C-4EF2-40C9-AD28-94A44F415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6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084-8659-4B07-BA5B-C68ACC2D90D1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562C-4EF2-40C9-AD28-94A44F415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3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084-8659-4B07-BA5B-C68ACC2D90D1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562C-4EF2-40C9-AD28-94A44F415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97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084-8659-4B07-BA5B-C68ACC2D90D1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562C-4EF2-40C9-AD28-94A44F415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9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084-8659-4B07-BA5B-C68ACC2D90D1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562C-4EF2-40C9-AD28-94A44F415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2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084-8659-4B07-BA5B-C68ACC2D90D1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562C-4EF2-40C9-AD28-94A44F415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7084-8659-4B07-BA5B-C68ACC2D90D1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D562C-4EF2-40C9-AD28-94A44F415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5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ey.com/Publication/vwLUAssets/ey-global-information-security-survey-rus/$FILE/ey-global-information-security-survey-ru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infowatch.ru/sites/default/files/report/analytics/russ/InfoWatch_Global_Report_2018_year.pdf?rel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s.kz/ru/node/321" TargetMode="External"/><Relationship Id="rId4" Type="http://schemas.openxmlformats.org/officeDocument/2006/relationships/hyperlink" Target="https://informburo.kz/novosti/hakerskaya-ataka-na-klientov-narodnogo-banka-moshenniki-poluchili-paroli-eshchyo-210-chelove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304103"/>
            <a:ext cx="12192000" cy="1042737"/>
          </a:xfrm>
          <a:prstGeom prst="rect">
            <a:avLst/>
          </a:prstGeom>
          <a:solidFill>
            <a:srgbClr val="A365D1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0702" y="5304103"/>
            <a:ext cx="10071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Внутренние угрозы и повышение осведомлённости пользователей по вопросам информационной безопасности</a:t>
            </a:r>
            <a:endParaRPr lang="ru-RU" sz="2800" b="1" cap="none" spc="0" dirty="0">
              <a:ln w="13462">
                <a:noFill/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0897" y="-16042"/>
            <a:ext cx="82710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i="1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АОО «Назарбаев Интеллектуальные школы»</a:t>
            </a:r>
          </a:p>
          <a:p>
            <a:pPr algn="ctr"/>
            <a:r>
              <a:rPr lang="ru-RU" sz="3000" b="1" i="1" cap="none" spc="0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ЧУ «Центр информационных технологий</a:t>
            </a:r>
            <a:r>
              <a:rPr lang="en-US" sz="3000" b="1" i="1" cap="none" spc="0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NIS</a:t>
            </a:r>
            <a:r>
              <a:rPr lang="ru-RU" sz="3000" b="1" i="1" cap="none" spc="0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</a:t>
            </a:r>
            <a:endParaRPr lang="ru-RU" sz="3000" b="1" i="1" cap="none" spc="0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8808" y="5322209"/>
            <a:ext cx="10071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Внутренние угрозы и повышение осведомлённости пользователей по вопросам информационной безопасности</a:t>
            </a:r>
            <a:endParaRPr lang="ru-RU" sz="2800" b="1" cap="none" spc="0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8355" y="6385848"/>
            <a:ext cx="2743200" cy="365125"/>
          </a:xfrm>
        </p:spPr>
        <p:txBody>
          <a:bodyPr/>
          <a:lstStyle/>
          <a:p>
            <a:fld id="{BB4A3193-9128-4F97-899B-5E86A902CC17}" type="slidenum">
              <a:rPr lang="ru-RU" sz="2400" smtClean="0">
                <a:solidFill>
                  <a:schemeClr val="bg1"/>
                </a:solidFill>
              </a:rPr>
              <a:t>10</a:t>
            </a:fld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57320" y="6385848"/>
            <a:ext cx="9394698" cy="3651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Внутренние угрозы и повышение осведомлённости пользователей по вопросам информационной </a:t>
            </a:r>
            <a:r>
              <a:rPr lang="ru-RU" sz="2400" b="1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безопасности</a:t>
            </a:r>
            <a:endParaRPr lang="ru-RU" sz="2400" b="1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989" y="288036"/>
            <a:ext cx="76485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100" dirty="0">
                <a:latin typeface="EYInterstate-Light"/>
              </a:rPr>
              <a:t>Во всех случаях фишинговые сайты были </a:t>
            </a:r>
            <a:r>
              <a:rPr lang="kk-KZ" sz="2100" dirty="0" smtClean="0">
                <a:latin typeface="EYInterstate-Light"/>
              </a:rPr>
              <a:t>заблокированы</a:t>
            </a:r>
            <a:endParaRPr lang="kk-KZ" sz="2100" dirty="0">
              <a:latin typeface="EYInterstate-Ligh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3989" y="619853"/>
            <a:ext cx="8441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b="1" dirty="0" smtClean="0">
                <a:solidFill>
                  <a:schemeClr val="accent5">
                    <a:lumMod val="50000"/>
                  </a:schemeClr>
                </a:solidFill>
                <a:latin typeface="EYInterstate-Light"/>
              </a:rPr>
              <a:t>после </a:t>
            </a:r>
            <a:r>
              <a:rPr lang="kk-KZ" sz="2100" dirty="0">
                <a:latin typeface="EYInterstate-Light"/>
              </a:rPr>
              <a:t>того, как </a:t>
            </a:r>
            <a:r>
              <a:rPr lang="kk-KZ" sz="2100" dirty="0" smtClean="0">
                <a:latin typeface="EYInterstate-Light"/>
              </a:rPr>
              <a:t>пользователи попались </a:t>
            </a:r>
            <a:r>
              <a:rPr lang="kk-KZ" sz="2100" dirty="0">
                <a:latin typeface="EYInterstate-Light"/>
              </a:rPr>
              <a:t>на уловки мошенников.</a:t>
            </a:r>
            <a:endParaRPr lang="ru-RU" sz="2100" dirty="0">
              <a:latin typeface="EYInterstate-Ligh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20850" y="2569678"/>
            <a:ext cx="512351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spc="300" dirty="0" smtClean="0">
                <a:latin typeface="Roboto"/>
              </a:rPr>
              <a:t>http://</a:t>
            </a:r>
            <a:r>
              <a:rPr lang="ru-RU" sz="3200" spc="300" dirty="0" smtClean="0">
                <a:latin typeface="Roboto"/>
              </a:rPr>
              <a:t> </a:t>
            </a:r>
            <a:r>
              <a:rPr lang="en-US" sz="3200" spc="300" dirty="0" err="1" smtClean="0">
                <a:latin typeface="Roboto"/>
              </a:rPr>
              <a:t>nis</a:t>
            </a:r>
            <a:r>
              <a:rPr lang="en-US" sz="3200" spc="300" dirty="0" smtClean="0">
                <a:latin typeface="Roboto"/>
              </a:rPr>
              <a:t>.</a:t>
            </a:r>
            <a:r>
              <a:rPr lang="ru-RU" sz="3200" spc="300" dirty="0" smtClean="0">
                <a:latin typeface="Roboto"/>
              </a:rPr>
              <a:t>  </a:t>
            </a:r>
            <a:r>
              <a:rPr lang="en-US" sz="3200" spc="300" dirty="0" smtClean="0">
                <a:latin typeface="Roboto"/>
              </a:rPr>
              <a:t> </a:t>
            </a:r>
            <a:r>
              <a:rPr lang="en-US" sz="3200" u="sng" spc="300" dirty="0" err="1" smtClean="0">
                <a:solidFill>
                  <a:srgbClr val="FF0000"/>
                </a:solidFill>
                <a:latin typeface="Roboto"/>
              </a:rPr>
              <a:t>edy</a:t>
            </a:r>
            <a:r>
              <a:rPr lang="en-US" sz="3200" u="sng" spc="300" dirty="0" smtClean="0">
                <a:solidFill>
                  <a:srgbClr val="FF0000"/>
                </a:solidFill>
                <a:latin typeface="Roboto"/>
              </a:rPr>
              <a:t>.</a:t>
            </a:r>
            <a:r>
              <a:rPr lang="ru-RU" sz="3200" spc="300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ru-RU" sz="3200" spc="300" dirty="0">
                <a:solidFill>
                  <a:srgbClr val="FF0000"/>
                </a:solidFill>
                <a:latin typeface="Roboto"/>
              </a:rPr>
              <a:t>  </a:t>
            </a:r>
            <a:r>
              <a:rPr lang="en-US" sz="3200" u="sng" spc="300" dirty="0" smtClean="0">
                <a:solidFill>
                  <a:srgbClr val="FF0000"/>
                </a:solidFill>
                <a:latin typeface="Roboto"/>
              </a:rPr>
              <a:t>com</a:t>
            </a:r>
            <a:endParaRPr lang="ru-RU" sz="3200" u="sng" spc="300" dirty="0">
              <a:solidFill>
                <a:srgbClr val="FF0000"/>
              </a:solidFill>
              <a:latin typeface="Roboto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71" y="1480545"/>
            <a:ext cx="4288811" cy="214440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33989" y="1641464"/>
            <a:ext cx="4454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b="1" dirty="0" smtClean="0">
                <a:solidFill>
                  <a:srgbClr val="C00000"/>
                </a:solidFill>
                <a:latin typeface="EYInterstate-Light"/>
              </a:rPr>
              <a:t>ФИШИНГОВЫЙ САЙТ!!!</a:t>
            </a:r>
            <a:endParaRPr lang="ru-RU" sz="2100" dirty="0">
              <a:solidFill>
                <a:srgbClr val="C00000"/>
              </a:solidFill>
              <a:latin typeface="EYInterstate-Ligh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620" y="3766084"/>
            <a:ext cx="4454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b="1" dirty="0" smtClean="0">
                <a:solidFill>
                  <a:srgbClr val="00B050"/>
                </a:solidFill>
                <a:latin typeface="EYInterstate-Light"/>
              </a:rPr>
              <a:t>Официальный сайт</a:t>
            </a:r>
            <a:r>
              <a:rPr lang="ru-RU" sz="2800" b="1" dirty="0" smtClean="0">
                <a:solidFill>
                  <a:srgbClr val="00B050"/>
                </a:solidFill>
                <a:latin typeface="EYInterstate-Light"/>
              </a:rPr>
              <a:t>:</a:t>
            </a:r>
            <a:endParaRPr lang="ru-RU" sz="2100" dirty="0">
              <a:solidFill>
                <a:srgbClr val="00B050"/>
              </a:solidFill>
              <a:latin typeface="EYInterstate-Ligh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2450" y="4811304"/>
            <a:ext cx="477406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spc="300" dirty="0" smtClean="0">
                <a:solidFill>
                  <a:schemeClr val="tx1"/>
                </a:solidFill>
                <a:latin typeface="Roboto"/>
              </a:rPr>
              <a:t>http://</a:t>
            </a:r>
            <a:r>
              <a:rPr lang="ru-RU" sz="3200" spc="300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en-US" sz="3200" spc="300" dirty="0" err="1" smtClean="0">
                <a:solidFill>
                  <a:schemeClr val="tx1"/>
                </a:solidFill>
                <a:latin typeface="Roboto"/>
              </a:rPr>
              <a:t>nis</a:t>
            </a:r>
            <a:r>
              <a:rPr lang="en-US" sz="3200" spc="300" dirty="0" smtClean="0">
                <a:solidFill>
                  <a:schemeClr val="tx1"/>
                </a:solidFill>
                <a:latin typeface="Roboto"/>
              </a:rPr>
              <a:t>.</a:t>
            </a:r>
            <a:r>
              <a:rPr lang="ru-RU" sz="3200" spc="300" dirty="0" smtClean="0">
                <a:solidFill>
                  <a:schemeClr val="tx1"/>
                </a:solidFill>
                <a:latin typeface="Roboto"/>
              </a:rPr>
              <a:t>  </a:t>
            </a:r>
            <a:r>
              <a:rPr lang="en-US" sz="3200" spc="300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en-US" sz="3200" spc="300" dirty="0" err="1" smtClean="0">
                <a:solidFill>
                  <a:schemeClr val="tx1"/>
                </a:solidFill>
                <a:latin typeface="Roboto"/>
              </a:rPr>
              <a:t>edu</a:t>
            </a:r>
            <a:r>
              <a:rPr lang="en-US" sz="3200" spc="300" dirty="0" smtClean="0">
                <a:solidFill>
                  <a:schemeClr val="tx1"/>
                </a:solidFill>
                <a:latin typeface="Roboto"/>
              </a:rPr>
              <a:t>.</a:t>
            </a:r>
            <a:r>
              <a:rPr lang="ru-RU" sz="3200" spc="300" dirty="0" smtClean="0">
                <a:solidFill>
                  <a:schemeClr val="tx1"/>
                </a:solidFill>
                <a:latin typeface="Roboto"/>
              </a:rPr>
              <a:t>   </a:t>
            </a:r>
            <a:r>
              <a:rPr lang="en-US" sz="3200" spc="300" dirty="0" err="1" smtClean="0">
                <a:solidFill>
                  <a:schemeClr val="tx1"/>
                </a:solidFill>
                <a:latin typeface="Roboto"/>
              </a:rPr>
              <a:t>kz</a:t>
            </a:r>
            <a:endParaRPr lang="ru-RU" sz="3200" spc="300" dirty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673600" y="2132842"/>
            <a:ext cx="1295400" cy="55384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40588" y="2148763"/>
            <a:ext cx="114607" cy="53792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108136" y="5810508"/>
            <a:ext cx="5056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Пример подмены адреса при </a:t>
            </a:r>
            <a:r>
              <a:rPr lang="ru-RU" i="1" dirty="0" err="1" smtClean="0"/>
              <a:t>фишинговой</a:t>
            </a:r>
            <a:r>
              <a:rPr lang="ru-RU" i="1" dirty="0" smtClean="0"/>
              <a:t> атаке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536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9" y="556272"/>
            <a:ext cx="2104762" cy="43904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8355" y="6385848"/>
            <a:ext cx="2743200" cy="365125"/>
          </a:xfrm>
        </p:spPr>
        <p:txBody>
          <a:bodyPr/>
          <a:lstStyle/>
          <a:p>
            <a:fld id="{BB4A3193-9128-4F97-899B-5E86A902CC17}" type="slidenum">
              <a:rPr lang="ru-RU" sz="2400" smtClean="0">
                <a:solidFill>
                  <a:schemeClr val="bg1"/>
                </a:solidFill>
              </a:rPr>
              <a:t>11</a:t>
            </a:fld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57320" y="6385848"/>
            <a:ext cx="9394698" cy="3651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Внутренние угрозы и повышение осведомлённости пользователей по вопросам информационной </a:t>
            </a:r>
            <a:r>
              <a:rPr lang="ru-RU" sz="2400" b="1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безопасности</a:t>
            </a:r>
            <a:endParaRPr lang="ru-RU" sz="2400" b="1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3192" y="1067654"/>
            <a:ext cx="79688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dirty="0" smtClean="0"/>
              <a:t>Соблюдение всех этих условий позволит защитить свои права, личную и персональную информацию, а также другие важные и ценные виды информации, сохранить репутацию как свою, так и компании.</a:t>
            </a:r>
            <a:endParaRPr lang="ru-RU" sz="2600" dirty="0" smtClean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3192" y="3350302"/>
            <a:ext cx="7904018" cy="94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600" dirty="0"/>
              <a:t>Знания с этого семинара вы можете применять как на рабочем месте, так и в повседневной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3689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8355" y="6385848"/>
            <a:ext cx="2743200" cy="365125"/>
          </a:xfrm>
        </p:spPr>
        <p:txBody>
          <a:bodyPr/>
          <a:lstStyle/>
          <a:p>
            <a:fld id="{BB4A3193-9128-4F97-899B-5E86A902CC17}" type="slidenum">
              <a:rPr lang="ru-RU" sz="2400" smtClean="0">
                <a:solidFill>
                  <a:schemeClr val="bg1"/>
                </a:solidFill>
              </a:rPr>
              <a:t>12</a:t>
            </a:fld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57320" y="6385848"/>
            <a:ext cx="9394698" cy="3651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Внутренние угрозы и повышение осведомлённости пользователей по вопросам информационной </a:t>
            </a:r>
            <a:r>
              <a:rPr lang="ru-RU" sz="2400" b="1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безопасности</a:t>
            </a:r>
            <a:endParaRPr lang="ru-RU" sz="2400" b="1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9377" y="2712278"/>
            <a:ext cx="5763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Благодарим за внимание!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8355" y="6385848"/>
            <a:ext cx="2743200" cy="365125"/>
          </a:xfrm>
        </p:spPr>
        <p:txBody>
          <a:bodyPr/>
          <a:lstStyle/>
          <a:p>
            <a:fld id="{BB4A3193-9128-4F97-899B-5E86A902CC17}" type="slidenum">
              <a:rPr lang="ru-RU" sz="2400" smtClean="0">
                <a:solidFill>
                  <a:schemeClr val="bg1"/>
                </a:solidFill>
              </a:rPr>
              <a:t>2</a:t>
            </a:fld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57320" y="6385848"/>
            <a:ext cx="9394698" cy="3651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Внутренние угрозы и повышение осведомлённости пользователей по вопросам информационной </a:t>
            </a:r>
            <a:r>
              <a:rPr lang="ru-RU" sz="2400" b="1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безопасности</a:t>
            </a:r>
            <a:endParaRPr lang="ru-RU" sz="2400" b="1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523" y="1220503"/>
            <a:ext cx="419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</a:rPr>
              <a:t>Меры обеспечения информационной безопасности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922" y="87824"/>
            <a:ext cx="76112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Комплекс мер </a:t>
            </a:r>
            <a:r>
              <a:rPr lang="ru-RU" u="sng" dirty="0"/>
              <a:t>по </a:t>
            </a:r>
            <a:r>
              <a:rPr lang="ru-RU" u="sng" dirty="0" smtClean="0"/>
              <a:t>обеспечению информационной безопасности эффективно действует </a:t>
            </a:r>
            <a:r>
              <a:rPr lang="ru-RU" u="sng" dirty="0"/>
              <a:t>только в совокупности с с</a:t>
            </a:r>
            <a:r>
              <a:rPr lang="ru-RU" u="sng" dirty="0" smtClean="0"/>
              <a:t>облюдением пользователя </a:t>
            </a:r>
            <a:r>
              <a:rPr lang="ru-RU" u="sng" dirty="0">
                <a:solidFill>
                  <a:srgbClr val="00B050"/>
                </a:solidFill>
              </a:rPr>
              <a:t>К</a:t>
            </a:r>
            <a:r>
              <a:rPr lang="ru-RU" u="sng" dirty="0" smtClean="0">
                <a:solidFill>
                  <a:srgbClr val="00B050"/>
                </a:solidFill>
              </a:rPr>
              <a:t>ультуры </a:t>
            </a:r>
            <a:r>
              <a:rPr lang="ru-RU" u="sng" dirty="0">
                <a:solidFill>
                  <a:srgbClr val="00B050"/>
                </a:solidFill>
              </a:rPr>
              <a:t>информационной безопасности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277666" y="5819560"/>
            <a:ext cx="3503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Инструкция для пользователей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5619" y="2389147"/>
            <a:ext cx="478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Правовые меры защиты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7927" y="3697885"/>
            <a:ext cx="397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Организационные меры защиты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0004" y="2967828"/>
            <a:ext cx="5474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</a:rPr>
              <a:t>Технические (</a:t>
            </a:r>
            <a:r>
              <a:rPr lang="ru-RU" b="1" u="sng" dirty="0" smtClean="0">
                <a:solidFill>
                  <a:srgbClr val="002060"/>
                </a:solidFill>
              </a:rPr>
              <a:t>аппаратно-программные) меры защиты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4429" y="4186657"/>
            <a:ext cx="397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Физические меры защиты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06246" y="2319892"/>
            <a:ext cx="5639224" cy="2377441"/>
          </a:xfrm>
          <a:prstGeom prst="roundRect">
            <a:avLst/>
          </a:prstGeom>
          <a:noFill/>
          <a:ln>
            <a:solidFill>
              <a:schemeClr val="accent5">
                <a:lumMod val="75000"/>
                <a:alpha val="93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" name="Стрелка вниз 5"/>
          <p:cNvSpPr/>
          <p:nvPr/>
        </p:nvSpPr>
        <p:spPr>
          <a:xfrm>
            <a:off x="5842950" y="1846066"/>
            <a:ext cx="168346" cy="469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1785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8355" y="6385848"/>
            <a:ext cx="2743200" cy="365125"/>
          </a:xfrm>
        </p:spPr>
        <p:txBody>
          <a:bodyPr/>
          <a:lstStyle/>
          <a:p>
            <a:fld id="{BB4A3193-9128-4F97-899B-5E86A902CC17}" type="slidenum">
              <a:rPr lang="ru-RU" sz="2400" smtClean="0">
                <a:solidFill>
                  <a:schemeClr val="bg1"/>
                </a:solidFill>
              </a:rPr>
              <a:t>3</a:t>
            </a:fld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57320" y="6385848"/>
            <a:ext cx="9394698" cy="3651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Внутренние угрозы и повышение осведомлённости пользователей по вопросам информационной </a:t>
            </a:r>
            <a:r>
              <a:rPr lang="ru-RU" sz="2400" b="1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безопасности</a:t>
            </a:r>
            <a:endParaRPr lang="ru-RU" sz="2400" b="1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6461" y="350375"/>
            <a:ext cx="7270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</a:rPr>
              <a:t>Культур</a:t>
            </a:r>
            <a:r>
              <a:rPr lang="kk-KZ" sz="2400" b="1" dirty="0">
                <a:solidFill>
                  <a:srgbClr val="00B050"/>
                </a:solidFill>
                <a:latin typeface="Arial" panose="020B0604020202020204" pitchFamily="34" charset="0"/>
              </a:rPr>
              <a:t>а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</a:rPr>
              <a:t> информационной 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безопасности: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0477" y="812040"/>
            <a:ext cx="8243448" cy="492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EYInterstate-Light"/>
              </a:rPr>
              <a:t>Четко разделять рабочую, личную и публичную </a:t>
            </a:r>
            <a:r>
              <a:rPr lang="ru-RU" sz="1600" dirty="0" smtClean="0">
                <a:latin typeface="EYInterstate-Light"/>
              </a:rPr>
              <a:t>информацию;</a:t>
            </a:r>
          </a:p>
          <a:p>
            <a:pPr algn="just"/>
            <a:r>
              <a:rPr lang="ru-RU" sz="1600" dirty="0" smtClean="0">
                <a:latin typeface="EYInterstate-Light"/>
              </a:rPr>
              <a:t>Для каждого из них рекомендуется использовать отдельные </a:t>
            </a:r>
            <a:r>
              <a:rPr lang="ru-RU" sz="1600" dirty="0" smtClean="0">
                <a:latin typeface="EYInterstate-Light"/>
              </a:rPr>
              <a:t>аккаунты.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EYInterstate-Light"/>
              </a:rPr>
              <a:t>Использовать </a:t>
            </a:r>
            <a:r>
              <a:rPr lang="ru-RU" sz="1600" dirty="0">
                <a:solidFill>
                  <a:srgbClr val="00B050"/>
                </a:solidFill>
                <a:latin typeface="EYInterstate-Light"/>
              </a:rPr>
              <a:t>сложные </a:t>
            </a:r>
            <a:r>
              <a:rPr lang="ru-RU" sz="1600" dirty="0" smtClean="0">
                <a:solidFill>
                  <a:srgbClr val="00B050"/>
                </a:solidFill>
                <a:latin typeface="EYInterstate-Light"/>
              </a:rPr>
              <a:t>пароли (буквы, символы, цифры)</a:t>
            </a:r>
            <a:r>
              <a:rPr lang="ru-RU" sz="1600" dirty="0" smtClean="0">
                <a:latin typeface="EYInterstate-Light"/>
              </a:rPr>
              <a:t>, </a:t>
            </a:r>
            <a:r>
              <a:rPr lang="ru-RU" sz="1600" dirty="0">
                <a:latin typeface="EYInterstate-Light"/>
              </a:rPr>
              <a:t>разные для каждого вида </a:t>
            </a:r>
            <a:r>
              <a:rPr lang="ru-RU" sz="1600" dirty="0" smtClean="0">
                <a:latin typeface="EYInterstate-Light"/>
              </a:rPr>
              <a:t>информации</a:t>
            </a:r>
            <a:r>
              <a:rPr lang="ru-RU" sz="1600" dirty="0" smtClean="0">
                <a:latin typeface="EYInterstate-Light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EYInterstate-Light"/>
              </a:rPr>
              <a:t>При регистрации на различных информационных ресурсах не </a:t>
            </a:r>
            <a:r>
              <a:rPr lang="ru-RU" sz="1600" dirty="0">
                <a:latin typeface="EYInterstate-Light"/>
              </a:rPr>
              <a:t>рекомендуется использовать пароли от действующих электронных адресов);</a:t>
            </a:r>
            <a:endParaRPr lang="ru-RU" sz="1600" dirty="0" smtClean="0">
              <a:latin typeface="EYInterstate-Ligh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EYInterstate-Light"/>
              </a:rPr>
              <a:t>Не переходить на </a:t>
            </a:r>
            <a:r>
              <a:rPr lang="ru-RU" sz="1600" dirty="0">
                <a:latin typeface="EYInterstate-Light"/>
              </a:rPr>
              <a:t>сайты по рекламным ссылкам и баннерам</a:t>
            </a:r>
            <a:r>
              <a:rPr lang="ru-RU" sz="1600" dirty="0" smtClean="0">
                <a:latin typeface="EYInterstate-Light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EYInterstate-Light"/>
              </a:rPr>
              <a:t>Всегда проверять доменное имя сайта (вводимое в строке поиска</a:t>
            </a:r>
            <a:r>
              <a:rPr lang="ru-RU" sz="1600" dirty="0" smtClean="0">
                <a:latin typeface="EYInterstate-Light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EYInterstate-Light"/>
              </a:rPr>
              <a:t>Внимательно </a:t>
            </a:r>
            <a:r>
              <a:rPr lang="ru-RU" sz="1600" dirty="0">
                <a:latin typeface="EYInterstate-Light"/>
              </a:rPr>
              <a:t>относиться к файлам, пришедшим Вам по почте ... «отправитель» </a:t>
            </a:r>
            <a:r>
              <a:rPr lang="ru-RU" sz="1600" dirty="0" smtClean="0">
                <a:latin typeface="EYInterstate-Light"/>
              </a:rPr>
              <a:t>может содержать </a:t>
            </a:r>
            <a:r>
              <a:rPr lang="ru-RU" sz="1600" dirty="0">
                <a:latin typeface="EYInterstate-Light"/>
              </a:rPr>
              <a:t>имя Вашего </a:t>
            </a:r>
            <a:r>
              <a:rPr lang="ru-RU" sz="1600" dirty="0" smtClean="0">
                <a:latin typeface="EYInterstate-Light"/>
              </a:rPr>
              <a:t>знакомого/коллеги, </a:t>
            </a:r>
            <a:r>
              <a:rPr lang="ru-RU" sz="1600" dirty="0">
                <a:latin typeface="EYInterstate-Light"/>
              </a:rPr>
              <a:t>не торопитесь его </a:t>
            </a:r>
            <a:r>
              <a:rPr lang="ru-RU" sz="1600" dirty="0" smtClean="0">
                <a:latin typeface="EYInterstate-Light"/>
              </a:rPr>
              <a:t>открывать;</a:t>
            </a:r>
            <a:endParaRPr lang="ru-RU" sz="1600" dirty="0">
              <a:latin typeface="EYInterstate-Light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1600" dirty="0" smtClean="0">
                <a:latin typeface="EYInterstate-Light"/>
              </a:rPr>
              <a:t>Выполнять </a:t>
            </a:r>
            <a:r>
              <a:rPr lang="ru-RU" sz="1600" dirty="0" smtClean="0">
                <a:solidFill>
                  <a:srgbClr val="00B050"/>
                </a:solidFill>
                <a:latin typeface="EYInterstate-Light"/>
              </a:rPr>
              <a:t>резервное </a:t>
            </a:r>
            <a:r>
              <a:rPr lang="ru-RU" sz="1600" dirty="0">
                <a:solidFill>
                  <a:srgbClr val="00B050"/>
                </a:solidFill>
                <a:latin typeface="EYInterstate-Light"/>
              </a:rPr>
              <a:t>копирование </a:t>
            </a:r>
            <a:r>
              <a:rPr lang="ru-RU" sz="1600" dirty="0">
                <a:latin typeface="EYInterstate-Light"/>
              </a:rPr>
              <a:t>ценной информации</a:t>
            </a:r>
            <a:r>
              <a:rPr lang="ru-RU" sz="1600" dirty="0" smtClean="0">
                <a:latin typeface="EYInterstate-Light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1600" dirty="0" smtClean="0">
                <a:latin typeface="EYInterstate-Light"/>
              </a:rPr>
              <a:t>Устанавливать программное обеспечение только с официальных источников;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1600" dirty="0" smtClean="0">
                <a:latin typeface="EYInterstate-Light"/>
              </a:rPr>
              <a:t>Всегда блокировать рабочий компьютер даже уходя ненадолго;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1600" dirty="0" smtClean="0">
                <a:latin typeface="EYInterstate-Light"/>
              </a:rPr>
              <a:t>При возникновении нештатных ситуации и инцидентов информационной безопасности немедленно оповещайте свое руководство и службу технической поддержки</a:t>
            </a:r>
            <a:r>
              <a:rPr lang="ru-RU" sz="1600" dirty="0" smtClean="0">
                <a:latin typeface="EYInterstate-Light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1600" dirty="0" smtClean="0">
                <a:latin typeface="EYInterstate-Light"/>
              </a:rPr>
              <a:t>Повышать свою осведомленность по вопросам информационной безопасности, посещать семинары и инструктажи;</a:t>
            </a:r>
            <a:endParaRPr lang="ru-RU" sz="1600" dirty="0" smtClean="0">
              <a:latin typeface="EYInterstate-Light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1600" dirty="0" smtClean="0">
                <a:latin typeface="EYInterstate-Light"/>
              </a:rPr>
              <a:t>Использовать </a:t>
            </a:r>
            <a:r>
              <a:rPr lang="ru-RU" sz="1600" dirty="0" smtClean="0">
                <a:latin typeface="EYInterstate-Light"/>
              </a:rPr>
              <a:t>актуальные методы и </a:t>
            </a:r>
            <a:r>
              <a:rPr lang="ru-RU" sz="1600" dirty="0" smtClean="0">
                <a:latin typeface="EYInterstate-Light"/>
              </a:rPr>
              <a:t>технические средства защиты </a:t>
            </a:r>
            <a:r>
              <a:rPr lang="ru-RU" sz="1600" dirty="0" smtClean="0">
                <a:latin typeface="EYInterstate-Light"/>
              </a:rPr>
              <a:t>информации</a:t>
            </a:r>
            <a:r>
              <a:rPr lang="ru-RU" sz="1600" dirty="0" smtClean="0">
                <a:latin typeface="EYInterstate-Light"/>
              </a:rPr>
              <a:t>.</a:t>
            </a:r>
            <a:endParaRPr lang="ru-RU" sz="1600" dirty="0">
              <a:latin typeface="EYInterstate-Ligh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7" y="1667089"/>
            <a:ext cx="3018577" cy="31067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4651" r="4237"/>
          <a:stretch/>
        </p:blipFill>
        <p:spPr>
          <a:xfrm>
            <a:off x="8936867" y="154997"/>
            <a:ext cx="2525486" cy="148771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777795" y="5013042"/>
            <a:ext cx="3230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познаю!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8797941" y="3112943"/>
            <a:ext cx="604643" cy="42986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8355" y="6385848"/>
            <a:ext cx="2743200" cy="365125"/>
          </a:xfrm>
        </p:spPr>
        <p:txBody>
          <a:bodyPr/>
          <a:lstStyle/>
          <a:p>
            <a:fld id="{BB4A3193-9128-4F97-899B-5E86A902CC17}" type="slidenum">
              <a:rPr lang="ru-RU" sz="2400" smtClean="0">
                <a:solidFill>
                  <a:schemeClr val="bg1"/>
                </a:solidFill>
              </a:rPr>
              <a:t>4</a:t>
            </a:fld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57320" y="6385848"/>
            <a:ext cx="9394698" cy="3651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Внутренние угрозы и повышение осведомлённости пользователей по вопросам информационной </a:t>
            </a:r>
            <a:r>
              <a:rPr lang="ru-RU" sz="2400" b="1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безопасности</a:t>
            </a:r>
            <a:endParaRPr lang="ru-RU" sz="2400" b="1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788" y="1076273"/>
            <a:ext cx="99188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использовать </a:t>
            </a:r>
            <a:r>
              <a:rPr lang="ru-RU" sz="2000" u="sng" dirty="0" smtClean="0"/>
              <a:t>автоматическое </a:t>
            </a:r>
            <a:r>
              <a:rPr lang="ru-RU" sz="2000" u="sng" dirty="0"/>
              <a:t>обновление </a:t>
            </a:r>
            <a:r>
              <a:rPr lang="ru-RU" sz="2000" dirty="0"/>
              <a:t>операционной </a:t>
            </a:r>
            <a:r>
              <a:rPr lang="ru-RU" sz="2000" dirty="0" smtClean="0"/>
              <a:t>системы</a:t>
            </a:r>
            <a:r>
              <a:rPr lang="ru-RU" sz="2000" dirty="0" smtClean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перезагружать </a:t>
            </a:r>
            <a:r>
              <a:rPr lang="ru-RU" sz="2000" dirty="0" smtClean="0"/>
              <a:t>свой рабочий компьютер для применения всех</a:t>
            </a:r>
            <a:r>
              <a:rPr lang="ru-RU" sz="2000" i="1" dirty="0" smtClean="0"/>
              <a:t> </a:t>
            </a:r>
            <a:r>
              <a:rPr lang="ru-RU" sz="2000" dirty="0" smtClean="0"/>
              <a:t>обновлений к операционной системе (зачастую многие работают не выключая компьютер);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антивирусная защита должна быть в активном состоянии, а антивирусные базы – обновлены;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проверять (можно настроить для работы в автоматическом режиме) антивирусом </a:t>
            </a:r>
            <a:r>
              <a:rPr lang="ru-RU" sz="2000" dirty="0" smtClean="0"/>
              <a:t>все </a:t>
            </a:r>
            <a:r>
              <a:rPr lang="ru-RU" sz="2000" dirty="0"/>
              <a:t>подключаемые к </a:t>
            </a:r>
            <a:r>
              <a:rPr lang="ru-RU" sz="2000" dirty="0" smtClean="0"/>
              <a:t>компьютеру </a:t>
            </a:r>
            <a:r>
              <a:rPr lang="en-US" sz="2000" dirty="0" smtClean="0"/>
              <a:t>USB</a:t>
            </a:r>
            <a:r>
              <a:rPr lang="ru-RU" sz="2000" dirty="0" smtClean="0"/>
              <a:t>-накопители;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выполнять </a:t>
            </a:r>
            <a:r>
              <a:rPr lang="ru-RU" sz="2000" u="sng" dirty="0" smtClean="0">
                <a:solidFill>
                  <a:srgbClr val="00B050"/>
                </a:solidFill>
              </a:rPr>
              <a:t>резервное копирование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/>
              <a:t>ценной информации</a:t>
            </a:r>
            <a:r>
              <a:rPr lang="ru-RU" sz="2000" dirty="0" smtClean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Периодически практиковать смену паролей;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Использовать двухфакторную авторизацию (смс, звонки, почта, мессенджеры);</a:t>
            </a:r>
            <a:endParaRPr lang="ru-RU" sz="20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B050"/>
                </a:solidFill>
              </a:rPr>
              <a:t>соблюдать Культуру информационной безопасности.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428" y="450292"/>
            <a:ext cx="1029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B050"/>
                </a:solidFill>
              </a:rPr>
              <a:t>А</a:t>
            </a:r>
            <a:r>
              <a:rPr lang="ru-RU" sz="2400" b="1" u="sng" dirty="0" smtClean="0">
                <a:solidFill>
                  <a:srgbClr val="00B050"/>
                </a:solidFill>
              </a:rPr>
              <a:t>ктуальные </a:t>
            </a:r>
            <a:r>
              <a:rPr lang="ru-RU" sz="2400" b="1" u="sng" dirty="0" smtClean="0">
                <a:solidFill>
                  <a:srgbClr val="00B050"/>
                </a:solidFill>
              </a:rPr>
              <a:t>методы и технические </a:t>
            </a:r>
            <a:r>
              <a:rPr lang="ru-RU" sz="2400" b="1" u="sng" dirty="0">
                <a:solidFill>
                  <a:srgbClr val="00B050"/>
                </a:solidFill>
              </a:rPr>
              <a:t>средства защиты </a:t>
            </a:r>
            <a:r>
              <a:rPr lang="ru-RU" sz="2400" b="1" u="sng" dirty="0" smtClean="0">
                <a:solidFill>
                  <a:srgbClr val="00B050"/>
                </a:solidFill>
              </a:rPr>
              <a:t>информации: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8355" y="6385848"/>
            <a:ext cx="2743200" cy="365125"/>
          </a:xfrm>
        </p:spPr>
        <p:txBody>
          <a:bodyPr/>
          <a:lstStyle/>
          <a:p>
            <a:fld id="{BB4A3193-9128-4F97-899B-5E86A902CC17}" type="slidenum">
              <a:rPr lang="ru-RU" sz="2400" smtClean="0">
                <a:solidFill>
                  <a:schemeClr val="bg1"/>
                </a:solidFill>
              </a:rPr>
              <a:t>5</a:t>
            </a:fld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57320" y="6385848"/>
            <a:ext cx="9394698" cy="3651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Внутренние угрозы и повышение осведомлённости пользователей по вопросам информационной </a:t>
            </a:r>
            <a:r>
              <a:rPr lang="ru-RU" sz="2400" b="1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безопасности</a:t>
            </a:r>
            <a:endParaRPr lang="ru-RU" sz="2400" b="1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7320" y="5924183"/>
            <a:ext cx="10586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Ссылка на исследование: </a:t>
            </a:r>
            <a:r>
              <a:rPr lang="ru-RU" sz="1200" dirty="0" smtClean="0">
                <a:hlinkClick r:id="rId4"/>
              </a:rPr>
              <a:t>https</a:t>
            </a:r>
            <a:r>
              <a:rPr lang="ru-RU" sz="1200" dirty="0">
                <a:hlinkClick r:id="rId4"/>
              </a:rPr>
              <a:t>://www.ey.com/Publication/vwLUAssets/ey-global-information-security-survey-rus/$</a:t>
            </a:r>
            <a:r>
              <a:rPr lang="ru-RU" sz="1200" dirty="0" smtClean="0">
                <a:hlinkClick r:id="rId4"/>
              </a:rPr>
              <a:t>FILE/ey-global-information-security-survey-rus.pdf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78788" y="673353"/>
            <a:ext cx="57998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Согласно </a:t>
            </a:r>
            <a:r>
              <a:rPr lang="ru-RU" sz="1600" i="1" dirty="0"/>
              <a:t>результатам 21-го </a:t>
            </a:r>
            <a:r>
              <a:rPr lang="ru-RU" sz="1600" i="1" dirty="0" smtClean="0"/>
              <a:t>международного исследования </a:t>
            </a:r>
            <a:r>
              <a:rPr lang="ru-RU" sz="1600" i="1" dirty="0"/>
              <a:t>компании </a:t>
            </a:r>
            <a:r>
              <a:rPr lang="ru-RU" sz="1600" i="1" dirty="0" err="1"/>
              <a:t>Ernst&amp;Young</a:t>
            </a:r>
            <a:r>
              <a:rPr lang="ru-RU" sz="1600" i="1" dirty="0"/>
              <a:t> </a:t>
            </a:r>
            <a:r>
              <a:rPr lang="ru-RU" sz="1600" i="1" dirty="0" smtClean="0"/>
              <a:t>(британская аудиторская компания, входящая в «большую </a:t>
            </a:r>
            <a:r>
              <a:rPr lang="ru-RU" sz="1600" i="1" dirty="0"/>
              <a:t>четвёрку</a:t>
            </a:r>
            <a:r>
              <a:rPr lang="ru-RU" sz="1600" i="1" dirty="0" smtClean="0"/>
              <a:t>») </a:t>
            </a:r>
            <a:r>
              <a:rPr lang="ru-RU" sz="1600" i="1" dirty="0"/>
              <a:t>в области </a:t>
            </a:r>
            <a:r>
              <a:rPr lang="ru-RU" sz="1600" i="1" dirty="0" smtClean="0"/>
              <a:t>информационной безопасности </a:t>
            </a:r>
            <a:r>
              <a:rPr lang="ru-RU" sz="1600" i="1" dirty="0" err="1" smtClean="0"/>
              <a:t>Global</a:t>
            </a:r>
            <a:r>
              <a:rPr lang="ru-RU" sz="1600" i="1" dirty="0" smtClean="0"/>
              <a:t> </a:t>
            </a:r>
            <a:r>
              <a:rPr lang="ru-RU" sz="1600" i="1" dirty="0" err="1"/>
              <a:t>Information</a:t>
            </a:r>
            <a:r>
              <a:rPr lang="ru-RU" sz="1600" i="1" dirty="0"/>
              <a:t> </a:t>
            </a:r>
            <a:r>
              <a:rPr lang="ru-RU" sz="1600" i="1" dirty="0" err="1"/>
              <a:t>Security</a:t>
            </a:r>
            <a:r>
              <a:rPr lang="ru-RU" sz="1600" i="1" dirty="0"/>
              <a:t> </a:t>
            </a:r>
            <a:r>
              <a:rPr lang="ru-RU" sz="1600" i="1" dirty="0" err="1" smtClean="0"/>
              <a:t>Survey</a:t>
            </a:r>
            <a:r>
              <a:rPr lang="ru-RU" sz="1600" i="1" dirty="0"/>
              <a:t> </a:t>
            </a:r>
            <a:r>
              <a:rPr lang="ru-RU" sz="1600" i="1" dirty="0" smtClean="0"/>
              <a:t>за 2018-2019гг.:</a:t>
            </a:r>
            <a:endParaRPr lang="ru-RU" sz="16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8669" y="1853670"/>
            <a:ext cx="5791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EYInterstate-Regular"/>
              </a:rPr>
              <a:t>6,4 </a:t>
            </a:r>
            <a:r>
              <a:rPr lang="ru-RU" sz="4800" dirty="0" smtClean="0">
                <a:solidFill>
                  <a:srgbClr val="002060"/>
                </a:solidFill>
                <a:latin typeface="EYInterstate-Regular"/>
              </a:rPr>
              <a:t>млрд</a:t>
            </a:r>
            <a:endParaRPr lang="ru-RU" sz="4800" dirty="0" smtClean="0">
              <a:solidFill>
                <a:srgbClr val="3E3D40"/>
              </a:solidFill>
              <a:latin typeface="EYInterstate-Regular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EYInterstate-Light"/>
              </a:rPr>
              <a:t>поддельных </a:t>
            </a:r>
            <a:r>
              <a:rPr lang="ru-RU" sz="1600" dirty="0">
                <a:solidFill>
                  <a:srgbClr val="C00000"/>
                </a:solidFill>
                <a:latin typeface="EYInterstate-Light"/>
              </a:rPr>
              <a:t>электронных писем </a:t>
            </a:r>
            <a:r>
              <a:rPr lang="ru-RU" sz="1600" dirty="0" smtClean="0">
                <a:latin typeface="EYInterstate-Light"/>
              </a:rPr>
              <a:t>рассылается </a:t>
            </a:r>
            <a:r>
              <a:rPr lang="ru-RU" sz="1600" dirty="0">
                <a:latin typeface="EYInterstate-Light"/>
              </a:rPr>
              <a:t>ежедневно</a:t>
            </a:r>
            <a:r>
              <a:rPr lang="ru-RU" sz="1600" dirty="0" smtClean="0">
                <a:latin typeface="EYInterstate-Light"/>
              </a:rPr>
              <a:t> </a:t>
            </a:r>
            <a:r>
              <a:rPr lang="ru-RU" sz="1600" dirty="0">
                <a:latin typeface="EYInterstate-Light"/>
              </a:rPr>
              <a:t>по всему миру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6728" y="3708192"/>
            <a:ext cx="58139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EYInterstate-Regular"/>
              </a:rPr>
              <a:t>1 946 181 599</a:t>
            </a:r>
          </a:p>
          <a:p>
            <a:pPr algn="just"/>
            <a:r>
              <a:rPr lang="ru-RU" sz="1600" dirty="0" smtClean="0">
                <a:latin typeface="EYInterstate-Light"/>
              </a:rPr>
              <a:t>записей</a:t>
            </a:r>
            <a:r>
              <a:rPr lang="ru-RU" sz="1600" dirty="0">
                <a:latin typeface="EYInterstate-Light"/>
              </a:rPr>
              <a:t>, содержащих персональные и другие</a:t>
            </a:r>
            <a:br>
              <a:rPr lang="ru-RU" sz="1600" dirty="0">
                <a:latin typeface="EYInterstate-Light"/>
              </a:rPr>
            </a:br>
            <a:r>
              <a:rPr lang="ru-RU" sz="1600" dirty="0">
                <a:latin typeface="EYInterstate-Light"/>
              </a:rPr>
              <a:t>конфиденциальные данные, были украдены за </a:t>
            </a:r>
            <a:r>
              <a:rPr lang="ru-RU" sz="1600" dirty="0" smtClean="0">
                <a:latin typeface="EYInterstate-Light"/>
              </a:rPr>
              <a:t>период с </a:t>
            </a:r>
            <a:r>
              <a:rPr lang="ru-RU" sz="1600" dirty="0">
                <a:latin typeface="EYInterstate-Light"/>
              </a:rPr>
              <a:t>января 2017 года по март 2018 года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0972" y="3446512"/>
            <a:ext cx="5154229" cy="205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dirty="0">
                <a:solidFill>
                  <a:srgbClr val="002060"/>
                </a:solidFill>
                <a:latin typeface="EYInterstate-Regular"/>
              </a:rPr>
              <a:t>3,62 млн долл. США</a:t>
            </a:r>
            <a:r>
              <a:rPr lang="ru-RU" sz="4800" dirty="0">
                <a:solidFill>
                  <a:srgbClr val="3E3D40"/>
                </a:solidFill>
                <a:latin typeface="EYInterstate-Regular"/>
              </a:rPr>
              <a:t/>
            </a:r>
            <a:br>
              <a:rPr lang="ru-RU" sz="4800" dirty="0">
                <a:solidFill>
                  <a:srgbClr val="3E3D40"/>
                </a:solidFill>
                <a:latin typeface="EYInterstate-Regular"/>
              </a:rPr>
            </a:br>
            <a:r>
              <a:rPr lang="ru-RU" sz="1600" dirty="0">
                <a:latin typeface="EYInterstate-Light"/>
              </a:rPr>
              <a:t>таков средний ущерб от нарушения конфиденциальности данных за прошлый год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5540" y="138499"/>
            <a:ext cx="5597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i="1" dirty="0"/>
              <a:t>Международная статистика по киберугрозам</a:t>
            </a:r>
            <a:endParaRPr lang="ru-RU" sz="2000" b="1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3" t="-854" r="26730" b="137"/>
          <a:stretch/>
        </p:blipFill>
        <p:spPr>
          <a:xfrm>
            <a:off x="305540" y="600181"/>
            <a:ext cx="868273" cy="977342"/>
          </a:xfrm>
          <a:prstGeom prst="rect">
            <a:avLst/>
          </a:prstGeom>
          <a:ln>
            <a:noFill/>
          </a:ln>
          <a:effectLst>
            <a:outerShdw blurRad="190500" dir="414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516414" y="1915225"/>
            <a:ext cx="48158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1464</a:t>
            </a:r>
          </a:p>
          <a:p>
            <a:r>
              <a:rPr lang="ru-RU" dirty="0"/>
              <a:t>государственных служащих одного государства</a:t>
            </a:r>
          </a:p>
          <a:p>
            <a:r>
              <a:rPr lang="ru-RU" dirty="0"/>
              <a:t>использовали пароль </a:t>
            </a:r>
            <a:r>
              <a:rPr lang="ru-RU" dirty="0">
                <a:solidFill>
                  <a:srgbClr val="FF0000"/>
                </a:solidFill>
              </a:rPr>
              <a:t>Password1232</a:t>
            </a:r>
            <a:endParaRPr lang="kk-K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8355" y="6385848"/>
            <a:ext cx="2743200" cy="365125"/>
          </a:xfrm>
        </p:spPr>
        <p:txBody>
          <a:bodyPr/>
          <a:lstStyle/>
          <a:p>
            <a:fld id="{BB4A3193-9128-4F97-899B-5E86A902CC17}" type="slidenum">
              <a:rPr lang="ru-RU" sz="2400" smtClean="0">
                <a:solidFill>
                  <a:schemeClr val="bg1"/>
                </a:solidFill>
              </a:rPr>
              <a:t>6</a:t>
            </a:fld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57320" y="6385848"/>
            <a:ext cx="9394698" cy="3651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Внутренние угрозы и повышение осведомлённости пользователей по вопросам информационной </a:t>
            </a:r>
            <a:r>
              <a:rPr lang="ru-RU" sz="2400" b="1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безопасности</a:t>
            </a:r>
            <a:endParaRPr lang="ru-RU" sz="2400" b="1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7320" y="5924183"/>
            <a:ext cx="10586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Ссылка на исследование: </a:t>
            </a:r>
            <a:r>
              <a:rPr lang="en-US" sz="1200" dirty="0">
                <a:hlinkClick r:id="rId4"/>
              </a:rPr>
              <a:t>https://www.infowatch.ru/sites/default/files/report/analytics/russ/InfoWatch_Global_Report_2018_year.pdf?rel=1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2570" y="669892"/>
            <a:ext cx="6234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Согласно </a:t>
            </a:r>
            <a:r>
              <a:rPr lang="ru-RU" sz="1600" i="1" dirty="0"/>
              <a:t>результатам </a:t>
            </a:r>
            <a:r>
              <a:rPr lang="ru-RU" sz="1600" dirty="0" smtClean="0"/>
              <a:t>Глобального исследования </a:t>
            </a:r>
            <a:r>
              <a:rPr lang="ru-RU" sz="1600" dirty="0"/>
              <a:t>утечек</a:t>
            </a:r>
            <a:br>
              <a:rPr lang="ru-RU" sz="1600" dirty="0"/>
            </a:br>
            <a:r>
              <a:rPr lang="ru-RU" sz="1600" dirty="0" smtClean="0"/>
              <a:t>конфиденциальной информации</a:t>
            </a:r>
            <a:r>
              <a:rPr lang="ru-RU" sz="1600" dirty="0"/>
              <a:t> </a:t>
            </a:r>
            <a:r>
              <a:rPr lang="ru-RU" sz="1600" dirty="0" smtClean="0"/>
              <a:t>в </a:t>
            </a:r>
            <a:r>
              <a:rPr lang="ru-RU" sz="1600" dirty="0"/>
              <a:t>2018 году </a:t>
            </a:r>
            <a:r>
              <a:rPr lang="ru-RU" sz="1600" dirty="0" smtClean="0"/>
              <a:t>компании </a:t>
            </a:r>
            <a:r>
              <a:rPr lang="en-US" sz="1600" i="1" dirty="0" err="1" smtClean="0"/>
              <a:t>InfoWatch</a:t>
            </a:r>
            <a:r>
              <a:rPr lang="ru-RU" sz="1600" i="1" dirty="0"/>
              <a:t> (</a:t>
            </a:r>
            <a:r>
              <a:rPr lang="ru-RU" sz="1600" i="1" dirty="0" smtClean="0"/>
              <a:t>российской компании по информационной </a:t>
            </a:r>
            <a:r>
              <a:rPr lang="ru-RU" sz="1600" i="1" dirty="0"/>
              <a:t>безопасности в корпоративном </a:t>
            </a:r>
            <a:r>
              <a:rPr lang="ru-RU" sz="1600" i="1" dirty="0" smtClean="0"/>
              <a:t>секторе):</a:t>
            </a:r>
            <a:endParaRPr lang="ru-RU" sz="16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8669" y="1737572"/>
            <a:ext cx="59326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0" dirty="0" smtClean="0">
                <a:solidFill>
                  <a:srgbClr val="002060"/>
                </a:solidFill>
                <a:latin typeface="EYInterstate-Regular"/>
              </a:rPr>
              <a:t>63,5% </a:t>
            </a:r>
            <a:r>
              <a:rPr lang="ru-RU" sz="2800" dirty="0" smtClean="0">
                <a:latin typeface="EYInterstate-Light"/>
              </a:rPr>
              <a:t>утечек </a:t>
            </a:r>
            <a:r>
              <a:rPr lang="ru-RU" sz="2800" dirty="0">
                <a:latin typeface="EYInterstate-Light"/>
              </a:rPr>
              <a:t>данных </a:t>
            </a:r>
            <a:r>
              <a:rPr lang="ru-RU" sz="2800" dirty="0" smtClean="0">
                <a:latin typeface="EYInterstate-Light"/>
              </a:rPr>
              <a:t>были по </a:t>
            </a:r>
            <a:r>
              <a:rPr lang="ru-RU" sz="2800" dirty="0">
                <a:latin typeface="EYInterstate-Light"/>
              </a:rPr>
              <a:t>причине действий </a:t>
            </a:r>
            <a:r>
              <a:rPr lang="ru-RU" sz="3600" dirty="0">
                <a:solidFill>
                  <a:srgbClr val="002060"/>
                </a:solidFill>
                <a:latin typeface="EYInterstate-Regular"/>
              </a:rPr>
              <a:t>внутренних нарушителей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6728" y="3708192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6000" dirty="0" smtClean="0">
                <a:solidFill>
                  <a:srgbClr val="002060"/>
                </a:solidFill>
                <a:latin typeface="EYInterstate-Regular"/>
              </a:rPr>
              <a:t>86% </a:t>
            </a:r>
            <a:r>
              <a:rPr lang="ru-RU" sz="2800" dirty="0" smtClean="0">
                <a:latin typeface="EYInterstate-Light"/>
              </a:rPr>
              <a:t>утечек </a:t>
            </a:r>
            <a:r>
              <a:rPr lang="ru-RU" sz="2800" dirty="0">
                <a:latin typeface="EYInterstate-Light"/>
              </a:rPr>
              <a:t>были связаны с компрометацией персональных данных и платежной </a:t>
            </a:r>
            <a:r>
              <a:rPr lang="ru-RU" sz="2800" dirty="0" smtClean="0">
                <a:latin typeface="EYInterstate-Light"/>
              </a:rPr>
              <a:t>информации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5540" y="138499"/>
            <a:ext cx="5597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i="1" dirty="0" smtClean="0"/>
              <a:t>Международная статистика по киберугрозам</a:t>
            </a:r>
            <a:endParaRPr lang="ru-RU" sz="2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11898" r="22784" b="36821"/>
          <a:stretch/>
        </p:blipFill>
        <p:spPr>
          <a:xfrm>
            <a:off x="231277" y="674458"/>
            <a:ext cx="1326043" cy="814523"/>
          </a:xfrm>
          <a:prstGeom prst="rect">
            <a:avLst/>
          </a:prstGeom>
          <a:ln>
            <a:noFill/>
          </a:ln>
          <a:effectLst>
            <a:outerShdw blurRad="190500" dir="414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456306" y="2156148"/>
            <a:ext cx="5416827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/>
              <a:t>В </a:t>
            </a:r>
            <a:r>
              <a:rPr lang="ru-RU" sz="6000" dirty="0" smtClean="0">
                <a:solidFill>
                  <a:srgbClr val="002060"/>
                </a:solidFill>
                <a:latin typeface="EYInterstate-Regular"/>
              </a:rPr>
              <a:t>53%</a:t>
            </a:r>
            <a:r>
              <a:rPr lang="ru-RU" sz="2800" dirty="0"/>
              <a:t> случаев виновными в утечке информации оказывались </a:t>
            </a:r>
            <a:r>
              <a:rPr lang="ru-RU" sz="2800" u="sng" dirty="0"/>
              <a:t>рядовые сотрудники</a:t>
            </a:r>
            <a:r>
              <a:rPr lang="ru-RU" sz="2800" dirty="0"/>
              <a:t>, </a:t>
            </a:r>
            <a:endParaRPr lang="ru-RU" sz="2800" dirty="0" smtClean="0"/>
          </a:p>
          <a:p>
            <a:pPr algn="just">
              <a:lnSpc>
                <a:spcPct val="90000"/>
              </a:lnSpc>
            </a:pPr>
            <a:r>
              <a:rPr lang="ru-RU" sz="2800" dirty="0" smtClean="0"/>
              <a:t>в </a:t>
            </a:r>
            <a:r>
              <a:rPr lang="ru-RU" sz="6000" dirty="0">
                <a:solidFill>
                  <a:srgbClr val="002060"/>
                </a:solidFill>
                <a:latin typeface="EYInterstate-Regular"/>
              </a:rPr>
              <a:t>3,2%</a:t>
            </a:r>
            <a:r>
              <a:rPr lang="ru-RU" sz="2800" dirty="0"/>
              <a:t> случаев — </a:t>
            </a:r>
            <a:r>
              <a:rPr lang="ru-RU" sz="2800" u="sng" dirty="0"/>
              <a:t>руководство </a:t>
            </a:r>
            <a:r>
              <a:rPr lang="ru-RU" sz="2800" u="sng" dirty="0" smtClean="0"/>
              <a:t>организаций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27725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8355" y="6385848"/>
            <a:ext cx="2743200" cy="365125"/>
          </a:xfrm>
        </p:spPr>
        <p:txBody>
          <a:bodyPr/>
          <a:lstStyle/>
          <a:p>
            <a:fld id="{BB4A3193-9128-4F97-899B-5E86A902CC17}" type="slidenum">
              <a:rPr lang="ru-RU" sz="2400" smtClean="0">
                <a:solidFill>
                  <a:schemeClr val="bg1"/>
                </a:solidFill>
              </a:rPr>
              <a:t>7</a:t>
            </a:fld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57320" y="6385848"/>
            <a:ext cx="9394698" cy="3651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Внутренние угрозы и повышение осведомлённости пользователей по вопросам информационной </a:t>
            </a:r>
            <a:r>
              <a:rPr lang="ru-RU" sz="2400" b="1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безопасности</a:t>
            </a:r>
            <a:endParaRPr lang="ru-RU" sz="2400" b="1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470" y="3998105"/>
            <a:ext cx="78052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tabLst>
                <a:tab pos="327660" algn="l"/>
                <a:tab pos="678815" algn="l"/>
              </a:tabLst>
            </a:pPr>
            <a:r>
              <a:rPr lang="ru-RU" sz="1600" dirty="0" smtClean="0">
                <a:solidFill>
                  <a:srgbClr val="001C5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Страх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(«Ваш компьютер заражен и заблокирован. Кликните здесь»);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tabLst>
                <a:tab pos="327660" algn="l"/>
                <a:tab pos="678815" algn="l"/>
              </a:tabLst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Невнимательность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(«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www.sbernbank.ru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www.gmall.com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»);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tabLst>
                <a:tab pos="327660" algn="l"/>
                <a:tab pos="678815" algn="l"/>
              </a:tabLst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Жадность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(«Скидка 50% при оплате прямо сейчас»); 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tabLst>
                <a:tab pos="327660" algn="l"/>
                <a:tab pos="678815" algn="l"/>
              </a:tabLst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Раздражение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(«Чтобы отписаться, перейдите по ссылке»);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tabLst>
                <a:tab pos="327660" algn="l"/>
                <a:tab pos="678815" algn="l"/>
              </a:tabLst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Желание помочь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(«Кажется, ваш коллега потерял свои вещи. Дайте мне </a:t>
            </a:r>
          </a:p>
          <a:p>
            <a:pPr algn="just">
              <a:tabLst>
                <a:tab pos="327660" algn="l"/>
                <a:tab pos="67881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его номер»);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tabLst>
                <a:tab pos="327660" algn="l"/>
                <a:tab pos="678815" algn="l"/>
              </a:tabLst>
            </a:pPr>
            <a:r>
              <a:rPr lang="ru-RU" sz="1600" dirty="0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Любопытство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(«Смотри, как твой друг/коллега отжигает на видео»);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tabLst>
                <a:tab pos="327660" algn="l"/>
                <a:tab pos="678815" algn="l"/>
              </a:tabLst>
            </a:pPr>
            <a:r>
              <a:rPr lang="ru-RU" sz="1600" dirty="0" smtClean="0">
                <a:solidFill>
                  <a:srgbClr val="56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Авторитет/Срочность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8511" y="495581"/>
            <a:ext cx="713173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tabLst>
                <a:tab pos="327660" algn="l"/>
                <a:tab pos="67881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 многих атаках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 применяют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приемы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социальной инженерии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позволяющие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манипулировать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действиями пользователей.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9470" y="3013732"/>
            <a:ext cx="8506139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447675" algn="l"/>
                <a:tab pos="677863" algn="l"/>
              </a:tabLs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Фишинговые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письма/сообщения часто вызывают сильные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слабости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на миг отключают критическое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мышление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чтобы побудить пользователя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срочно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сделать то, что нужно мошеннику: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015544" y="2719275"/>
            <a:ext cx="3143062" cy="3545613"/>
            <a:chOff x="8086048" y="1461515"/>
            <a:chExt cx="4049665" cy="393312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048" y="1461515"/>
              <a:ext cx="4049665" cy="3933128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 rot="1597808">
              <a:off x="8985417" y="2384256"/>
              <a:ext cx="9609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срочно</a:t>
              </a:r>
              <a:r>
                <a:rPr lang="ru-RU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i="1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009281" y="91274"/>
            <a:ext cx="3927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инженерия</a:t>
            </a:r>
            <a:endParaRPr lang="ru-RU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470" y="1184700"/>
            <a:ext cx="11422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инженерия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метод получения необходимого доступа к информации, основанный на особенностях психологии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людей.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9470" y="1763100"/>
            <a:ext cx="1169124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техника социальной инженерии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фишинг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Фишинг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вид интернет-мошенничества, цель которого - получить идентификационные данные пользователей. Сюда относятся кражи паролей, номеров кредитных карт, банковских счетов и другой конфиденциальной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информации.</a:t>
            </a:r>
            <a:endParaRPr lang="kk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8355" y="6385848"/>
            <a:ext cx="2743200" cy="365125"/>
          </a:xfrm>
        </p:spPr>
        <p:txBody>
          <a:bodyPr/>
          <a:lstStyle/>
          <a:p>
            <a:fld id="{BB4A3193-9128-4F97-899B-5E86A902CC17}" type="slidenum">
              <a:rPr lang="ru-RU" sz="2400" smtClean="0">
                <a:solidFill>
                  <a:schemeClr val="bg1"/>
                </a:solidFill>
              </a:rPr>
              <a:t>8</a:t>
            </a:fld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57320" y="6385848"/>
            <a:ext cx="9394698" cy="3651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Внутренние угрозы и повышение осведомлённости пользователей по вопросам информационной </a:t>
            </a:r>
            <a:r>
              <a:rPr lang="ru-RU" sz="2400" b="1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безопасности</a:t>
            </a:r>
            <a:endParaRPr lang="ru-RU" sz="2400" b="1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020" y="4247141"/>
            <a:ext cx="11246035" cy="177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YInterstate-Light"/>
              </a:rPr>
              <a:t>Цель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EYInterstate-Light"/>
              </a:rPr>
              <a:t>фишинга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YInterstate-Light"/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EYInterstate-Ligh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EYInterstate-Light"/>
              </a:rPr>
              <a:t>получить доступ к логину и паролю пользователя;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EYInterstate-Light"/>
              </a:rPr>
              <a:t>получить доступ к финансам – банковским картам пользователя или организации;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EYInterstate-Light"/>
              </a:rPr>
              <a:t>передать в </a:t>
            </a:r>
            <a:r>
              <a:rPr lang="ru-RU" dirty="0" err="1" smtClean="0">
                <a:latin typeface="EYInterstate-Light"/>
              </a:rPr>
              <a:t>фишинговых</a:t>
            </a:r>
            <a:r>
              <a:rPr lang="ru-RU" dirty="0" smtClean="0">
                <a:latin typeface="EYInterstate-Light"/>
              </a:rPr>
              <a:t> письмах вирусы, трояны;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EYInterstate-Light"/>
              </a:rPr>
              <a:t>получить контроль над компьютером для дальнейшего использования к примеру в целях </a:t>
            </a:r>
            <a:r>
              <a:rPr lang="ru-RU" dirty="0" err="1" smtClean="0">
                <a:latin typeface="EYInterstate-Light"/>
              </a:rPr>
              <a:t>майнинга</a:t>
            </a:r>
            <a:r>
              <a:rPr lang="ru-RU" dirty="0" smtClean="0">
                <a:latin typeface="EYInterstate-Light"/>
              </a:rPr>
              <a:t>;</a:t>
            </a:r>
            <a:endParaRPr lang="ru-RU" dirty="0">
              <a:latin typeface="EYInterstate-Light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dirty="0" smtClean="0">
                <a:latin typeface="EYInterstate-Light"/>
              </a:rPr>
              <a:t>прямая атака на самого пользователя, либо через его рабочий компьютер на организацию.</a:t>
            </a:r>
            <a:endParaRPr lang="ru-RU" dirty="0">
              <a:solidFill>
                <a:srgbClr val="6600CC"/>
              </a:solidFill>
              <a:latin typeface="EYInterstate-Ligh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4" y="477278"/>
            <a:ext cx="3120575" cy="26368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61397" y="949596"/>
            <a:ext cx="7971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EYInterstate-Light"/>
              </a:rPr>
              <a:t>Публичная информация (сайты, социальные </a:t>
            </a:r>
            <a:r>
              <a:rPr lang="ru-RU" dirty="0" smtClean="0">
                <a:latin typeface="EYInterstate-Light"/>
              </a:rPr>
              <a:t>сети</a:t>
            </a:r>
            <a:r>
              <a:rPr lang="ru-RU" dirty="0" smtClean="0">
                <a:latin typeface="EYInterstate-Light"/>
              </a:rPr>
              <a:t>, форумы</a:t>
            </a:r>
            <a:r>
              <a:rPr lang="ru-RU" dirty="0" smtClean="0">
                <a:latin typeface="EYInterstate-Light"/>
              </a:rPr>
              <a:t>) </a:t>
            </a:r>
            <a:r>
              <a:rPr lang="ru-RU" dirty="0" smtClean="0">
                <a:latin typeface="EYInterstate-Light"/>
              </a:rPr>
              <a:t>часто сканируются ботами на предмет наличия аккаунтов, паролей – для дальнейшей рассылки </a:t>
            </a:r>
            <a:r>
              <a:rPr lang="ru-RU" dirty="0" err="1" smtClean="0">
                <a:latin typeface="EYInterstate-Light"/>
              </a:rPr>
              <a:t>фишинговых</a:t>
            </a:r>
            <a:r>
              <a:rPr lang="ru-RU" dirty="0" smtClean="0">
                <a:latin typeface="EYInterstate-Light"/>
              </a:rPr>
              <a:t> писем.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61397" y="367692"/>
            <a:ext cx="440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EYInterstate-Light"/>
              </a:rPr>
              <a:t>Откуда приходят </a:t>
            </a:r>
            <a:r>
              <a:rPr lang="ru-RU" dirty="0" err="1" smtClean="0">
                <a:latin typeface="EYInterstate-Light"/>
              </a:rPr>
              <a:t>фишинговые</a:t>
            </a:r>
            <a:r>
              <a:rPr lang="ru-RU" dirty="0" smtClean="0">
                <a:latin typeface="EYInterstate-Light"/>
              </a:rPr>
              <a:t> письма?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61397" y="2085498"/>
            <a:ext cx="7971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EYInterstate-Light"/>
              </a:rPr>
              <a:t>Ссылки на </a:t>
            </a:r>
            <a:r>
              <a:rPr lang="ru-RU" dirty="0" err="1" smtClean="0">
                <a:latin typeface="EYInterstate-Light"/>
              </a:rPr>
              <a:t>фишинговые</a:t>
            </a:r>
            <a:r>
              <a:rPr lang="ru-RU" dirty="0" smtClean="0">
                <a:latin typeface="EYInterstate-Light"/>
              </a:rPr>
              <a:t> сайты могут приходить по почте, через смс, либо встречаться в рекламных полях, подставных статьях, даже в сомнительных интернет-магазинах.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8020" y="3273485"/>
            <a:ext cx="11116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EYInterstate-Light"/>
              </a:rPr>
              <a:t>Также мошенники могут позвонить по телефону и представившись одной из официальных служб попытаться получить какую-либо информацию (в том числе попросить продиктовать полученные смс-сообщения).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10312" y="29138"/>
            <a:ext cx="32351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</a:t>
            </a:r>
            <a:r>
              <a:rPr lang="ru-RU" sz="28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фишинга</a:t>
            </a:r>
            <a:endParaRPr lang="ru-RU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8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8355" y="6385848"/>
            <a:ext cx="2743200" cy="365125"/>
          </a:xfrm>
        </p:spPr>
        <p:txBody>
          <a:bodyPr/>
          <a:lstStyle/>
          <a:p>
            <a:fld id="{BB4A3193-9128-4F97-899B-5E86A902CC17}" type="slidenum">
              <a:rPr lang="ru-RU" sz="2400" smtClean="0">
                <a:solidFill>
                  <a:schemeClr val="bg1"/>
                </a:solidFill>
              </a:rPr>
              <a:t>9</a:t>
            </a:fld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57320" y="6385848"/>
            <a:ext cx="9394698" cy="3651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Внутренние угрозы и повышение осведомлённости пользователей по вопросам информационной </a:t>
            </a:r>
            <a:r>
              <a:rPr lang="ru-RU" sz="2400" b="1" dirty="0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безопасности</a:t>
            </a:r>
            <a:endParaRPr lang="ru-RU" sz="2400" b="1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539" y="172215"/>
            <a:ext cx="6498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i="1" dirty="0" smtClean="0"/>
              <a:t>Актуальный пример фишинговой атаки в Казахстане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57320" y="5847206"/>
            <a:ext cx="10586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Ссылка на инцидент: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informburo.kz/novosti/hakerskaya-ataka-na-klientov-narodnogo-banka-moshenniki-poluchili-paroli-eshchyo-210-chelovek.html</a:t>
            </a:r>
            <a:r>
              <a:rPr lang="ru-RU" sz="1200" dirty="0" smtClean="0"/>
              <a:t>, </a:t>
            </a:r>
            <a:r>
              <a:rPr lang="en-US" sz="1200" dirty="0">
                <a:hlinkClick r:id="rId5"/>
              </a:rPr>
              <a:t>http://www.sts.kz/ru/node/321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539" y="1410030"/>
            <a:ext cx="1034240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71463" indent="-271463">
              <a:buFontTx/>
              <a:buChar char="-"/>
              <a:tabLst>
                <a:tab pos="6007100" algn="l"/>
              </a:tabLst>
            </a:pPr>
            <a:r>
              <a:rPr lang="ru-RU" sz="2100" dirty="0">
                <a:latin typeface="EYInterstate-Light"/>
              </a:rPr>
              <a:t>использование поддельных сайтов для </a:t>
            </a:r>
            <a:r>
              <a:rPr lang="ru-RU" sz="2100" dirty="0" err="1">
                <a:latin typeface="EYInterstate-Light"/>
              </a:rPr>
              <a:t>фишинга</a:t>
            </a:r>
            <a:r>
              <a:rPr lang="ru-RU" sz="2100" dirty="0">
                <a:latin typeface="EYInterstate-Light"/>
              </a:rPr>
              <a:t> с оформлением схожим </a:t>
            </a:r>
            <a:r>
              <a:rPr lang="ru-RU" sz="2100" dirty="0" smtClean="0">
                <a:latin typeface="EYInterstate-Light"/>
              </a:rPr>
              <a:t>с официальным </a:t>
            </a:r>
            <a:r>
              <a:rPr lang="ru-RU" sz="2100" dirty="0" smtClean="0">
                <a:latin typeface="EYInterstate-Light"/>
              </a:rPr>
              <a:t>ресурсом;</a:t>
            </a:r>
            <a:endParaRPr lang="ru-RU" sz="2100" dirty="0">
              <a:latin typeface="EYInterstate-Ligh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539" y="2185667"/>
            <a:ext cx="11054245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-285750">
              <a:buFontTx/>
              <a:buChar char="-"/>
            </a:pPr>
            <a:r>
              <a:rPr lang="ru-RU" sz="2100" dirty="0">
                <a:latin typeface="EYInterstate-Light"/>
              </a:rPr>
              <a:t>данный ресурс для авторизации предлагал держателям карт ввести:</a:t>
            </a:r>
            <a:r>
              <a:rPr lang="ru-RU" sz="2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300" dirty="0">
                <a:solidFill>
                  <a:srgbClr val="C00000"/>
                </a:solidFill>
              </a:rPr>
              <a:t>    </a:t>
            </a:r>
            <a:r>
              <a:rPr lang="ru-RU" sz="2300" dirty="0" smtClean="0">
                <a:solidFill>
                  <a:srgbClr val="C00000"/>
                </a:solidFill>
              </a:rPr>
              <a:t>доверенный </a:t>
            </a:r>
            <a:r>
              <a:rPr lang="ru-RU" sz="2300" dirty="0">
                <a:solidFill>
                  <a:srgbClr val="C00000"/>
                </a:solidFill>
              </a:rPr>
              <a:t>номер телефона| Идентификатор </a:t>
            </a:r>
            <a:r>
              <a:rPr lang="ru-RU" sz="2300" dirty="0" err="1">
                <a:solidFill>
                  <a:srgbClr val="C00000"/>
                </a:solidFill>
              </a:rPr>
              <a:t>Homebank</a:t>
            </a:r>
            <a:r>
              <a:rPr lang="ru-RU" sz="2300" dirty="0">
                <a:solidFill>
                  <a:srgbClr val="C00000"/>
                </a:solidFill>
              </a:rPr>
              <a:t> | логин </a:t>
            </a:r>
            <a:r>
              <a:rPr lang="ru-RU" sz="2300" dirty="0" err="1">
                <a:solidFill>
                  <a:srgbClr val="C00000"/>
                </a:solidFill>
              </a:rPr>
              <a:t>my</a:t>
            </a:r>
            <a:r>
              <a:rPr lang="ru-RU" sz="2300" dirty="0">
                <a:solidFill>
                  <a:srgbClr val="C00000"/>
                </a:solidFill>
              </a:rPr>
              <a:t> </a:t>
            </a:r>
            <a:r>
              <a:rPr lang="ru-RU" sz="2300" dirty="0" err="1">
                <a:solidFill>
                  <a:srgbClr val="C00000"/>
                </a:solidFill>
              </a:rPr>
              <a:t>Halyk</a:t>
            </a:r>
            <a:r>
              <a:rPr lang="ru-RU" sz="2300" dirty="0">
                <a:solidFill>
                  <a:srgbClr val="C00000"/>
                </a:solidFill>
              </a:rPr>
              <a:t> и </a:t>
            </a:r>
            <a:r>
              <a:rPr lang="ru-RU" sz="2300" dirty="0" smtClean="0">
                <a:solidFill>
                  <a:srgbClr val="C00000"/>
                </a:solidFill>
              </a:rPr>
              <a:t>пароль</a:t>
            </a:r>
            <a:endParaRPr lang="ru-RU" sz="23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540" y="3095785"/>
            <a:ext cx="77739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100" dirty="0">
                <a:latin typeface="EYInterstate-Light"/>
              </a:rPr>
              <a:t>количество человек, перешедших по </a:t>
            </a:r>
            <a:r>
              <a:rPr lang="ru-RU" sz="2100" dirty="0" err="1">
                <a:latin typeface="EYInterstate-Light"/>
              </a:rPr>
              <a:t>фишинговой</a:t>
            </a:r>
            <a:r>
              <a:rPr lang="ru-RU" sz="2100" dirty="0">
                <a:latin typeface="EYInterstate-Light"/>
              </a:rPr>
              <a:t> ссылке </a:t>
            </a:r>
          </a:p>
          <a:p>
            <a:r>
              <a:rPr lang="ru-RU" sz="2100" dirty="0">
                <a:latin typeface="EYInterstate-Light"/>
              </a:rPr>
              <a:t> </a:t>
            </a:r>
            <a:r>
              <a:rPr lang="ru-RU" sz="2100" dirty="0" smtClean="0">
                <a:latin typeface="EYInterstate-Light"/>
              </a:rPr>
              <a:t>   и </a:t>
            </a:r>
            <a:r>
              <a:rPr lang="ru-RU" sz="2100" dirty="0">
                <a:latin typeface="EYInterstate-Light"/>
              </a:rPr>
              <a:t>заполнивших поля логин и пароль – 210;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5540" y="3871422"/>
            <a:ext cx="916593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100" dirty="0">
                <a:latin typeface="EYInterstate-Light"/>
              </a:rPr>
              <a:t>пути передачи: переход на </a:t>
            </a:r>
            <a:r>
              <a:rPr lang="ru-RU" sz="2100" dirty="0" err="1">
                <a:latin typeface="EYInterstate-Light"/>
              </a:rPr>
              <a:t>фишинговые</a:t>
            </a:r>
            <a:r>
              <a:rPr lang="ru-RU" sz="2100" dirty="0">
                <a:latin typeface="EYInterstate-Light"/>
              </a:rPr>
              <a:t> сайты осуществлялся </a:t>
            </a:r>
            <a:r>
              <a:rPr lang="ru-RU" sz="2100" dirty="0" smtClean="0">
                <a:latin typeface="EYInterstate-Light"/>
              </a:rPr>
              <a:t>через рекламы </a:t>
            </a:r>
            <a:r>
              <a:rPr lang="ru-RU" sz="2100" dirty="0">
                <a:latin typeface="EYInterstate-Light"/>
              </a:rPr>
              <a:t>в социальных сетях (к примеру, в </a:t>
            </a:r>
            <a:r>
              <a:rPr lang="ru-RU" sz="2100" dirty="0" err="1">
                <a:latin typeface="EYInterstate-Light"/>
              </a:rPr>
              <a:t>Facebook</a:t>
            </a:r>
            <a:r>
              <a:rPr lang="ru-RU" sz="2100" dirty="0">
                <a:latin typeface="EYInterstate-Light"/>
              </a:rPr>
              <a:t>) путем завлечения пользователей розыгрышами автомашин, смартфонов и других ценных призов.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519363" y="3127163"/>
            <a:ext cx="26726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err="1" smtClean="0">
                <a:latin typeface="inherit"/>
              </a:rPr>
              <a:t>Фишинговые</a:t>
            </a:r>
            <a:r>
              <a:rPr lang="ru-RU" sz="1600" b="1" u="sng" dirty="0" smtClean="0">
                <a:latin typeface="inherit"/>
              </a:rPr>
              <a:t> сайты:</a:t>
            </a:r>
          </a:p>
          <a:p>
            <a:r>
              <a:rPr lang="en-US" b="1" u="sng" dirty="0" smtClean="0">
                <a:solidFill>
                  <a:srgbClr val="C00000"/>
                </a:solidFill>
                <a:latin typeface="inherit"/>
              </a:rPr>
              <a:t>- </a:t>
            </a:r>
            <a:r>
              <a:rPr lang="en-US" b="1" u="sng" dirty="0">
                <a:solidFill>
                  <a:srgbClr val="C00000"/>
                </a:solidFill>
                <a:latin typeface="inherit"/>
              </a:rPr>
              <a:t>homeybank.com;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1" u="sng" dirty="0">
                <a:solidFill>
                  <a:srgbClr val="C00000"/>
                </a:solidFill>
                <a:latin typeface="inherit"/>
              </a:rPr>
              <a:t>- homeebank.com;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1" u="sng" dirty="0">
                <a:solidFill>
                  <a:srgbClr val="C00000"/>
                </a:solidFill>
                <a:latin typeface="inherit"/>
              </a:rPr>
              <a:t>- hometbank.com;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1" u="sng" dirty="0">
                <a:solidFill>
                  <a:srgbClr val="C00000"/>
                </a:solidFill>
                <a:latin typeface="inherit"/>
              </a:rPr>
              <a:t>- housebankkz.com;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1" u="sng" dirty="0">
                <a:solidFill>
                  <a:srgbClr val="C00000"/>
                </a:solidFill>
                <a:latin typeface="inherit"/>
              </a:rPr>
              <a:t>- homebankis.com;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1" u="sng" dirty="0">
                <a:solidFill>
                  <a:srgbClr val="C00000"/>
                </a:solidFill>
                <a:latin typeface="inherit"/>
              </a:rPr>
              <a:t>- housebankkz.net.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5539" y="785565"/>
            <a:ext cx="99170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600" dirty="0" err="1" smtClean="0">
                <a:solidFill>
                  <a:srgbClr val="002060"/>
                </a:solidFill>
                <a:latin typeface="EYInterstate-Regular"/>
              </a:rPr>
              <a:t>Фишинг</a:t>
            </a:r>
            <a:r>
              <a:rPr lang="ru-RU" sz="2600" dirty="0" smtClean="0">
                <a:solidFill>
                  <a:srgbClr val="002060"/>
                </a:solidFill>
                <a:latin typeface="EYInterstate-Regular"/>
              </a:rPr>
              <a:t>-атака </a:t>
            </a:r>
            <a:r>
              <a:rPr lang="ru-RU" sz="2600" dirty="0">
                <a:solidFill>
                  <a:srgbClr val="002060"/>
                </a:solidFill>
                <a:latin typeface="EYInterstate-Regular"/>
              </a:rPr>
              <a:t>на пользователей Народного </a:t>
            </a:r>
            <a:r>
              <a:rPr lang="ru-RU" sz="2600" dirty="0" smtClean="0">
                <a:solidFill>
                  <a:srgbClr val="002060"/>
                </a:solidFill>
                <a:latin typeface="EYInterstate-Regular"/>
              </a:rPr>
              <a:t>банка 12.07.2019г</a:t>
            </a:r>
            <a:r>
              <a:rPr lang="ru-RU" sz="2600" b="1" i="1" dirty="0" smtClean="0"/>
              <a:t>.:</a:t>
            </a:r>
            <a:endParaRPr lang="ru-RU" sz="2600" b="1" i="1" dirty="0"/>
          </a:p>
        </p:txBody>
      </p:sp>
    </p:spTree>
    <p:extLst>
      <p:ext uri="{BB962C8B-B14F-4D97-AF65-F5344CB8AC3E}">
        <p14:creationId xmlns:p14="http://schemas.microsoft.com/office/powerpoint/2010/main" val="4867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7526</TotalTime>
  <Words>1107</Words>
  <Application>Microsoft Office PowerPoint</Application>
  <PresentationFormat>Широкоэкранный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EYInterstate-Light</vt:lpstr>
      <vt:lpstr>EYInterstate-Regular</vt:lpstr>
      <vt:lpstr>inherit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Gulsaya Dyussenbayeva</dc:creator>
  <cp:lastModifiedBy>Мукушев Даир Бекенович</cp:lastModifiedBy>
  <cp:revision>234</cp:revision>
  <cp:lastPrinted>2019-08-16T12:13:02Z</cp:lastPrinted>
  <dcterms:created xsi:type="dcterms:W3CDTF">2018-07-11T11:16:41Z</dcterms:created>
  <dcterms:modified xsi:type="dcterms:W3CDTF">2019-08-19T05:21:18Z</dcterms:modified>
</cp:coreProperties>
</file>