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9" r:id="rId3"/>
    <p:sldId id="311" r:id="rId4"/>
    <p:sldId id="308" r:id="rId5"/>
    <p:sldId id="299" r:id="rId6"/>
    <p:sldId id="300" r:id="rId7"/>
    <p:sldId id="301" r:id="rId8"/>
    <p:sldId id="302" r:id="rId9"/>
    <p:sldId id="306" r:id="rId10"/>
    <p:sldId id="310" r:id="rId11"/>
    <p:sldId id="319" r:id="rId12"/>
    <p:sldId id="298" r:id="rId13"/>
    <p:sldId id="316" r:id="rId14"/>
    <p:sldId id="285" r:id="rId15"/>
    <p:sldId id="284" r:id="rId16"/>
    <p:sldId id="318" r:id="rId17"/>
    <p:sldId id="288" r:id="rId18"/>
    <p:sldId id="317" r:id="rId19"/>
    <p:sldId id="320" r:id="rId20"/>
    <p:sldId id="313" r:id="rId21"/>
    <p:sldId id="289" r:id="rId22"/>
    <p:sldId id="290" r:id="rId23"/>
    <p:sldId id="321" r:id="rId24"/>
  </p:sldIdLst>
  <p:sldSz cx="9144000" cy="5143500" type="screen16x9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D7A9B60-2021-4C20-9B9E-14EE0B449625}">
  <a:tblStyle styleId="{BD7A9B60-2021-4C20-9B9E-14EE0B44962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05" autoAdjust="0"/>
  </p:normalViewPr>
  <p:slideViewPr>
    <p:cSldViewPr snapToGrid="0">
      <p:cViewPr varScale="1">
        <p:scale>
          <a:sx n="113" d="100"/>
          <a:sy n="113" d="100"/>
        </p:scale>
        <p:origin x="51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33C776-84A3-4089-90EE-884B051B89C5}" type="doc">
      <dgm:prSet loTypeId="urn:microsoft.com/office/officeart/2005/8/layout/cycle4" loCatId="matrix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kk-KZ"/>
        </a:p>
      </dgm:t>
    </dgm:pt>
    <dgm:pt modelId="{44DB6C17-5585-4179-B3DE-B8FBDC196420}">
      <dgm:prSet phldrT="[Текст]" custT="1"/>
      <dgm:spPr/>
      <dgm:t>
        <a:bodyPr/>
        <a:lstStyle/>
        <a:p>
          <a:r>
            <a:rPr lang="ru-RU" sz="900" b="1" dirty="0" smtClean="0">
              <a:solidFill>
                <a:schemeClr val="tx1"/>
              </a:solidFill>
            </a:rPr>
            <a:t>Планирование </a:t>
          </a:r>
        </a:p>
        <a:p>
          <a:r>
            <a:rPr lang="ru-RU" sz="900" b="0" dirty="0" smtClean="0">
              <a:solidFill>
                <a:schemeClr val="tx1"/>
              </a:solidFill>
            </a:rPr>
            <a:t>(</a:t>
          </a:r>
          <a:r>
            <a:rPr lang="en-US" sz="900" b="0" dirty="0" smtClean="0">
              <a:solidFill>
                <a:schemeClr val="tx1"/>
              </a:solidFill>
            </a:rPr>
            <a:t>PLAN</a:t>
          </a:r>
          <a:r>
            <a:rPr lang="ru-RU" sz="900" b="0" dirty="0" smtClean="0">
              <a:solidFill>
                <a:schemeClr val="tx1"/>
              </a:solidFill>
            </a:rPr>
            <a:t>)</a:t>
          </a:r>
          <a:endParaRPr lang="kk-KZ" sz="900" b="0" dirty="0">
            <a:solidFill>
              <a:schemeClr val="tx1"/>
            </a:solidFill>
          </a:endParaRPr>
        </a:p>
      </dgm:t>
    </dgm:pt>
    <dgm:pt modelId="{224BA8C8-1C6D-4064-A9C8-3C8C5E4BF2AB}" type="parTrans" cxnId="{0210260D-A142-47AC-90DE-B654E4235361}">
      <dgm:prSet/>
      <dgm:spPr/>
      <dgm:t>
        <a:bodyPr/>
        <a:lstStyle/>
        <a:p>
          <a:endParaRPr lang="kk-KZ"/>
        </a:p>
      </dgm:t>
    </dgm:pt>
    <dgm:pt modelId="{3965A15F-EE10-402A-BE97-4199EBF975E7}" type="sibTrans" cxnId="{0210260D-A142-47AC-90DE-B654E4235361}">
      <dgm:prSet/>
      <dgm:spPr/>
      <dgm:t>
        <a:bodyPr/>
        <a:lstStyle/>
        <a:p>
          <a:endParaRPr lang="kk-KZ"/>
        </a:p>
      </dgm:t>
    </dgm:pt>
    <dgm:pt modelId="{44BB738E-D0CF-4484-9FB5-4783D134309B}">
      <dgm:prSet phldrT="[Текст]" custT="1"/>
      <dgm:spPr/>
      <dgm:t>
        <a:bodyPr/>
        <a:lstStyle/>
        <a:p>
          <a:r>
            <a:rPr lang="ru-RU" sz="1050" b="0" i="0" dirty="0" smtClean="0">
              <a:solidFill>
                <a:schemeClr val="tx1"/>
              </a:solidFill>
            </a:rPr>
            <a:t>установление целей, процессов и распределение ресурсов необходимых для достижения целей</a:t>
          </a:r>
          <a:endParaRPr lang="kk-KZ" sz="1050" dirty="0">
            <a:solidFill>
              <a:schemeClr val="tx1"/>
            </a:solidFill>
          </a:endParaRPr>
        </a:p>
      </dgm:t>
    </dgm:pt>
    <dgm:pt modelId="{8679A16D-C5DC-4B48-8683-0D51D4BFF594}" type="parTrans" cxnId="{EEE19055-B3ED-4B91-AEED-3D91A0E35B02}">
      <dgm:prSet/>
      <dgm:spPr/>
      <dgm:t>
        <a:bodyPr/>
        <a:lstStyle/>
        <a:p>
          <a:endParaRPr lang="kk-KZ"/>
        </a:p>
      </dgm:t>
    </dgm:pt>
    <dgm:pt modelId="{B9908BD0-5CC6-420E-BEAB-04124886ADA8}" type="sibTrans" cxnId="{EEE19055-B3ED-4B91-AEED-3D91A0E35B02}">
      <dgm:prSet/>
      <dgm:spPr/>
      <dgm:t>
        <a:bodyPr/>
        <a:lstStyle/>
        <a:p>
          <a:endParaRPr lang="kk-KZ"/>
        </a:p>
      </dgm:t>
    </dgm:pt>
    <dgm:pt modelId="{6E234C3E-311E-49ED-8CE2-D94F9473AFC4}">
      <dgm:prSet phldrT="[Текст]" custT="1"/>
      <dgm:spPr/>
      <dgm:t>
        <a:bodyPr/>
        <a:lstStyle/>
        <a:p>
          <a:r>
            <a:rPr lang="ru-RU" sz="900" b="1" dirty="0" smtClean="0">
              <a:solidFill>
                <a:schemeClr val="tx1"/>
              </a:solidFill>
            </a:rPr>
            <a:t>Выполнение</a:t>
          </a:r>
          <a:endParaRPr lang="en-US" sz="900" b="1" dirty="0" smtClean="0">
            <a:solidFill>
              <a:schemeClr val="tx1"/>
            </a:solidFill>
          </a:endParaRPr>
        </a:p>
        <a:p>
          <a:r>
            <a:rPr lang="ru-RU" sz="900" b="0" dirty="0" smtClean="0">
              <a:solidFill>
                <a:schemeClr val="tx1"/>
              </a:solidFill>
            </a:rPr>
            <a:t>(</a:t>
          </a:r>
          <a:r>
            <a:rPr lang="en-US" sz="900" b="0" dirty="0" smtClean="0">
              <a:solidFill>
                <a:schemeClr val="tx1"/>
              </a:solidFill>
            </a:rPr>
            <a:t>DO)</a:t>
          </a:r>
          <a:endParaRPr lang="kk-KZ" sz="900" b="0" dirty="0">
            <a:solidFill>
              <a:schemeClr val="tx1"/>
            </a:solidFill>
          </a:endParaRPr>
        </a:p>
      </dgm:t>
    </dgm:pt>
    <dgm:pt modelId="{632635D7-1529-4C3E-98AF-5E1B71C4B35D}" type="parTrans" cxnId="{3DB8080D-76C2-4DD8-A6F6-73C2D839685A}">
      <dgm:prSet/>
      <dgm:spPr/>
      <dgm:t>
        <a:bodyPr/>
        <a:lstStyle/>
        <a:p>
          <a:endParaRPr lang="kk-KZ"/>
        </a:p>
      </dgm:t>
    </dgm:pt>
    <dgm:pt modelId="{53620855-9BC4-4A6D-9FCF-039B775CD91C}" type="sibTrans" cxnId="{3DB8080D-76C2-4DD8-A6F6-73C2D839685A}">
      <dgm:prSet/>
      <dgm:spPr/>
      <dgm:t>
        <a:bodyPr/>
        <a:lstStyle/>
        <a:p>
          <a:endParaRPr lang="kk-KZ"/>
        </a:p>
      </dgm:t>
    </dgm:pt>
    <dgm:pt modelId="{5462A1C0-E1AA-416C-A0D1-A307F9023D5E}">
      <dgm:prSet phldrT="[Текст]" custT="1"/>
      <dgm:spPr/>
      <dgm:t>
        <a:bodyPr/>
        <a:lstStyle/>
        <a:p>
          <a:r>
            <a:rPr lang="kk-KZ" sz="1050" b="0" i="0" dirty="0" smtClean="0"/>
            <a:t>выполнение запланированных работ</a:t>
          </a:r>
          <a:endParaRPr lang="kk-KZ" sz="1050" b="0" i="0" dirty="0"/>
        </a:p>
      </dgm:t>
    </dgm:pt>
    <dgm:pt modelId="{A8ECE447-E999-4F6F-A2EA-A6DE004885A7}" type="parTrans" cxnId="{8FF003C2-0729-45B6-895B-2AAC5237F64C}">
      <dgm:prSet/>
      <dgm:spPr/>
      <dgm:t>
        <a:bodyPr/>
        <a:lstStyle/>
        <a:p>
          <a:endParaRPr lang="kk-KZ"/>
        </a:p>
      </dgm:t>
    </dgm:pt>
    <dgm:pt modelId="{A9F9A6E6-196A-4886-AFB4-6192ADF36D9F}" type="sibTrans" cxnId="{8FF003C2-0729-45B6-895B-2AAC5237F64C}">
      <dgm:prSet/>
      <dgm:spPr/>
      <dgm:t>
        <a:bodyPr/>
        <a:lstStyle/>
        <a:p>
          <a:endParaRPr lang="kk-KZ"/>
        </a:p>
      </dgm:t>
    </dgm:pt>
    <dgm:pt modelId="{F587DFCC-0674-46C2-9DB2-F65CAC478994}">
      <dgm:prSet phldrT="[Текст]" custT="1"/>
      <dgm:spPr/>
      <dgm:t>
        <a:bodyPr/>
        <a:lstStyle/>
        <a:p>
          <a:r>
            <a:rPr lang="ru-RU" sz="900" b="1" dirty="0" smtClean="0">
              <a:solidFill>
                <a:schemeClr val="tx1"/>
              </a:solidFill>
            </a:rPr>
            <a:t>Проверка</a:t>
          </a:r>
          <a:endParaRPr lang="en-US" sz="900" b="1" dirty="0" smtClean="0">
            <a:solidFill>
              <a:schemeClr val="tx1"/>
            </a:solidFill>
          </a:endParaRPr>
        </a:p>
        <a:p>
          <a:r>
            <a:rPr lang="en-US" sz="900" b="0" dirty="0" smtClean="0">
              <a:solidFill>
                <a:schemeClr val="tx1"/>
              </a:solidFill>
            </a:rPr>
            <a:t>(CHECK)</a:t>
          </a:r>
          <a:endParaRPr lang="kk-KZ" sz="900" b="0" dirty="0">
            <a:solidFill>
              <a:schemeClr val="tx1"/>
            </a:solidFill>
          </a:endParaRPr>
        </a:p>
      </dgm:t>
    </dgm:pt>
    <dgm:pt modelId="{9E860E4E-5B4C-4C97-B459-D3F97BE994F6}" type="parTrans" cxnId="{A9411F0A-0DF9-4416-B25B-E9A9D103E6AA}">
      <dgm:prSet/>
      <dgm:spPr/>
      <dgm:t>
        <a:bodyPr/>
        <a:lstStyle/>
        <a:p>
          <a:endParaRPr lang="kk-KZ"/>
        </a:p>
      </dgm:t>
    </dgm:pt>
    <dgm:pt modelId="{EEF100B2-F2F9-4B0F-B3E6-D363EE6088FA}" type="sibTrans" cxnId="{A9411F0A-0DF9-4416-B25B-E9A9D103E6AA}">
      <dgm:prSet/>
      <dgm:spPr/>
      <dgm:t>
        <a:bodyPr/>
        <a:lstStyle/>
        <a:p>
          <a:endParaRPr lang="kk-KZ"/>
        </a:p>
      </dgm:t>
    </dgm:pt>
    <dgm:pt modelId="{88D9644C-6E11-47A7-BB72-AA07459CBB14}">
      <dgm:prSet phldrT="[Текст]" custT="1"/>
      <dgm:spPr/>
      <dgm:t>
        <a:bodyPr/>
        <a:lstStyle/>
        <a:p>
          <a:r>
            <a:rPr lang="ru-RU" sz="1050" b="0" i="0" dirty="0" smtClean="0"/>
            <a:t>сбор информации и контроль результата, выявление и анализ отклонений, установление причин отклонений</a:t>
          </a:r>
          <a:endParaRPr lang="kk-KZ" sz="1050" dirty="0"/>
        </a:p>
      </dgm:t>
    </dgm:pt>
    <dgm:pt modelId="{0D16DEBA-35E8-4011-AD85-C1A1C5F78FC9}" type="parTrans" cxnId="{993E33AA-5882-4F30-88CE-C6773D5CC4FE}">
      <dgm:prSet/>
      <dgm:spPr/>
      <dgm:t>
        <a:bodyPr/>
        <a:lstStyle/>
        <a:p>
          <a:endParaRPr lang="kk-KZ"/>
        </a:p>
      </dgm:t>
    </dgm:pt>
    <dgm:pt modelId="{35C164AB-6083-4975-B597-2D524A9B32AF}" type="sibTrans" cxnId="{993E33AA-5882-4F30-88CE-C6773D5CC4FE}">
      <dgm:prSet/>
      <dgm:spPr/>
      <dgm:t>
        <a:bodyPr/>
        <a:lstStyle/>
        <a:p>
          <a:endParaRPr lang="kk-KZ"/>
        </a:p>
      </dgm:t>
    </dgm:pt>
    <dgm:pt modelId="{D6266D6E-ED1F-4F20-BDE9-B51954E2076B}">
      <dgm:prSet phldrT="[Текст]" custT="1"/>
      <dgm:spPr/>
      <dgm:t>
        <a:bodyPr/>
        <a:lstStyle/>
        <a:p>
          <a:r>
            <a:rPr lang="ru-RU" sz="900" b="1" dirty="0" smtClean="0">
              <a:solidFill>
                <a:schemeClr val="tx1"/>
              </a:solidFill>
            </a:rPr>
            <a:t>Корректировка</a:t>
          </a:r>
          <a:endParaRPr lang="en-US" sz="900" b="1" dirty="0" smtClean="0">
            <a:solidFill>
              <a:schemeClr val="tx1"/>
            </a:solidFill>
          </a:endParaRPr>
        </a:p>
        <a:p>
          <a:r>
            <a:rPr lang="en-US" sz="900" b="0" dirty="0" smtClean="0">
              <a:solidFill>
                <a:schemeClr val="tx1"/>
              </a:solidFill>
            </a:rPr>
            <a:t>(ACT)</a:t>
          </a:r>
          <a:endParaRPr lang="kk-KZ" sz="900" b="0" dirty="0">
            <a:solidFill>
              <a:schemeClr val="tx1"/>
            </a:solidFill>
          </a:endParaRPr>
        </a:p>
      </dgm:t>
    </dgm:pt>
    <dgm:pt modelId="{10144190-E7EC-445E-984C-DA339E99D5BF}" type="parTrans" cxnId="{83DB7C97-0B05-490B-B280-CEEA05D00702}">
      <dgm:prSet/>
      <dgm:spPr/>
      <dgm:t>
        <a:bodyPr/>
        <a:lstStyle/>
        <a:p>
          <a:endParaRPr lang="kk-KZ"/>
        </a:p>
      </dgm:t>
    </dgm:pt>
    <dgm:pt modelId="{784AB743-A373-4E0F-A0F5-2FDAB39E1D3D}" type="sibTrans" cxnId="{83DB7C97-0B05-490B-B280-CEEA05D00702}">
      <dgm:prSet/>
      <dgm:spPr/>
      <dgm:t>
        <a:bodyPr/>
        <a:lstStyle/>
        <a:p>
          <a:endParaRPr lang="kk-KZ"/>
        </a:p>
      </dgm:t>
    </dgm:pt>
    <dgm:pt modelId="{B974951B-0A87-4038-8D8B-3D761D0EA0CE}">
      <dgm:prSet phldrT="[Текст]" custT="1"/>
      <dgm:spPr/>
      <dgm:t>
        <a:bodyPr/>
        <a:lstStyle/>
        <a:p>
          <a:r>
            <a:rPr lang="ru-RU" sz="1050" b="0" i="0" dirty="0" smtClean="0"/>
            <a:t>принятие мер по устранению причин отклонений от запланированного результата, изменения в планировании и распределении ресурсов</a:t>
          </a:r>
          <a:endParaRPr lang="kk-KZ" sz="1050" dirty="0"/>
        </a:p>
      </dgm:t>
    </dgm:pt>
    <dgm:pt modelId="{DADECA0E-737D-4316-9A13-6D77B09D5552}" type="parTrans" cxnId="{2CF093C7-09CA-4CD3-92F9-CF76E858263E}">
      <dgm:prSet/>
      <dgm:spPr/>
      <dgm:t>
        <a:bodyPr/>
        <a:lstStyle/>
        <a:p>
          <a:endParaRPr lang="kk-KZ"/>
        </a:p>
      </dgm:t>
    </dgm:pt>
    <dgm:pt modelId="{C60382E1-9C5E-4733-A056-993B513AE906}" type="sibTrans" cxnId="{2CF093C7-09CA-4CD3-92F9-CF76E858263E}">
      <dgm:prSet/>
      <dgm:spPr/>
      <dgm:t>
        <a:bodyPr/>
        <a:lstStyle/>
        <a:p>
          <a:endParaRPr lang="kk-KZ"/>
        </a:p>
      </dgm:t>
    </dgm:pt>
    <dgm:pt modelId="{2C5CC35F-678F-411E-8548-08C523580E26}" type="pres">
      <dgm:prSet presAssocID="{D933C776-84A3-4089-90EE-884B051B89C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kk-KZ"/>
        </a:p>
      </dgm:t>
    </dgm:pt>
    <dgm:pt modelId="{24FD9EF3-A6C4-4130-800E-77F3749704FE}" type="pres">
      <dgm:prSet presAssocID="{D933C776-84A3-4089-90EE-884B051B89C5}" presName="children" presStyleCnt="0"/>
      <dgm:spPr/>
    </dgm:pt>
    <dgm:pt modelId="{592C3F5A-F1F5-48F6-9999-B2E3B5D6D79F}" type="pres">
      <dgm:prSet presAssocID="{D933C776-84A3-4089-90EE-884B051B89C5}" presName="child1group" presStyleCnt="0"/>
      <dgm:spPr/>
    </dgm:pt>
    <dgm:pt modelId="{E56102B3-0128-416C-8781-94169B622BA3}" type="pres">
      <dgm:prSet presAssocID="{D933C776-84A3-4089-90EE-884B051B89C5}" presName="child1" presStyleLbl="bgAcc1" presStyleIdx="0" presStyleCnt="4" custScaleX="212012" custLinFactNeighborX="-54446" custLinFactNeighborY="31228"/>
      <dgm:spPr/>
      <dgm:t>
        <a:bodyPr/>
        <a:lstStyle/>
        <a:p>
          <a:endParaRPr lang="kk-KZ"/>
        </a:p>
      </dgm:t>
    </dgm:pt>
    <dgm:pt modelId="{FF1D101E-ED7B-4FD1-802A-D9D2E871ED02}" type="pres">
      <dgm:prSet presAssocID="{D933C776-84A3-4089-90EE-884B051B89C5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8735F1B0-466E-401C-97E3-58BFE8401853}" type="pres">
      <dgm:prSet presAssocID="{D933C776-84A3-4089-90EE-884B051B89C5}" presName="child2group" presStyleCnt="0"/>
      <dgm:spPr/>
    </dgm:pt>
    <dgm:pt modelId="{634B862D-D5BD-4862-AA1F-22685669ED89}" type="pres">
      <dgm:prSet presAssocID="{D933C776-84A3-4089-90EE-884B051B89C5}" presName="child2" presStyleLbl="bgAcc1" presStyleIdx="1" presStyleCnt="4" custScaleX="212012" custLinFactNeighborX="53988" custLinFactNeighborY="31228"/>
      <dgm:spPr/>
      <dgm:t>
        <a:bodyPr/>
        <a:lstStyle/>
        <a:p>
          <a:endParaRPr lang="kk-KZ"/>
        </a:p>
      </dgm:t>
    </dgm:pt>
    <dgm:pt modelId="{F1454E75-9333-452C-86D8-724D3C99858D}" type="pres">
      <dgm:prSet presAssocID="{D933C776-84A3-4089-90EE-884B051B89C5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4F38F37F-9EE4-496C-8654-FD77686974D7}" type="pres">
      <dgm:prSet presAssocID="{D933C776-84A3-4089-90EE-884B051B89C5}" presName="child3group" presStyleCnt="0"/>
      <dgm:spPr/>
    </dgm:pt>
    <dgm:pt modelId="{8E9B0D02-D5B6-4CA0-9B7D-671E6CFEB494}" type="pres">
      <dgm:prSet presAssocID="{D933C776-84A3-4089-90EE-884B051B89C5}" presName="child3" presStyleLbl="bgAcc1" presStyleIdx="2" presStyleCnt="4" custScaleX="212012" custLinFactNeighborX="50328" custLinFactNeighborY="-32196"/>
      <dgm:spPr/>
      <dgm:t>
        <a:bodyPr/>
        <a:lstStyle/>
        <a:p>
          <a:endParaRPr lang="kk-KZ"/>
        </a:p>
      </dgm:t>
    </dgm:pt>
    <dgm:pt modelId="{F08A8253-3172-4F40-9697-7C6BEF91D993}" type="pres">
      <dgm:prSet presAssocID="{D933C776-84A3-4089-90EE-884B051B89C5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C102DAEE-504B-4FFF-A128-03B8E600D6A1}" type="pres">
      <dgm:prSet presAssocID="{D933C776-84A3-4089-90EE-884B051B89C5}" presName="child4group" presStyleCnt="0"/>
      <dgm:spPr/>
    </dgm:pt>
    <dgm:pt modelId="{6B2AF60F-E415-43A1-AD58-2F39A25D549C}" type="pres">
      <dgm:prSet presAssocID="{D933C776-84A3-4089-90EE-884B051B89C5}" presName="child4" presStyleLbl="bgAcc1" presStyleIdx="3" presStyleCnt="4" custScaleX="212012" custLinFactNeighborX="-55353" custLinFactNeighborY="-30371"/>
      <dgm:spPr/>
      <dgm:t>
        <a:bodyPr/>
        <a:lstStyle/>
        <a:p>
          <a:endParaRPr lang="kk-KZ"/>
        </a:p>
      </dgm:t>
    </dgm:pt>
    <dgm:pt modelId="{8206EAEE-9D6D-4B55-9243-6302B438EFD0}" type="pres">
      <dgm:prSet presAssocID="{D933C776-84A3-4089-90EE-884B051B89C5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48211E6A-5277-4CBD-BA08-E670CAE80DBD}" type="pres">
      <dgm:prSet presAssocID="{D933C776-84A3-4089-90EE-884B051B89C5}" presName="childPlaceholder" presStyleCnt="0"/>
      <dgm:spPr/>
    </dgm:pt>
    <dgm:pt modelId="{E524C9EC-5AD9-482F-A321-4FD4507C668B}" type="pres">
      <dgm:prSet presAssocID="{D933C776-84A3-4089-90EE-884B051B89C5}" presName="circle" presStyleCnt="0"/>
      <dgm:spPr/>
    </dgm:pt>
    <dgm:pt modelId="{79C45338-B8A1-4F43-BC86-F1ED51284D60}" type="pres">
      <dgm:prSet presAssocID="{D933C776-84A3-4089-90EE-884B051B89C5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CCBB1257-74BD-49B7-8DCC-1504A0555E54}" type="pres">
      <dgm:prSet presAssocID="{D933C776-84A3-4089-90EE-884B051B89C5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D889E956-D1EE-41A3-981C-8745398A5A8F}" type="pres">
      <dgm:prSet presAssocID="{D933C776-84A3-4089-90EE-884B051B89C5}" presName="quadrant3" presStyleLbl="node1" presStyleIdx="2" presStyleCnt="4" custScaleX="102085">
        <dgm:presLayoutVars>
          <dgm:chMax val="1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715AD70D-3FE5-42EA-8F86-6CC532DD702D}" type="pres">
      <dgm:prSet presAssocID="{D933C776-84A3-4089-90EE-884B051B89C5}" presName="quadrant4" presStyleLbl="node1" presStyleIdx="3" presStyleCnt="4" custScaleX="102531">
        <dgm:presLayoutVars>
          <dgm:chMax val="1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12B50B66-546E-473F-82D3-5CBA9C36D861}" type="pres">
      <dgm:prSet presAssocID="{D933C776-84A3-4089-90EE-884B051B89C5}" presName="quadrantPlaceholder" presStyleCnt="0"/>
      <dgm:spPr/>
    </dgm:pt>
    <dgm:pt modelId="{437E41D5-F05F-4CEF-A52D-27808CC15BE2}" type="pres">
      <dgm:prSet presAssocID="{D933C776-84A3-4089-90EE-884B051B89C5}" presName="center1" presStyleLbl="fgShp" presStyleIdx="0" presStyleCnt="2"/>
      <dgm:spPr/>
    </dgm:pt>
    <dgm:pt modelId="{35FB3856-C355-4865-8BE8-0E7C21E5F36A}" type="pres">
      <dgm:prSet presAssocID="{D933C776-84A3-4089-90EE-884B051B89C5}" presName="center2" presStyleLbl="fgShp" presStyleIdx="1" presStyleCnt="2"/>
      <dgm:spPr/>
    </dgm:pt>
  </dgm:ptLst>
  <dgm:cxnLst>
    <dgm:cxn modelId="{AEC05C0A-5672-4947-9C2B-56A965E3350E}" type="presOf" srcId="{B974951B-0A87-4038-8D8B-3D761D0EA0CE}" destId="{8206EAEE-9D6D-4B55-9243-6302B438EFD0}" srcOrd="1" destOrd="0" presId="urn:microsoft.com/office/officeart/2005/8/layout/cycle4"/>
    <dgm:cxn modelId="{EEE19055-B3ED-4B91-AEED-3D91A0E35B02}" srcId="{44DB6C17-5585-4179-B3DE-B8FBDC196420}" destId="{44BB738E-D0CF-4484-9FB5-4783D134309B}" srcOrd="0" destOrd="0" parTransId="{8679A16D-C5DC-4B48-8683-0D51D4BFF594}" sibTransId="{B9908BD0-5CC6-420E-BEAB-04124886ADA8}"/>
    <dgm:cxn modelId="{8FDBF0D2-E80A-4D5D-AAE7-BF1E1BBE8663}" type="presOf" srcId="{88D9644C-6E11-47A7-BB72-AA07459CBB14}" destId="{8E9B0D02-D5B6-4CA0-9B7D-671E6CFEB494}" srcOrd="0" destOrd="0" presId="urn:microsoft.com/office/officeart/2005/8/layout/cycle4"/>
    <dgm:cxn modelId="{0BCD99DB-CD9F-4145-AC7C-FB411519D49E}" type="presOf" srcId="{B974951B-0A87-4038-8D8B-3D761D0EA0CE}" destId="{6B2AF60F-E415-43A1-AD58-2F39A25D549C}" srcOrd="0" destOrd="0" presId="urn:microsoft.com/office/officeart/2005/8/layout/cycle4"/>
    <dgm:cxn modelId="{E20D67D0-C82A-4450-B752-A5222D851450}" type="presOf" srcId="{F587DFCC-0674-46C2-9DB2-F65CAC478994}" destId="{D889E956-D1EE-41A3-981C-8745398A5A8F}" srcOrd="0" destOrd="0" presId="urn:microsoft.com/office/officeart/2005/8/layout/cycle4"/>
    <dgm:cxn modelId="{83DB7C97-0B05-490B-B280-CEEA05D00702}" srcId="{D933C776-84A3-4089-90EE-884B051B89C5}" destId="{D6266D6E-ED1F-4F20-BDE9-B51954E2076B}" srcOrd="3" destOrd="0" parTransId="{10144190-E7EC-445E-984C-DA339E99D5BF}" sibTransId="{784AB743-A373-4E0F-A0F5-2FDAB39E1D3D}"/>
    <dgm:cxn modelId="{8FF003C2-0729-45B6-895B-2AAC5237F64C}" srcId="{6E234C3E-311E-49ED-8CE2-D94F9473AFC4}" destId="{5462A1C0-E1AA-416C-A0D1-A307F9023D5E}" srcOrd="0" destOrd="0" parTransId="{A8ECE447-E999-4F6F-A2EA-A6DE004885A7}" sibTransId="{A9F9A6E6-196A-4886-AFB4-6192ADF36D9F}"/>
    <dgm:cxn modelId="{0210260D-A142-47AC-90DE-B654E4235361}" srcId="{D933C776-84A3-4089-90EE-884B051B89C5}" destId="{44DB6C17-5585-4179-B3DE-B8FBDC196420}" srcOrd="0" destOrd="0" parTransId="{224BA8C8-1C6D-4064-A9C8-3C8C5E4BF2AB}" sibTransId="{3965A15F-EE10-402A-BE97-4199EBF975E7}"/>
    <dgm:cxn modelId="{3DB8080D-76C2-4DD8-A6F6-73C2D839685A}" srcId="{D933C776-84A3-4089-90EE-884B051B89C5}" destId="{6E234C3E-311E-49ED-8CE2-D94F9473AFC4}" srcOrd="1" destOrd="0" parTransId="{632635D7-1529-4C3E-98AF-5E1B71C4B35D}" sibTransId="{53620855-9BC4-4A6D-9FCF-039B775CD91C}"/>
    <dgm:cxn modelId="{A2B34C7D-2392-408D-885D-94B4DD374E5F}" type="presOf" srcId="{D933C776-84A3-4089-90EE-884B051B89C5}" destId="{2C5CC35F-678F-411E-8548-08C523580E26}" srcOrd="0" destOrd="0" presId="urn:microsoft.com/office/officeart/2005/8/layout/cycle4"/>
    <dgm:cxn modelId="{A9411F0A-0DF9-4416-B25B-E9A9D103E6AA}" srcId="{D933C776-84A3-4089-90EE-884B051B89C5}" destId="{F587DFCC-0674-46C2-9DB2-F65CAC478994}" srcOrd="2" destOrd="0" parTransId="{9E860E4E-5B4C-4C97-B459-D3F97BE994F6}" sibTransId="{EEF100B2-F2F9-4B0F-B3E6-D363EE6088FA}"/>
    <dgm:cxn modelId="{EB0A331F-9791-402B-B368-E2290C2A3416}" type="presOf" srcId="{6E234C3E-311E-49ED-8CE2-D94F9473AFC4}" destId="{CCBB1257-74BD-49B7-8DCC-1504A0555E54}" srcOrd="0" destOrd="0" presId="urn:microsoft.com/office/officeart/2005/8/layout/cycle4"/>
    <dgm:cxn modelId="{F9EE744B-166D-4B39-89AB-F5A4B9B82333}" type="presOf" srcId="{88D9644C-6E11-47A7-BB72-AA07459CBB14}" destId="{F08A8253-3172-4F40-9697-7C6BEF91D993}" srcOrd="1" destOrd="0" presId="urn:microsoft.com/office/officeart/2005/8/layout/cycle4"/>
    <dgm:cxn modelId="{839B0BB7-CB45-488A-80C0-13AC4D644ECE}" type="presOf" srcId="{D6266D6E-ED1F-4F20-BDE9-B51954E2076B}" destId="{715AD70D-3FE5-42EA-8F86-6CC532DD702D}" srcOrd="0" destOrd="0" presId="urn:microsoft.com/office/officeart/2005/8/layout/cycle4"/>
    <dgm:cxn modelId="{E61C4B60-59E8-4E3C-9B3B-2AAD4F72EBCD}" type="presOf" srcId="{44BB738E-D0CF-4484-9FB5-4783D134309B}" destId="{FF1D101E-ED7B-4FD1-802A-D9D2E871ED02}" srcOrd="1" destOrd="0" presId="urn:microsoft.com/office/officeart/2005/8/layout/cycle4"/>
    <dgm:cxn modelId="{ED2078E4-D968-440D-981C-71D43A68F2B5}" type="presOf" srcId="{44DB6C17-5585-4179-B3DE-B8FBDC196420}" destId="{79C45338-B8A1-4F43-BC86-F1ED51284D60}" srcOrd="0" destOrd="0" presId="urn:microsoft.com/office/officeart/2005/8/layout/cycle4"/>
    <dgm:cxn modelId="{80BDB033-B30C-4610-8FB5-A0C47E73A4DC}" type="presOf" srcId="{5462A1C0-E1AA-416C-A0D1-A307F9023D5E}" destId="{634B862D-D5BD-4862-AA1F-22685669ED89}" srcOrd="0" destOrd="0" presId="urn:microsoft.com/office/officeart/2005/8/layout/cycle4"/>
    <dgm:cxn modelId="{60C6EAEF-D70C-4263-A366-33B11C6E50E6}" type="presOf" srcId="{5462A1C0-E1AA-416C-A0D1-A307F9023D5E}" destId="{F1454E75-9333-452C-86D8-724D3C99858D}" srcOrd="1" destOrd="0" presId="urn:microsoft.com/office/officeart/2005/8/layout/cycle4"/>
    <dgm:cxn modelId="{993E33AA-5882-4F30-88CE-C6773D5CC4FE}" srcId="{F587DFCC-0674-46C2-9DB2-F65CAC478994}" destId="{88D9644C-6E11-47A7-BB72-AA07459CBB14}" srcOrd="0" destOrd="0" parTransId="{0D16DEBA-35E8-4011-AD85-C1A1C5F78FC9}" sibTransId="{35C164AB-6083-4975-B597-2D524A9B32AF}"/>
    <dgm:cxn modelId="{35C5C39B-F83A-427C-A542-7697E69FAF63}" type="presOf" srcId="{44BB738E-D0CF-4484-9FB5-4783D134309B}" destId="{E56102B3-0128-416C-8781-94169B622BA3}" srcOrd="0" destOrd="0" presId="urn:microsoft.com/office/officeart/2005/8/layout/cycle4"/>
    <dgm:cxn modelId="{2CF093C7-09CA-4CD3-92F9-CF76E858263E}" srcId="{D6266D6E-ED1F-4F20-BDE9-B51954E2076B}" destId="{B974951B-0A87-4038-8D8B-3D761D0EA0CE}" srcOrd="0" destOrd="0" parTransId="{DADECA0E-737D-4316-9A13-6D77B09D5552}" sibTransId="{C60382E1-9C5E-4733-A056-993B513AE906}"/>
    <dgm:cxn modelId="{3834995B-42A5-43E1-AB4B-E7AA5D05908E}" type="presParOf" srcId="{2C5CC35F-678F-411E-8548-08C523580E26}" destId="{24FD9EF3-A6C4-4130-800E-77F3749704FE}" srcOrd="0" destOrd="0" presId="urn:microsoft.com/office/officeart/2005/8/layout/cycle4"/>
    <dgm:cxn modelId="{59DF6147-33D5-4251-AFEF-CC97C8D10DDF}" type="presParOf" srcId="{24FD9EF3-A6C4-4130-800E-77F3749704FE}" destId="{592C3F5A-F1F5-48F6-9999-B2E3B5D6D79F}" srcOrd="0" destOrd="0" presId="urn:microsoft.com/office/officeart/2005/8/layout/cycle4"/>
    <dgm:cxn modelId="{AEE686A2-2E90-4926-AAA0-F19DA9C41F48}" type="presParOf" srcId="{592C3F5A-F1F5-48F6-9999-B2E3B5D6D79F}" destId="{E56102B3-0128-416C-8781-94169B622BA3}" srcOrd="0" destOrd="0" presId="urn:microsoft.com/office/officeart/2005/8/layout/cycle4"/>
    <dgm:cxn modelId="{A92828AC-6BF0-40E1-8F0A-2D4C7678D08A}" type="presParOf" srcId="{592C3F5A-F1F5-48F6-9999-B2E3B5D6D79F}" destId="{FF1D101E-ED7B-4FD1-802A-D9D2E871ED02}" srcOrd="1" destOrd="0" presId="urn:microsoft.com/office/officeart/2005/8/layout/cycle4"/>
    <dgm:cxn modelId="{4821A2D2-A61D-4DA1-8C81-FCF3DD0FF1EF}" type="presParOf" srcId="{24FD9EF3-A6C4-4130-800E-77F3749704FE}" destId="{8735F1B0-466E-401C-97E3-58BFE8401853}" srcOrd="1" destOrd="0" presId="urn:microsoft.com/office/officeart/2005/8/layout/cycle4"/>
    <dgm:cxn modelId="{40CF863A-54D7-49FB-A1FB-52DF2A3ED1B6}" type="presParOf" srcId="{8735F1B0-466E-401C-97E3-58BFE8401853}" destId="{634B862D-D5BD-4862-AA1F-22685669ED89}" srcOrd="0" destOrd="0" presId="urn:microsoft.com/office/officeart/2005/8/layout/cycle4"/>
    <dgm:cxn modelId="{A342733A-9DFE-4213-B1B6-E9DD9730976C}" type="presParOf" srcId="{8735F1B0-466E-401C-97E3-58BFE8401853}" destId="{F1454E75-9333-452C-86D8-724D3C99858D}" srcOrd="1" destOrd="0" presId="urn:microsoft.com/office/officeart/2005/8/layout/cycle4"/>
    <dgm:cxn modelId="{44E0C9BF-971B-4C88-94A6-B25CA7A6EB2E}" type="presParOf" srcId="{24FD9EF3-A6C4-4130-800E-77F3749704FE}" destId="{4F38F37F-9EE4-496C-8654-FD77686974D7}" srcOrd="2" destOrd="0" presId="urn:microsoft.com/office/officeart/2005/8/layout/cycle4"/>
    <dgm:cxn modelId="{289C59D3-5744-40F2-B8B5-6F505895F8F3}" type="presParOf" srcId="{4F38F37F-9EE4-496C-8654-FD77686974D7}" destId="{8E9B0D02-D5B6-4CA0-9B7D-671E6CFEB494}" srcOrd="0" destOrd="0" presId="urn:microsoft.com/office/officeart/2005/8/layout/cycle4"/>
    <dgm:cxn modelId="{187D4D35-3A55-4AB8-8E5B-98C07F1BD5CA}" type="presParOf" srcId="{4F38F37F-9EE4-496C-8654-FD77686974D7}" destId="{F08A8253-3172-4F40-9697-7C6BEF91D993}" srcOrd="1" destOrd="0" presId="urn:microsoft.com/office/officeart/2005/8/layout/cycle4"/>
    <dgm:cxn modelId="{250666F7-EA2C-4913-B07B-1F89A02FDB81}" type="presParOf" srcId="{24FD9EF3-A6C4-4130-800E-77F3749704FE}" destId="{C102DAEE-504B-4FFF-A128-03B8E600D6A1}" srcOrd="3" destOrd="0" presId="urn:microsoft.com/office/officeart/2005/8/layout/cycle4"/>
    <dgm:cxn modelId="{ED010844-F81F-4949-B92B-D0F883A2F3C2}" type="presParOf" srcId="{C102DAEE-504B-4FFF-A128-03B8E600D6A1}" destId="{6B2AF60F-E415-43A1-AD58-2F39A25D549C}" srcOrd="0" destOrd="0" presId="urn:microsoft.com/office/officeart/2005/8/layout/cycle4"/>
    <dgm:cxn modelId="{89F48800-A41F-4D11-976B-FDCEBC96E98D}" type="presParOf" srcId="{C102DAEE-504B-4FFF-A128-03B8E600D6A1}" destId="{8206EAEE-9D6D-4B55-9243-6302B438EFD0}" srcOrd="1" destOrd="0" presId="urn:microsoft.com/office/officeart/2005/8/layout/cycle4"/>
    <dgm:cxn modelId="{4974F616-040D-4A59-BB5F-E416D4D53C6A}" type="presParOf" srcId="{24FD9EF3-A6C4-4130-800E-77F3749704FE}" destId="{48211E6A-5277-4CBD-BA08-E670CAE80DBD}" srcOrd="4" destOrd="0" presId="urn:microsoft.com/office/officeart/2005/8/layout/cycle4"/>
    <dgm:cxn modelId="{30A0C8EA-D0AD-4406-BFD5-88DF0025EC33}" type="presParOf" srcId="{2C5CC35F-678F-411E-8548-08C523580E26}" destId="{E524C9EC-5AD9-482F-A321-4FD4507C668B}" srcOrd="1" destOrd="0" presId="urn:microsoft.com/office/officeart/2005/8/layout/cycle4"/>
    <dgm:cxn modelId="{DE2B8F90-E668-4FAF-AF71-F169C6014498}" type="presParOf" srcId="{E524C9EC-5AD9-482F-A321-4FD4507C668B}" destId="{79C45338-B8A1-4F43-BC86-F1ED51284D60}" srcOrd="0" destOrd="0" presId="urn:microsoft.com/office/officeart/2005/8/layout/cycle4"/>
    <dgm:cxn modelId="{15013414-FB5E-42F7-BA4E-DC8068995730}" type="presParOf" srcId="{E524C9EC-5AD9-482F-A321-4FD4507C668B}" destId="{CCBB1257-74BD-49B7-8DCC-1504A0555E54}" srcOrd="1" destOrd="0" presId="urn:microsoft.com/office/officeart/2005/8/layout/cycle4"/>
    <dgm:cxn modelId="{9D8FC01C-60C5-4EDE-B75C-4BC12C1FD5DD}" type="presParOf" srcId="{E524C9EC-5AD9-482F-A321-4FD4507C668B}" destId="{D889E956-D1EE-41A3-981C-8745398A5A8F}" srcOrd="2" destOrd="0" presId="urn:microsoft.com/office/officeart/2005/8/layout/cycle4"/>
    <dgm:cxn modelId="{728D5D05-9037-4F8E-85F2-45D7745B355F}" type="presParOf" srcId="{E524C9EC-5AD9-482F-A321-4FD4507C668B}" destId="{715AD70D-3FE5-42EA-8F86-6CC532DD702D}" srcOrd="3" destOrd="0" presId="urn:microsoft.com/office/officeart/2005/8/layout/cycle4"/>
    <dgm:cxn modelId="{D756AF87-8F4C-4E3F-85A8-DAAAACA7A1F3}" type="presParOf" srcId="{E524C9EC-5AD9-482F-A321-4FD4507C668B}" destId="{12B50B66-546E-473F-82D3-5CBA9C36D861}" srcOrd="4" destOrd="0" presId="urn:microsoft.com/office/officeart/2005/8/layout/cycle4"/>
    <dgm:cxn modelId="{A62678A7-C77B-461E-A0C5-D959CF18663F}" type="presParOf" srcId="{2C5CC35F-678F-411E-8548-08C523580E26}" destId="{437E41D5-F05F-4CEF-A52D-27808CC15BE2}" srcOrd="2" destOrd="0" presId="urn:microsoft.com/office/officeart/2005/8/layout/cycle4"/>
    <dgm:cxn modelId="{C86DBE64-04B1-47D5-AFF1-76961D7A39B2}" type="presParOf" srcId="{2C5CC35F-678F-411E-8548-08C523580E26}" destId="{35FB3856-C355-4865-8BE8-0E7C21E5F36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D7D42C-C25C-4C40-9D9A-6A6069F4BB5A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kk-KZ"/>
        </a:p>
      </dgm:t>
    </dgm:pt>
    <dgm:pt modelId="{E4A2E7A8-7F41-4EC3-9A3C-F18568BBA14F}">
      <dgm:prSet phldrT="[Текст]" custT="1"/>
      <dgm:spPr/>
      <dgm:t>
        <a:bodyPr/>
        <a:lstStyle/>
        <a:p>
          <a:r>
            <a:rPr lang="ru-RU" sz="1000" dirty="0" smtClean="0"/>
            <a:t>Типовое Положение о ВШК</a:t>
          </a:r>
          <a:endParaRPr lang="kk-KZ" sz="1000" dirty="0"/>
        </a:p>
      </dgm:t>
    </dgm:pt>
    <dgm:pt modelId="{D17F8353-A6D0-485D-A2C8-A2339FFAAECD}" type="parTrans" cxnId="{A8ECCCA6-7A14-4C28-A240-E6E1734BD7EC}">
      <dgm:prSet/>
      <dgm:spPr/>
      <dgm:t>
        <a:bodyPr/>
        <a:lstStyle/>
        <a:p>
          <a:endParaRPr lang="kk-KZ"/>
        </a:p>
      </dgm:t>
    </dgm:pt>
    <dgm:pt modelId="{9AF5F220-51BF-4696-8C7B-0B1EBEEEE05E}" type="sibTrans" cxnId="{A8ECCCA6-7A14-4C28-A240-E6E1734BD7EC}">
      <dgm:prSet/>
      <dgm:spPr/>
      <dgm:t>
        <a:bodyPr/>
        <a:lstStyle/>
        <a:p>
          <a:endParaRPr lang="kk-KZ"/>
        </a:p>
      </dgm:t>
    </dgm:pt>
    <dgm:pt modelId="{2259120E-1201-4C70-8FB9-C1D9B8D7858C}">
      <dgm:prSet phldrT="[Текст]" custT="1"/>
      <dgm:spPr/>
      <dgm:t>
        <a:bodyPr/>
        <a:lstStyle/>
        <a:p>
          <a:r>
            <a:rPr lang="ru-RU" sz="1050" dirty="0" smtClean="0"/>
            <a:t>Утверждается на заседании Правления АОО;</a:t>
          </a:r>
          <a:endParaRPr lang="kk-KZ" sz="1050" dirty="0"/>
        </a:p>
      </dgm:t>
    </dgm:pt>
    <dgm:pt modelId="{DCD03680-5333-4ABF-9AB0-2BD8EBB0B227}" type="parTrans" cxnId="{11FA0EFD-D3E6-499C-8D87-DD385FD8B380}">
      <dgm:prSet/>
      <dgm:spPr/>
      <dgm:t>
        <a:bodyPr/>
        <a:lstStyle/>
        <a:p>
          <a:endParaRPr lang="kk-KZ"/>
        </a:p>
      </dgm:t>
    </dgm:pt>
    <dgm:pt modelId="{202765E6-A422-4659-A173-179A76344C8B}" type="sibTrans" cxnId="{11FA0EFD-D3E6-499C-8D87-DD385FD8B380}">
      <dgm:prSet/>
      <dgm:spPr/>
      <dgm:t>
        <a:bodyPr/>
        <a:lstStyle/>
        <a:p>
          <a:endParaRPr lang="kk-KZ"/>
        </a:p>
      </dgm:t>
    </dgm:pt>
    <dgm:pt modelId="{8BA187F6-281A-4893-A2AB-52461DF506B7}">
      <dgm:prSet phldrT="[Текст]" custT="1"/>
      <dgm:spPr/>
      <dgm:t>
        <a:bodyPr/>
        <a:lstStyle/>
        <a:p>
          <a:r>
            <a:rPr lang="ru-RU" sz="1000" dirty="0" smtClean="0"/>
            <a:t>Оперативный контроль</a:t>
          </a:r>
          <a:endParaRPr lang="kk-KZ" sz="1000" dirty="0"/>
        </a:p>
      </dgm:t>
    </dgm:pt>
    <dgm:pt modelId="{A1E88849-BC8C-458E-BD4D-A329B89DA752}" type="parTrans" cxnId="{E05CDF7A-2F60-4228-955D-8E6F7E3BA529}">
      <dgm:prSet/>
      <dgm:spPr/>
      <dgm:t>
        <a:bodyPr/>
        <a:lstStyle/>
        <a:p>
          <a:endParaRPr lang="kk-KZ"/>
        </a:p>
      </dgm:t>
    </dgm:pt>
    <dgm:pt modelId="{37C26656-79C8-42DA-BD53-EA368FEC0081}" type="sibTrans" cxnId="{E05CDF7A-2F60-4228-955D-8E6F7E3BA529}">
      <dgm:prSet/>
      <dgm:spPr/>
      <dgm:t>
        <a:bodyPr/>
        <a:lstStyle/>
        <a:p>
          <a:endParaRPr lang="kk-KZ"/>
        </a:p>
      </dgm:t>
    </dgm:pt>
    <dgm:pt modelId="{4EB1E1DD-DEFB-4BBB-9D86-A7313EFDDD43}">
      <dgm:prSet phldrT="[Текст]" custT="1"/>
      <dgm:spPr/>
      <dgm:t>
        <a:bodyPr/>
        <a:lstStyle/>
        <a:p>
          <a:pPr marL="87313" marR="0" lvl="0" indent="-87313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 smtClean="0"/>
            <a:t>По обращению физических и юридических лиц по поводу нарушений в области предоставления образовательных услуг.</a:t>
          </a:r>
          <a:endParaRPr lang="kk-KZ" sz="1050" dirty="0"/>
        </a:p>
      </dgm:t>
    </dgm:pt>
    <dgm:pt modelId="{0BED6E9F-B497-4EA9-B221-41E17CCBE127}" type="parTrans" cxnId="{C85E102F-A07A-4BFB-B32C-67588390FB66}">
      <dgm:prSet/>
      <dgm:spPr/>
      <dgm:t>
        <a:bodyPr/>
        <a:lstStyle/>
        <a:p>
          <a:endParaRPr lang="kk-KZ"/>
        </a:p>
      </dgm:t>
    </dgm:pt>
    <dgm:pt modelId="{B46DFFF3-C294-4CF7-99A4-15CF1B64FF43}" type="sibTrans" cxnId="{C85E102F-A07A-4BFB-B32C-67588390FB66}">
      <dgm:prSet/>
      <dgm:spPr/>
      <dgm:t>
        <a:bodyPr/>
        <a:lstStyle/>
        <a:p>
          <a:endParaRPr lang="kk-KZ"/>
        </a:p>
      </dgm:t>
    </dgm:pt>
    <dgm:pt modelId="{4E00111B-124F-41BF-91BD-155280DAA086}">
      <dgm:prSet phldrT="[Текст]" custT="1"/>
      <dgm:spPr/>
      <dgm:t>
        <a:bodyPr/>
        <a:lstStyle/>
        <a:p>
          <a:r>
            <a:rPr lang="ru-RU" sz="1050" b="1" dirty="0" smtClean="0"/>
            <a:t>Исполнительное структурное подразделение </a:t>
          </a:r>
          <a:r>
            <a:rPr lang="ru-RU" sz="1050" dirty="0" smtClean="0"/>
            <a:t>– ДРНИШ. </a:t>
          </a:r>
          <a:endParaRPr lang="kk-KZ" sz="1050" dirty="0"/>
        </a:p>
      </dgm:t>
    </dgm:pt>
    <dgm:pt modelId="{854B0FCE-EFB1-4FDF-838E-7C55D42CC52E}" type="parTrans" cxnId="{3F3D251E-A571-49F5-A4E3-5041923818E8}">
      <dgm:prSet/>
      <dgm:spPr/>
      <dgm:t>
        <a:bodyPr/>
        <a:lstStyle/>
        <a:p>
          <a:endParaRPr lang="kk-KZ"/>
        </a:p>
      </dgm:t>
    </dgm:pt>
    <dgm:pt modelId="{81F9752E-D8D3-488A-8740-B713E45E8BF0}" type="sibTrans" cxnId="{3F3D251E-A571-49F5-A4E3-5041923818E8}">
      <dgm:prSet/>
      <dgm:spPr/>
      <dgm:t>
        <a:bodyPr/>
        <a:lstStyle/>
        <a:p>
          <a:endParaRPr lang="kk-KZ"/>
        </a:p>
      </dgm:t>
    </dgm:pt>
    <dgm:pt modelId="{E14BB842-6CDC-4B5B-825E-6428AF1B9C15}">
      <dgm:prSet custT="1"/>
      <dgm:spPr/>
      <dgm:t>
        <a:bodyPr/>
        <a:lstStyle/>
        <a:p>
          <a:pPr marL="57150" lvl="1" indent="0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50" dirty="0" smtClean="0"/>
        </a:p>
      </dgm:t>
    </dgm:pt>
    <dgm:pt modelId="{205D4F32-9125-4975-AE9A-EE60391CE18E}" type="parTrans" cxnId="{B6DE592F-FFC2-4988-AA89-379935AC2730}">
      <dgm:prSet/>
      <dgm:spPr/>
      <dgm:t>
        <a:bodyPr/>
        <a:lstStyle/>
        <a:p>
          <a:endParaRPr lang="kk-KZ"/>
        </a:p>
      </dgm:t>
    </dgm:pt>
    <dgm:pt modelId="{CBA63083-92E7-411F-A4C4-C37DA6D231C0}" type="sibTrans" cxnId="{B6DE592F-FFC2-4988-AA89-379935AC2730}">
      <dgm:prSet/>
      <dgm:spPr/>
      <dgm:t>
        <a:bodyPr/>
        <a:lstStyle/>
        <a:p>
          <a:endParaRPr lang="kk-KZ"/>
        </a:p>
      </dgm:t>
    </dgm:pt>
    <dgm:pt modelId="{20AE8D4F-2AB7-4E81-BA5E-D78FC0FB507E}">
      <dgm:prSet custT="1"/>
      <dgm:spPr/>
      <dgm:t>
        <a:bodyPr/>
        <a:lstStyle/>
        <a:p>
          <a:r>
            <a:rPr lang="ru-RU" sz="1000" dirty="0" smtClean="0"/>
            <a:t>Результаты контроля</a:t>
          </a:r>
        </a:p>
      </dgm:t>
    </dgm:pt>
    <dgm:pt modelId="{E3A92BC9-529E-4E5D-83D3-1B2846CFB483}" type="parTrans" cxnId="{6957A0C4-3E6C-4E20-BD9E-755E26C94EED}">
      <dgm:prSet/>
      <dgm:spPr/>
      <dgm:t>
        <a:bodyPr/>
        <a:lstStyle/>
        <a:p>
          <a:endParaRPr lang="kk-KZ"/>
        </a:p>
      </dgm:t>
    </dgm:pt>
    <dgm:pt modelId="{FF0F54C1-29A7-4ED8-B4B3-AB5ACC9C90A4}" type="sibTrans" cxnId="{6957A0C4-3E6C-4E20-BD9E-755E26C94EED}">
      <dgm:prSet/>
      <dgm:spPr/>
      <dgm:t>
        <a:bodyPr/>
        <a:lstStyle/>
        <a:p>
          <a:endParaRPr lang="kk-KZ"/>
        </a:p>
      </dgm:t>
    </dgm:pt>
    <dgm:pt modelId="{7D43DF9E-E0DC-4E97-BCDC-8DAC5962C037}">
      <dgm:prSet custT="1"/>
      <dgm:spPr/>
      <dgm:t>
        <a:bodyPr/>
        <a:lstStyle/>
        <a:p>
          <a:r>
            <a:rPr lang="ru-RU" sz="1050" dirty="0" smtClean="0"/>
            <a:t>Фиксируются в журнале ВШК;</a:t>
          </a:r>
        </a:p>
      </dgm:t>
    </dgm:pt>
    <dgm:pt modelId="{C1766ED1-E4B1-4DD7-8132-E9B882FE177B}" type="parTrans" cxnId="{E34A48D0-190B-4069-B1E2-B25FB5F67ABE}">
      <dgm:prSet/>
      <dgm:spPr/>
      <dgm:t>
        <a:bodyPr/>
        <a:lstStyle/>
        <a:p>
          <a:endParaRPr lang="kk-KZ"/>
        </a:p>
      </dgm:t>
    </dgm:pt>
    <dgm:pt modelId="{C3BDFDCE-BB73-40DD-814E-EE2FF36DADB2}" type="sibTrans" cxnId="{E34A48D0-190B-4069-B1E2-B25FB5F67ABE}">
      <dgm:prSet/>
      <dgm:spPr/>
      <dgm:t>
        <a:bodyPr/>
        <a:lstStyle/>
        <a:p>
          <a:endParaRPr lang="kk-KZ"/>
        </a:p>
      </dgm:t>
    </dgm:pt>
    <dgm:pt modelId="{845665C4-0D6D-488D-8F4E-C3A6920F1684}">
      <dgm:prSet phldrT="[Текст]" custT="1"/>
      <dgm:spPr/>
      <dgm:t>
        <a:bodyPr/>
        <a:lstStyle/>
        <a:p>
          <a:pPr marL="87313" marR="0" lvl="0" indent="-87313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 smtClean="0">
              <a:sym typeface="Roboto Condensed Light"/>
            </a:rPr>
            <a:t>Составляется План ВШК на учебный год в соответствии с ПРНИШ;</a:t>
          </a:r>
          <a:endParaRPr lang="kk-KZ" sz="1050" dirty="0"/>
        </a:p>
      </dgm:t>
    </dgm:pt>
    <dgm:pt modelId="{AD45194A-10B9-4736-AF90-5783614444D1}" type="parTrans" cxnId="{2F135377-4B9F-4937-B226-D21369E90ACD}">
      <dgm:prSet/>
      <dgm:spPr/>
      <dgm:t>
        <a:bodyPr/>
        <a:lstStyle/>
        <a:p>
          <a:endParaRPr lang="kk-KZ"/>
        </a:p>
      </dgm:t>
    </dgm:pt>
    <dgm:pt modelId="{E080173D-645C-4ECF-9F35-8370B570A3E2}" type="sibTrans" cxnId="{2F135377-4B9F-4937-B226-D21369E90ACD}">
      <dgm:prSet/>
      <dgm:spPr/>
      <dgm:t>
        <a:bodyPr/>
        <a:lstStyle/>
        <a:p>
          <a:endParaRPr lang="kk-KZ"/>
        </a:p>
      </dgm:t>
    </dgm:pt>
    <dgm:pt modelId="{9A2B4964-C6A6-4EBB-839F-AFF2CD95DB23}">
      <dgm:prSet phldrT="[Текст]" custT="1"/>
      <dgm:spPr/>
      <dgm:t>
        <a:bodyPr/>
        <a:lstStyle/>
        <a:p>
          <a:endParaRPr lang="kk-KZ" sz="1050" dirty="0"/>
        </a:p>
      </dgm:t>
    </dgm:pt>
    <dgm:pt modelId="{353E5FE8-6D10-4B7F-BDF0-3B1A3A9714C5}" type="parTrans" cxnId="{86F349B8-8272-428C-9F19-BC7398D41A91}">
      <dgm:prSet/>
      <dgm:spPr/>
      <dgm:t>
        <a:bodyPr/>
        <a:lstStyle/>
        <a:p>
          <a:endParaRPr lang="kk-KZ"/>
        </a:p>
      </dgm:t>
    </dgm:pt>
    <dgm:pt modelId="{14F8CEF8-F868-4FF4-A3C7-5CAE4C17ED5E}" type="sibTrans" cxnId="{86F349B8-8272-428C-9F19-BC7398D41A91}">
      <dgm:prSet/>
      <dgm:spPr/>
      <dgm:t>
        <a:bodyPr/>
        <a:lstStyle/>
        <a:p>
          <a:endParaRPr lang="kk-KZ"/>
        </a:p>
      </dgm:t>
    </dgm:pt>
    <dgm:pt modelId="{B4D85520-CB9C-4D25-836A-9B6D5D697D17}">
      <dgm:prSet phldrT="[Текст]" custT="1"/>
      <dgm:spPr/>
      <dgm:t>
        <a:bodyPr/>
        <a:lstStyle/>
        <a:p>
          <a:pPr marL="87313" marR="0" lvl="0" indent="-87313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dirty="0" smtClean="0"/>
            <a:t>Ответственный за курирование ВШК</a:t>
          </a:r>
          <a:r>
            <a:rPr lang="ru-RU" sz="1050" dirty="0" smtClean="0"/>
            <a:t> – Заместитель директора по УР.</a:t>
          </a:r>
          <a:endParaRPr lang="kk-KZ" sz="1050" dirty="0"/>
        </a:p>
      </dgm:t>
    </dgm:pt>
    <dgm:pt modelId="{44692A7C-8594-4E18-9C46-46AF02C19A36}" type="parTrans" cxnId="{CDB9D79C-F81D-4B52-A6DC-1CA0BF7B9DCF}">
      <dgm:prSet/>
      <dgm:spPr/>
      <dgm:t>
        <a:bodyPr/>
        <a:lstStyle/>
        <a:p>
          <a:endParaRPr lang="kk-KZ"/>
        </a:p>
      </dgm:t>
    </dgm:pt>
    <dgm:pt modelId="{FF54A78E-7FE3-4825-9A8C-0BDC3194D0AF}" type="sibTrans" cxnId="{CDB9D79C-F81D-4B52-A6DC-1CA0BF7B9DCF}">
      <dgm:prSet/>
      <dgm:spPr/>
      <dgm:t>
        <a:bodyPr/>
        <a:lstStyle/>
        <a:p>
          <a:endParaRPr lang="kk-KZ"/>
        </a:p>
      </dgm:t>
    </dgm:pt>
    <dgm:pt modelId="{4491F3D0-BB35-4B41-A843-22C4B444758F}">
      <dgm:prSet phldrT="[Текст]" custT="1"/>
      <dgm:spPr/>
      <dgm:t>
        <a:bodyPr/>
        <a:lstStyle/>
        <a:p>
          <a:pPr marL="87313" marR="0" lvl="0" indent="-87313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 smtClean="0">
              <a:sym typeface="Roboto Condensed Light"/>
            </a:rPr>
            <a:t>Сохраняет преемственность с Планом ВШК предыдущего и последующего </a:t>
          </a:r>
          <a:r>
            <a:rPr lang="ru-RU" sz="1050" dirty="0" err="1" smtClean="0">
              <a:sym typeface="Roboto Condensed Light"/>
            </a:rPr>
            <a:t>уч.года</a:t>
          </a:r>
          <a:r>
            <a:rPr lang="ru-RU" sz="1050" dirty="0" smtClean="0">
              <a:sym typeface="Roboto Condensed Light"/>
            </a:rPr>
            <a:t>, на основе анализа ВШК предыдущего </a:t>
          </a:r>
          <a:r>
            <a:rPr lang="ru-RU" sz="1050" dirty="0" err="1" smtClean="0">
              <a:sym typeface="Roboto Condensed Light"/>
            </a:rPr>
            <a:t>уч.года</a:t>
          </a:r>
          <a:r>
            <a:rPr lang="ru-RU" sz="1050" dirty="0" smtClean="0">
              <a:sym typeface="Roboto Condensed Light"/>
            </a:rPr>
            <a:t>;</a:t>
          </a:r>
        </a:p>
      </dgm:t>
    </dgm:pt>
    <dgm:pt modelId="{887B852E-5663-4827-8DD8-5B4FE4DECBEF}" type="parTrans" cxnId="{290364E7-3995-4CD7-81D7-66821D79B504}">
      <dgm:prSet/>
      <dgm:spPr/>
      <dgm:t>
        <a:bodyPr/>
        <a:lstStyle/>
        <a:p>
          <a:endParaRPr lang="kk-KZ"/>
        </a:p>
      </dgm:t>
    </dgm:pt>
    <dgm:pt modelId="{4326C7BB-5FF2-4321-A35D-CB3BC3B74F14}" type="sibTrans" cxnId="{290364E7-3995-4CD7-81D7-66821D79B504}">
      <dgm:prSet/>
      <dgm:spPr/>
      <dgm:t>
        <a:bodyPr/>
        <a:lstStyle/>
        <a:p>
          <a:endParaRPr lang="kk-KZ"/>
        </a:p>
      </dgm:t>
    </dgm:pt>
    <dgm:pt modelId="{104983FE-E391-494C-946E-04222378DDC0}">
      <dgm:prSet phldrT="[Текст]" custT="1"/>
      <dgm:spPr/>
      <dgm:t>
        <a:bodyPr/>
        <a:lstStyle/>
        <a:p>
          <a:pPr marL="87313" marR="0" lvl="0" indent="-87313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 smtClean="0"/>
            <a:t>Утверждается План ВШК на заседании Педагогического совета и приказом директора с ссылкой на соответствующие нормативные документы;</a:t>
          </a:r>
          <a:endParaRPr lang="kk-KZ" sz="1050" dirty="0"/>
        </a:p>
      </dgm:t>
    </dgm:pt>
    <dgm:pt modelId="{4AE1E534-53B6-449C-9AC2-1DCEA0E59626}" type="parTrans" cxnId="{BCBD0E5A-7E61-4426-8500-C75E9AFA87C0}">
      <dgm:prSet/>
      <dgm:spPr/>
      <dgm:t>
        <a:bodyPr/>
        <a:lstStyle/>
        <a:p>
          <a:endParaRPr lang="kk-KZ"/>
        </a:p>
      </dgm:t>
    </dgm:pt>
    <dgm:pt modelId="{80FF99B7-6173-4C6C-A130-120145E19CE4}" type="sibTrans" cxnId="{BCBD0E5A-7E61-4426-8500-C75E9AFA87C0}">
      <dgm:prSet/>
      <dgm:spPr/>
      <dgm:t>
        <a:bodyPr/>
        <a:lstStyle/>
        <a:p>
          <a:endParaRPr lang="kk-KZ"/>
        </a:p>
      </dgm:t>
    </dgm:pt>
    <dgm:pt modelId="{7814047A-999A-4C29-B952-E9BF0EC39AF6}">
      <dgm:prSet custT="1"/>
      <dgm:spPr/>
      <dgm:t>
        <a:bodyPr/>
        <a:lstStyle/>
        <a:p>
          <a:r>
            <a:rPr lang="ru-RU" sz="1050" dirty="0" smtClean="0"/>
            <a:t>В виде управленческих решений - Приказ директора на основании решений Педагогического Совета, Методического Совета, Дисциплинарной комиссии;</a:t>
          </a:r>
        </a:p>
      </dgm:t>
    </dgm:pt>
    <dgm:pt modelId="{5BBB0EBA-D192-46B0-BD96-4C455271E153}" type="parTrans" cxnId="{46837EE0-8A23-4917-BC36-6EF50DCEEF45}">
      <dgm:prSet/>
      <dgm:spPr/>
      <dgm:t>
        <a:bodyPr/>
        <a:lstStyle/>
        <a:p>
          <a:endParaRPr lang="kk-KZ"/>
        </a:p>
      </dgm:t>
    </dgm:pt>
    <dgm:pt modelId="{4AECF408-2D12-4080-A1D4-BA0ECA69B898}" type="sibTrans" cxnId="{46837EE0-8A23-4917-BC36-6EF50DCEEF45}">
      <dgm:prSet/>
      <dgm:spPr/>
      <dgm:t>
        <a:bodyPr/>
        <a:lstStyle/>
        <a:p>
          <a:endParaRPr lang="kk-KZ"/>
        </a:p>
      </dgm:t>
    </dgm:pt>
    <dgm:pt modelId="{EA3CEC3C-DA47-4A30-93D7-7141261FCE92}">
      <dgm:prSet custT="1"/>
      <dgm:spPr/>
      <dgm:t>
        <a:bodyPr/>
        <a:lstStyle/>
        <a:p>
          <a:r>
            <a:rPr lang="ru-RU" sz="1050" dirty="0" smtClean="0"/>
            <a:t>Оформляются в виде справки;</a:t>
          </a:r>
        </a:p>
      </dgm:t>
    </dgm:pt>
    <dgm:pt modelId="{5B1543C5-6578-4440-B27B-76182E1204F9}" type="parTrans" cxnId="{746DB659-EC9C-4190-8CA2-9D23EB0AE734}">
      <dgm:prSet/>
      <dgm:spPr/>
      <dgm:t>
        <a:bodyPr/>
        <a:lstStyle/>
        <a:p>
          <a:endParaRPr lang="kk-KZ"/>
        </a:p>
      </dgm:t>
    </dgm:pt>
    <dgm:pt modelId="{B62805E5-9C9F-4C40-BF5E-4D4FCBF2CA82}" type="sibTrans" cxnId="{746DB659-EC9C-4190-8CA2-9D23EB0AE734}">
      <dgm:prSet/>
      <dgm:spPr/>
      <dgm:t>
        <a:bodyPr/>
        <a:lstStyle/>
        <a:p>
          <a:endParaRPr lang="kk-KZ"/>
        </a:p>
      </dgm:t>
    </dgm:pt>
    <dgm:pt modelId="{49A6F652-229F-4988-9217-176128D9FF8B}">
      <dgm:prSet phldrT="[Текст]" custT="1"/>
      <dgm:spPr/>
      <dgm:t>
        <a:bodyPr/>
        <a:lstStyle/>
        <a:p>
          <a:r>
            <a:rPr lang="ru-RU" sz="1000" dirty="0" smtClean="0"/>
            <a:t>Положение о ВШК</a:t>
          </a:r>
        </a:p>
      </dgm:t>
    </dgm:pt>
    <dgm:pt modelId="{C4067EEE-0C9E-442F-A671-90EF1F54A7EA}" type="parTrans" cxnId="{7DCEAE5F-B05F-423A-9348-7656036B4A96}">
      <dgm:prSet/>
      <dgm:spPr/>
      <dgm:t>
        <a:bodyPr/>
        <a:lstStyle/>
        <a:p>
          <a:endParaRPr lang="kk-KZ"/>
        </a:p>
      </dgm:t>
    </dgm:pt>
    <dgm:pt modelId="{2A99B10C-48C3-49E7-BB21-FAFC7279D502}" type="sibTrans" cxnId="{7DCEAE5F-B05F-423A-9348-7656036B4A96}">
      <dgm:prSet/>
      <dgm:spPr/>
      <dgm:t>
        <a:bodyPr/>
        <a:lstStyle/>
        <a:p>
          <a:endParaRPr lang="kk-KZ"/>
        </a:p>
      </dgm:t>
    </dgm:pt>
    <dgm:pt modelId="{F4C12790-DA33-4DA4-8B77-B65B3381FA61}">
      <dgm:prSet phldrT="[Текст]" custT="1"/>
      <dgm:spPr/>
      <dgm:t>
        <a:bodyPr/>
        <a:lstStyle/>
        <a:p>
          <a:r>
            <a:rPr lang="ru-RU" sz="1000" smtClean="0"/>
            <a:t>Плановый контроль</a:t>
          </a:r>
          <a:endParaRPr lang="kk-KZ" sz="1000" dirty="0"/>
        </a:p>
      </dgm:t>
    </dgm:pt>
    <dgm:pt modelId="{95CD8513-BCEB-4305-9D27-9DACF978733D}" type="parTrans" cxnId="{459E8FAE-1B5F-44BC-B3F9-EC03AB6EF1CF}">
      <dgm:prSet/>
      <dgm:spPr/>
      <dgm:t>
        <a:bodyPr/>
        <a:lstStyle/>
        <a:p>
          <a:endParaRPr lang="kk-KZ"/>
        </a:p>
      </dgm:t>
    </dgm:pt>
    <dgm:pt modelId="{EA214D55-D217-42C7-87D3-D077501B0083}" type="sibTrans" cxnId="{459E8FAE-1B5F-44BC-B3F9-EC03AB6EF1CF}">
      <dgm:prSet/>
      <dgm:spPr/>
      <dgm:t>
        <a:bodyPr/>
        <a:lstStyle/>
        <a:p>
          <a:endParaRPr lang="kk-KZ"/>
        </a:p>
      </dgm:t>
    </dgm:pt>
    <dgm:pt modelId="{5084D60E-42E7-4FB7-9A16-084384F4A41F}">
      <dgm:prSet phldrT="[Текст]" custT="1"/>
      <dgm:spPr/>
      <dgm:t>
        <a:bodyPr/>
        <a:lstStyle/>
        <a:p>
          <a:r>
            <a:rPr lang="ru-RU" sz="1050" dirty="0" smtClean="0"/>
            <a:t>рассматривается на заседании Педагогического совета и утверждается директором Интеллектуальной школы;</a:t>
          </a:r>
        </a:p>
      </dgm:t>
    </dgm:pt>
    <dgm:pt modelId="{2BA8A989-911C-4E54-B703-FAABDE251EDB}" type="parTrans" cxnId="{26543490-8845-4E69-B406-C4C1D9A6D3BE}">
      <dgm:prSet/>
      <dgm:spPr/>
      <dgm:t>
        <a:bodyPr/>
        <a:lstStyle/>
        <a:p>
          <a:endParaRPr lang="kk-KZ"/>
        </a:p>
      </dgm:t>
    </dgm:pt>
    <dgm:pt modelId="{8D50B454-B2B4-45F4-B390-EC620C7401C7}" type="sibTrans" cxnId="{26543490-8845-4E69-B406-C4C1D9A6D3BE}">
      <dgm:prSet/>
      <dgm:spPr/>
      <dgm:t>
        <a:bodyPr/>
        <a:lstStyle/>
        <a:p>
          <a:endParaRPr lang="kk-KZ"/>
        </a:p>
      </dgm:t>
    </dgm:pt>
    <dgm:pt modelId="{F5519B8A-017D-4679-881E-EF5679D2B29A}">
      <dgm:prSet phldrT="[Текст]" custT="1"/>
      <dgm:spPr/>
      <dgm:t>
        <a:bodyPr/>
        <a:lstStyle/>
        <a:p>
          <a:r>
            <a:rPr lang="ru-RU" sz="1050" b="1" dirty="0" smtClean="0"/>
            <a:t>Ответственные </a:t>
          </a:r>
          <a:r>
            <a:rPr lang="ru-RU" sz="1050" dirty="0" smtClean="0"/>
            <a:t>– Заместитель директора по УР, юрист.</a:t>
          </a:r>
        </a:p>
      </dgm:t>
    </dgm:pt>
    <dgm:pt modelId="{24124CBA-D51A-4EDC-BC1A-71F71FC3DFFE}" type="parTrans" cxnId="{37759ADE-21D6-479C-80AB-042DF9DE4E2E}">
      <dgm:prSet/>
      <dgm:spPr/>
      <dgm:t>
        <a:bodyPr/>
        <a:lstStyle/>
        <a:p>
          <a:endParaRPr lang="kk-KZ"/>
        </a:p>
      </dgm:t>
    </dgm:pt>
    <dgm:pt modelId="{BB1498C4-6E3E-4EF6-A56C-1C56D529F335}" type="sibTrans" cxnId="{37759ADE-21D6-479C-80AB-042DF9DE4E2E}">
      <dgm:prSet/>
      <dgm:spPr/>
      <dgm:t>
        <a:bodyPr/>
        <a:lstStyle/>
        <a:p>
          <a:endParaRPr lang="kk-KZ"/>
        </a:p>
      </dgm:t>
    </dgm:pt>
    <dgm:pt modelId="{92BB1FEC-F9E4-4FF3-92F7-C208ACDFF718}">
      <dgm:prSet custT="1"/>
      <dgm:spPr/>
      <dgm:t>
        <a:bodyPr/>
        <a:lstStyle/>
        <a:p>
          <a:r>
            <a:rPr lang="ru-RU" sz="1000" dirty="0" smtClean="0"/>
            <a:t>Итоговый отчет</a:t>
          </a:r>
        </a:p>
      </dgm:t>
    </dgm:pt>
    <dgm:pt modelId="{06D28EEB-EF14-4558-B2E6-B8871279D09F}" type="parTrans" cxnId="{07A223AE-9727-4E7F-884E-3C8C8CF69DB0}">
      <dgm:prSet/>
      <dgm:spPr/>
      <dgm:t>
        <a:bodyPr/>
        <a:lstStyle/>
        <a:p>
          <a:endParaRPr lang="kk-KZ"/>
        </a:p>
      </dgm:t>
    </dgm:pt>
    <dgm:pt modelId="{D83F2740-D2FB-40AB-B8B8-182A124C18C1}" type="sibTrans" cxnId="{07A223AE-9727-4E7F-884E-3C8C8CF69DB0}">
      <dgm:prSet/>
      <dgm:spPr/>
      <dgm:t>
        <a:bodyPr/>
        <a:lstStyle/>
        <a:p>
          <a:endParaRPr lang="kk-KZ"/>
        </a:p>
      </dgm:t>
    </dgm:pt>
    <dgm:pt modelId="{ED56BE65-9598-4369-BBE7-5E4A3EFFF58E}">
      <dgm:prSet custT="1"/>
      <dgm:spPr/>
      <dgm:t>
        <a:bodyPr/>
        <a:lstStyle/>
        <a:p>
          <a:r>
            <a:rPr lang="ru-RU" sz="1050" dirty="0" smtClean="0"/>
            <a:t>Готовится на основе Плана ВШК по результатам проведенных проверок;</a:t>
          </a:r>
        </a:p>
      </dgm:t>
    </dgm:pt>
    <dgm:pt modelId="{CB5EF226-AE00-4CAC-B218-23CE246548F9}" type="parTrans" cxnId="{303076B0-7FB2-4827-AA66-2DF6328821D5}">
      <dgm:prSet/>
      <dgm:spPr/>
      <dgm:t>
        <a:bodyPr/>
        <a:lstStyle/>
        <a:p>
          <a:endParaRPr lang="kk-KZ"/>
        </a:p>
      </dgm:t>
    </dgm:pt>
    <dgm:pt modelId="{E8214F09-AF56-44E5-9BA4-A42B312735F0}" type="sibTrans" cxnId="{303076B0-7FB2-4827-AA66-2DF6328821D5}">
      <dgm:prSet/>
      <dgm:spPr/>
      <dgm:t>
        <a:bodyPr/>
        <a:lstStyle/>
        <a:p>
          <a:endParaRPr lang="kk-KZ"/>
        </a:p>
      </dgm:t>
    </dgm:pt>
    <dgm:pt modelId="{3F9304F4-A8C9-4B99-8AA4-16EC40410BA0}">
      <dgm:prSet custT="1"/>
      <dgm:spPr/>
      <dgm:t>
        <a:bodyPr/>
        <a:lstStyle/>
        <a:p>
          <a:r>
            <a:rPr lang="ru-RU" sz="1050" b="1" dirty="0" smtClean="0"/>
            <a:t>Ответственные</a:t>
          </a:r>
          <a:r>
            <a:rPr lang="ru-RU" sz="1050" dirty="0" smtClean="0"/>
            <a:t> – Заместители директора.</a:t>
          </a:r>
        </a:p>
      </dgm:t>
    </dgm:pt>
    <dgm:pt modelId="{B177C87C-A098-4046-BBA7-BFDE8BFBD3A3}" type="parTrans" cxnId="{2664BA4A-582D-4076-A29B-9761A5785CC3}">
      <dgm:prSet/>
      <dgm:spPr/>
      <dgm:t>
        <a:bodyPr/>
        <a:lstStyle/>
        <a:p>
          <a:endParaRPr lang="kk-KZ"/>
        </a:p>
      </dgm:t>
    </dgm:pt>
    <dgm:pt modelId="{83FADF2B-265C-4567-8B16-8DA25C2485F2}" type="sibTrans" cxnId="{2664BA4A-582D-4076-A29B-9761A5785CC3}">
      <dgm:prSet/>
      <dgm:spPr/>
      <dgm:t>
        <a:bodyPr/>
        <a:lstStyle/>
        <a:p>
          <a:endParaRPr lang="kk-KZ"/>
        </a:p>
      </dgm:t>
    </dgm:pt>
    <dgm:pt modelId="{BF544553-083B-41D4-938E-D844FFCDB160}">
      <dgm:prSet custT="1"/>
      <dgm:spPr/>
      <dgm:t>
        <a:bodyPr/>
        <a:lstStyle/>
        <a:p>
          <a:r>
            <a:rPr lang="ru-RU" sz="1050" dirty="0" smtClean="0"/>
            <a:t>Итоги отчета могут служить рамкой для ПРНИШ и Плана ВШК на будущий учебный год.</a:t>
          </a:r>
        </a:p>
      </dgm:t>
    </dgm:pt>
    <dgm:pt modelId="{0937C3D2-A0D6-47FD-A77B-F455265295FA}" type="parTrans" cxnId="{3375161B-EA4E-48E2-BDF1-ADC92AC79ED5}">
      <dgm:prSet/>
      <dgm:spPr/>
      <dgm:t>
        <a:bodyPr/>
        <a:lstStyle/>
        <a:p>
          <a:endParaRPr lang="kk-KZ"/>
        </a:p>
      </dgm:t>
    </dgm:pt>
    <dgm:pt modelId="{AC5F2861-16A2-49BA-AD5F-B6ED44B3EB90}" type="sibTrans" cxnId="{3375161B-EA4E-48E2-BDF1-ADC92AC79ED5}">
      <dgm:prSet/>
      <dgm:spPr/>
      <dgm:t>
        <a:bodyPr/>
        <a:lstStyle/>
        <a:p>
          <a:endParaRPr lang="kk-KZ"/>
        </a:p>
      </dgm:t>
    </dgm:pt>
    <dgm:pt modelId="{D87B44BA-C478-470A-84D5-C2E10F98B25C}" type="pres">
      <dgm:prSet presAssocID="{F6D7D42C-C25C-4C40-9D9A-6A6069F4BB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kk-KZ"/>
        </a:p>
      </dgm:t>
    </dgm:pt>
    <dgm:pt modelId="{A61BA25E-E831-4663-ADDF-5E4D69617921}" type="pres">
      <dgm:prSet presAssocID="{E4A2E7A8-7F41-4EC3-9A3C-F18568BBA14F}" presName="composite" presStyleCnt="0"/>
      <dgm:spPr/>
      <dgm:t>
        <a:bodyPr/>
        <a:lstStyle/>
        <a:p>
          <a:endParaRPr lang="kk-KZ"/>
        </a:p>
      </dgm:t>
    </dgm:pt>
    <dgm:pt modelId="{24D2A0E5-5E73-4E69-B1C2-97BB4D7267FC}" type="pres">
      <dgm:prSet presAssocID="{E4A2E7A8-7F41-4EC3-9A3C-F18568BBA14F}" presName="parTx" presStyleLbl="alignNode1" presStyleIdx="0" presStyleCnt="6" custScaleX="1465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CDEB88AC-9938-4D44-BF97-788F9AEBF8F0}" type="pres">
      <dgm:prSet presAssocID="{E4A2E7A8-7F41-4EC3-9A3C-F18568BBA14F}" presName="desTx" presStyleLbl="alignAccFollowNode1" presStyleIdx="0" presStyleCnt="6" custScaleX="146585" custLinFactNeighborX="-103" custLinFactNeighborY="184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920B1333-33C7-41BE-82B5-A2AAA8941F24}" type="pres">
      <dgm:prSet presAssocID="{9AF5F220-51BF-4696-8C7B-0B1EBEEEE05E}" presName="space" presStyleCnt="0"/>
      <dgm:spPr/>
      <dgm:t>
        <a:bodyPr/>
        <a:lstStyle/>
        <a:p>
          <a:endParaRPr lang="kk-KZ"/>
        </a:p>
      </dgm:t>
    </dgm:pt>
    <dgm:pt modelId="{BE847D53-C3FC-4BC5-85B9-78BE968B3B84}" type="pres">
      <dgm:prSet presAssocID="{49A6F652-229F-4988-9217-176128D9FF8B}" presName="composite" presStyleCnt="0"/>
      <dgm:spPr/>
    </dgm:pt>
    <dgm:pt modelId="{0C7DE786-EC7B-4CF7-846E-5DB21A7FAF26}" type="pres">
      <dgm:prSet presAssocID="{49A6F652-229F-4988-9217-176128D9FF8B}" presName="parTx" presStyleLbl="alignNode1" presStyleIdx="1" presStyleCnt="6" custScaleX="1259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2F475C95-D704-4647-A146-302DB1B2AA84}" type="pres">
      <dgm:prSet presAssocID="{49A6F652-229F-4988-9217-176128D9FF8B}" presName="desTx" presStyleLbl="alignAccFollowNode1" presStyleIdx="1" presStyleCnt="6" custScaleX="12595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ED724C89-3E43-4AF6-A1D9-D06BE529C990}" type="pres">
      <dgm:prSet presAssocID="{2A99B10C-48C3-49E7-BB21-FAFC7279D502}" presName="space" presStyleCnt="0"/>
      <dgm:spPr/>
    </dgm:pt>
    <dgm:pt modelId="{5DCF7B6D-3663-4432-8550-9ED1617D8E83}" type="pres">
      <dgm:prSet presAssocID="{F4C12790-DA33-4DA4-8B77-B65B3381FA61}" presName="composite" presStyleCnt="0"/>
      <dgm:spPr/>
    </dgm:pt>
    <dgm:pt modelId="{87B49488-480F-47CF-A9DA-C2032DF25F60}" type="pres">
      <dgm:prSet presAssocID="{F4C12790-DA33-4DA4-8B77-B65B3381FA61}" presName="parTx" presStyleLbl="alignNode1" presStyleIdx="2" presStyleCnt="6" custScaleX="1711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C11C3173-E47B-4715-A685-1C1EB230AE6B}" type="pres">
      <dgm:prSet presAssocID="{F4C12790-DA33-4DA4-8B77-B65B3381FA61}" presName="desTx" presStyleLbl="alignAccFollowNode1" presStyleIdx="2" presStyleCnt="6" custScaleX="171144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83356F24-2AB3-41E4-9E6D-F583C11A7DD6}" type="pres">
      <dgm:prSet presAssocID="{EA214D55-D217-42C7-87D3-D077501B0083}" presName="space" presStyleCnt="0"/>
      <dgm:spPr/>
    </dgm:pt>
    <dgm:pt modelId="{0F6EFA93-B52A-49EC-AA60-FC6C8F932955}" type="pres">
      <dgm:prSet presAssocID="{8BA187F6-281A-4893-A2AB-52461DF506B7}" presName="composite" presStyleCnt="0"/>
      <dgm:spPr/>
      <dgm:t>
        <a:bodyPr/>
        <a:lstStyle/>
        <a:p>
          <a:endParaRPr lang="kk-KZ"/>
        </a:p>
      </dgm:t>
    </dgm:pt>
    <dgm:pt modelId="{99060346-5B42-4CDC-AB53-FCA2978466A6}" type="pres">
      <dgm:prSet presAssocID="{8BA187F6-281A-4893-A2AB-52461DF506B7}" presName="parTx" presStyleLbl="alignNode1" presStyleIdx="3" presStyleCnt="6" custScaleX="1391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B7FB759E-27B0-46AC-BE7C-4DF843C1F0C3}" type="pres">
      <dgm:prSet presAssocID="{8BA187F6-281A-4893-A2AB-52461DF506B7}" presName="desTx" presStyleLbl="alignAccFollowNode1" presStyleIdx="3" presStyleCnt="6" custScaleX="139179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EE7DAF12-F00D-4CB5-B2B5-AB4916002C83}" type="pres">
      <dgm:prSet presAssocID="{37C26656-79C8-42DA-BD53-EA368FEC0081}" presName="space" presStyleCnt="0"/>
      <dgm:spPr/>
      <dgm:t>
        <a:bodyPr/>
        <a:lstStyle/>
        <a:p>
          <a:endParaRPr lang="kk-KZ"/>
        </a:p>
      </dgm:t>
    </dgm:pt>
    <dgm:pt modelId="{E3554F79-A14B-4D27-8D50-2BBF1A74A802}" type="pres">
      <dgm:prSet presAssocID="{20AE8D4F-2AB7-4E81-BA5E-D78FC0FB507E}" presName="composite" presStyleCnt="0"/>
      <dgm:spPr/>
      <dgm:t>
        <a:bodyPr/>
        <a:lstStyle/>
        <a:p>
          <a:endParaRPr lang="kk-KZ"/>
        </a:p>
      </dgm:t>
    </dgm:pt>
    <dgm:pt modelId="{25DFB5D5-B3E2-44B1-B5C6-7B5B3FA2C7E1}" type="pres">
      <dgm:prSet presAssocID="{20AE8D4F-2AB7-4E81-BA5E-D78FC0FB507E}" presName="parTx" presStyleLbl="alignNode1" presStyleIdx="4" presStyleCnt="6" custScaleX="1389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42F67B1C-8777-421C-931C-128FDF403E6E}" type="pres">
      <dgm:prSet presAssocID="{20AE8D4F-2AB7-4E81-BA5E-D78FC0FB507E}" presName="desTx" presStyleLbl="alignAccFollowNode1" presStyleIdx="4" presStyleCnt="6" custScaleX="13894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E6FCB5CD-51EF-4F34-83DC-E9BF4B10E001}" type="pres">
      <dgm:prSet presAssocID="{FF0F54C1-29A7-4ED8-B4B3-AB5ACC9C90A4}" presName="space" presStyleCnt="0"/>
      <dgm:spPr/>
    </dgm:pt>
    <dgm:pt modelId="{91B4DE8F-D646-4B99-B350-02F4C3CEDA44}" type="pres">
      <dgm:prSet presAssocID="{92BB1FEC-F9E4-4FF3-92F7-C208ACDFF718}" presName="composite" presStyleCnt="0"/>
      <dgm:spPr/>
    </dgm:pt>
    <dgm:pt modelId="{EF593AD2-72CC-4C5D-80C1-8D9C1F83EE15}" type="pres">
      <dgm:prSet presAssocID="{92BB1FEC-F9E4-4FF3-92F7-C208ACDFF718}" presName="parTx" presStyleLbl="alignNode1" presStyleIdx="5" presStyleCnt="6" custScaleX="1179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A860522C-9370-4F18-A90E-B8817AB90535}" type="pres">
      <dgm:prSet presAssocID="{92BB1FEC-F9E4-4FF3-92F7-C208ACDFF718}" presName="desTx" presStyleLbl="alignAccFollowNode1" presStyleIdx="5" presStyleCnt="6" custScaleX="117980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</dgm:ptLst>
  <dgm:cxnLst>
    <dgm:cxn modelId="{AC48F9CC-2BAF-486E-8D76-BA9412C7DA65}" type="presOf" srcId="{F4C12790-DA33-4DA4-8B77-B65B3381FA61}" destId="{87B49488-480F-47CF-A9DA-C2032DF25F60}" srcOrd="0" destOrd="0" presId="urn:microsoft.com/office/officeart/2005/8/layout/hList1"/>
    <dgm:cxn modelId="{A179FF6A-0C62-4EC3-BEE4-2A95039509F2}" type="presOf" srcId="{49A6F652-229F-4988-9217-176128D9FF8B}" destId="{0C7DE786-EC7B-4CF7-846E-5DB21A7FAF26}" srcOrd="0" destOrd="0" presId="urn:microsoft.com/office/officeart/2005/8/layout/hList1"/>
    <dgm:cxn modelId="{1FF1F0CC-73A2-4632-BDD6-65090766D532}" type="presOf" srcId="{ED56BE65-9598-4369-BBE7-5E4A3EFFF58E}" destId="{A860522C-9370-4F18-A90E-B8817AB90535}" srcOrd="0" destOrd="0" presId="urn:microsoft.com/office/officeart/2005/8/layout/hList1"/>
    <dgm:cxn modelId="{F4B2272D-5CAE-414B-A377-8430F3ADE1AB}" type="presOf" srcId="{E4A2E7A8-7F41-4EC3-9A3C-F18568BBA14F}" destId="{24D2A0E5-5E73-4E69-B1C2-97BB4D7267FC}" srcOrd="0" destOrd="0" presId="urn:microsoft.com/office/officeart/2005/8/layout/hList1"/>
    <dgm:cxn modelId="{F4A71D64-9932-4096-8C98-08058B3AF388}" type="presOf" srcId="{92BB1FEC-F9E4-4FF3-92F7-C208ACDFF718}" destId="{EF593AD2-72CC-4C5D-80C1-8D9C1F83EE15}" srcOrd="0" destOrd="0" presId="urn:microsoft.com/office/officeart/2005/8/layout/hList1"/>
    <dgm:cxn modelId="{714C963E-19FF-4E86-9F5F-2786F932907B}" type="presOf" srcId="{104983FE-E391-494C-946E-04222378DDC0}" destId="{C11C3173-E47B-4715-A685-1C1EB230AE6B}" srcOrd="0" destOrd="2" presId="urn:microsoft.com/office/officeart/2005/8/layout/hList1"/>
    <dgm:cxn modelId="{B6DE592F-FFC2-4988-AA89-379935AC2730}" srcId="{8BA187F6-281A-4893-A2AB-52461DF506B7}" destId="{E14BB842-6CDC-4B5B-825E-6428AF1B9C15}" srcOrd="1" destOrd="0" parTransId="{205D4F32-9125-4975-AE9A-EE60391CE18E}" sibTransId="{CBA63083-92E7-411F-A4C4-C37DA6D231C0}"/>
    <dgm:cxn modelId="{1F9CEFBA-3AC6-45FE-900A-D6FC5B83C157}" type="presOf" srcId="{F6D7D42C-C25C-4C40-9D9A-6A6069F4BB5A}" destId="{D87B44BA-C478-470A-84D5-C2E10F98B25C}" srcOrd="0" destOrd="0" presId="urn:microsoft.com/office/officeart/2005/8/layout/hList1"/>
    <dgm:cxn modelId="{3375161B-EA4E-48E2-BDF1-ADC92AC79ED5}" srcId="{92BB1FEC-F9E4-4FF3-92F7-C208ACDFF718}" destId="{BF544553-083B-41D4-938E-D844FFCDB160}" srcOrd="1" destOrd="0" parTransId="{0937C3D2-A0D6-47FD-A77B-F455265295FA}" sibTransId="{AC5F2861-16A2-49BA-AD5F-B6ED44B3EB90}"/>
    <dgm:cxn modelId="{41D971EB-3CAD-419D-AE37-4DAC8BB11B4E}" type="presOf" srcId="{2259120E-1201-4C70-8FB9-C1D9B8D7858C}" destId="{CDEB88AC-9938-4D44-BF97-788F9AEBF8F0}" srcOrd="0" destOrd="0" presId="urn:microsoft.com/office/officeart/2005/8/layout/hList1"/>
    <dgm:cxn modelId="{7DCEAE5F-B05F-423A-9348-7656036B4A96}" srcId="{F6D7D42C-C25C-4C40-9D9A-6A6069F4BB5A}" destId="{49A6F652-229F-4988-9217-176128D9FF8B}" srcOrd="1" destOrd="0" parTransId="{C4067EEE-0C9E-442F-A671-90EF1F54A7EA}" sibTransId="{2A99B10C-48C3-49E7-BB21-FAFC7279D502}"/>
    <dgm:cxn modelId="{B193B07D-4B8A-42FD-ACB1-74618A9A7EF9}" type="presOf" srcId="{3F9304F4-A8C9-4B99-8AA4-16EC40410BA0}" destId="{42F67B1C-8777-421C-931C-128FDF403E6E}" srcOrd="0" destOrd="3" presId="urn:microsoft.com/office/officeart/2005/8/layout/hList1"/>
    <dgm:cxn modelId="{27F76424-F03D-4D55-817F-6944082A9880}" type="presOf" srcId="{BF544553-083B-41D4-938E-D844FFCDB160}" destId="{A860522C-9370-4F18-A90E-B8817AB90535}" srcOrd="0" destOrd="1" presId="urn:microsoft.com/office/officeart/2005/8/layout/hList1"/>
    <dgm:cxn modelId="{18B8C56C-CDB6-40AC-9E7A-49AC0E48725B}" type="presOf" srcId="{845665C4-0D6D-488D-8F4E-C3A6920F1684}" destId="{C11C3173-E47B-4715-A685-1C1EB230AE6B}" srcOrd="0" destOrd="0" presId="urn:microsoft.com/office/officeart/2005/8/layout/hList1"/>
    <dgm:cxn modelId="{B55C4C89-6566-4911-BC72-A482B1D144BD}" type="presOf" srcId="{8BA187F6-281A-4893-A2AB-52461DF506B7}" destId="{99060346-5B42-4CDC-AB53-FCA2978466A6}" srcOrd="0" destOrd="0" presId="urn:microsoft.com/office/officeart/2005/8/layout/hList1"/>
    <dgm:cxn modelId="{46837EE0-8A23-4917-BC36-6EF50DCEEF45}" srcId="{20AE8D4F-2AB7-4E81-BA5E-D78FC0FB507E}" destId="{7814047A-999A-4C29-B952-E9BF0EC39AF6}" srcOrd="2" destOrd="0" parTransId="{5BBB0EBA-D192-46B0-BD96-4C455271E153}" sibTransId="{4AECF408-2D12-4080-A1D4-BA0ECA69B898}"/>
    <dgm:cxn modelId="{459E8FAE-1B5F-44BC-B3F9-EC03AB6EF1CF}" srcId="{F6D7D42C-C25C-4C40-9D9A-6A6069F4BB5A}" destId="{F4C12790-DA33-4DA4-8B77-B65B3381FA61}" srcOrd="2" destOrd="0" parTransId="{95CD8513-BCEB-4305-9D27-9DACF978733D}" sibTransId="{EA214D55-D217-42C7-87D3-D077501B0083}"/>
    <dgm:cxn modelId="{794F3DFA-0AA3-4A69-B561-4098915EC2FE}" type="presOf" srcId="{9A2B4964-C6A6-4EBB-839F-AFF2CD95DB23}" destId="{CDEB88AC-9938-4D44-BF97-788F9AEBF8F0}" srcOrd="0" destOrd="1" presId="urn:microsoft.com/office/officeart/2005/8/layout/hList1"/>
    <dgm:cxn modelId="{290364E7-3995-4CD7-81D7-66821D79B504}" srcId="{F4C12790-DA33-4DA4-8B77-B65B3381FA61}" destId="{4491F3D0-BB35-4B41-A843-22C4B444758F}" srcOrd="1" destOrd="0" parTransId="{887B852E-5663-4827-8DD8-5B4FE4DECBEF}" sibTransId="{4326C7BB-5FF2-4321-A35D-CB3BC3B74F14}"/>
    <dgm:cxn modelId="{889AEE2C-1C48-47F9-ADBB-00B47342AF42}" type="presOf" srcId="{20AE8D4F-2AB7-4E81-BA5E-D78FC0FB507E}" destId="{25DFB5D5-B3E2-44B1-B5C6-7B5B3FA2C7E1}" srcOrd="0" destOrd="0" presId="urn:microsoft.com/office/officeart/2005/8/layout/hList1"/>
    <dgm:cxn modelId="{746DB659-EC9C-4190-8CA2-9D23EB0AE734}" srcId="{20AE8D4F-2AB7-4E81-BA5E-D78FC0FB507E}" destId="{EA3CEC3C-DA47-4A30-93D7-7141261FCE92}" srcOrd="1" destOrd="0" parTransId="{5B1543C5-6578-4440-B27B-76182E1204F9}" sibTransId="{B62805E5-9C9F-4C40-BF5E-4D4FCBF2CA82}"/>
    <dgm:cxn modelId="{303076B0-7FB2-4827-AA66-2DF6328821D5}" srcId="{92BB1FEC-F9E4-4FF3-92F7-C208ACDFF718}" destId="{ED56BE65-9598-4369-BBE7-5E4A3EFFF58E}" srcOrd="0" destOrd="0" parTransId="{CB5EF226-AE00-4CAC-B218-23CE246548F9}" sibTransId="{E8214F09-AF56-44E5-9BA4-A42B312735F0}"/>
    <dgm:cxn modelId="{26543490-8845-4E69-B406-C4C1D9A6D3BE}" srcId="{49A6F652-229F-4988-9217-176128D9FF8B}" destId="{5084D60E-42E7-4FB7-9A16-084384F4A41F}" srcOrd="0" destOrd="0" parTransId="{2BA8A989-911C-4E54-B703-FAABDE251EDB}" sibTransId="{8D50B454-B2B4-45F4-B390-EC620C7401C7}"/>
    <dgm:cxn modelId="{81D7F146-194D-4160-8323-DB1B5B925AEB}" type="presOf" srcId="{B4D85520-CB9C-4D25-836A-9B6D5D697D17}" destId="{C11C3173-E47B-4715-A685-1C1EB230AE6B}" srcOrd="0" destOrd="3" presId="urn:microsoft.com/office/officeart/2005/8/layout/hList1"/>
    <dgm:cxn modelId="{9EE8CE8F-AF70-4D9C-BBA7-FE44AA9CB840}" type="presOf" srcId="{4EB1E1DD-DEFB-4BBB-9D86-A7313EFDDD43}" destId="{B7FB759E-27B0-46AC-BE7C-4DF843C1F0C3}" srcOrd="0" destOrd="0" presId="urn:microsoft.com/office/officeart/2005/8/layout/hList1"/>
    <dgm:cxn modelId="{C85E102F-A07A-4BFB-B32C-67588390FB66}" srcId="{8BA187F6-281A-4893-A2AB-52461DF506B7}" destId="{4EB1E1DD-DEFB-4BBB-9D86-A7313EFDDD43}" srcOrd="0" destOrd="0" parTransId="{0BED6E9F-B497-4EA9-B221-41E17CCBE127}" sibTransId="{B46DFFF3-C294-4CF7-99A4-15CF1B64FF43}"/>
    <dgm:cxn modelId="{86F349B8-8272-428C-9F19-BC7398D41A91}" srcId="{E4A2E7A8-7F41-4EC3-9A3C-F18568BBA14F}" destId="{9A2B4964-C6A6-4EBB-839F-AFF2CD95DB23}" srcOrd="1" destOrd="0" parTransId="{353E5FE8-6D10-4B7F-BDF0-3B1A3A9714C5}" sibTransId="{14F8CEF8-F868-4FF4-A3C7-5CAE4C17ED5E}"/>
    <dgm:cxn modelId="{6AAE925B-7B20-4382-B9C0-F6746F424FA8}" type="presOf" srcId="{4E00111B-124F-41BF-91BD-155280DAA086}" destId="{CDEB88AC-9938-4D44-BF97-788F9AEBF8F0}" srcOrd="0" destOrd="2" presId="urn:microsoft.com/office/officeart/2005/8/layout/hList1"/>
    <dgm:cxn modelId="{07A223AE-9727-4E7F-884E-3C8C8CF69DB0}" srcId="{F6D7D42C-C25C-4C40-9D9A-6A6069F4BB5A}" destId="{92BB1FEC-F9E4-4FF3-92F7-C208ACDFF718}" srcOrd="5" destOrd="0" parTransId="{06D28EEB-EF14-4558-B2E6-B8871279D09F}" sibTransId="{D83F2740-D2FB-40AB-B8B8-182A124C18C1}"/>
    <dgm:cxn modelId="{DAE0F804-3188-4FFD-A015-BDDF002D1DE3}" type="presOf" srcId="{4491F3D0-BB35-4B41-A843-22C4B444758F}" destId="{C11C3173-E47B-4715-A685-1C1EB230AE6B}" srcOrd="0" destOrd="1" presId="urn:microsoft.com/office/officeart/2005/8/layout/hList1"/>
    <dgm:cxn modelId="{38274853-6DBC-4B72-B9EC-A36A1619640B}" type="presOf" srcId="{5084D60E-42E7-4FB7-9A16-084384F4A41F}" destId="{2F475C95-D704-4647-A146-302DB1B2AA84}" srcOrd="0" destOrd="0" presId="urn:microsoft.com/office/officeart/2005/8/layout/hList1"/>
    <dgm:cxn modelId="{CDB9D79C-F81D-4B52-A6DC-1CA0BF7B9DCF}" srcId="{F4C12790-DA33-4DA4-8B77-B65B3381FA61}" destId="{B4D85520-CB9C-4D25-836A-9B6D5D697D17}" srcOrd="3" destOrd="0" parTransId="{44692A7C-8594-4E18-9C46-46AF02C19A36}" sibTransId="{FF54A78E-7FE3-4825-9A8C-0BDC3194D0AF}"/>
    <dgm:cxn modelId="{37759ADE-21D6-479C-80AB-042DF9DE4E2E}" srcId="{49A6F652-229F-4988-9217-176128D9FF8B}" destId="{F5519B8A-017D-4679-881E-EF5679D2B29A}" srcOrd="1" destOrd="0" parTransId="{24124CBA-D51A-4EDC-BC1A-71F71FC3DFFE}" sibTransId="{BB1498C4-6E3E-4EF6-A56C-1C56D529F335}"/>
    <dgm:cxn modelId="{D1A20DBE-F4E7-4499-876B-AB977D648709}" type="presOf" srcId="{7D43DF9E-E0DC-4E97-BCDC-8DAC5962C037}" destId="{42F67B1C-8777-421C-931C-128FDF403E6E}" srcOrd="0" destOrd="0" presId="urn:microsoft.com/office/officeart/2005/8/layout/hList1"/>
    <dgm:cxn modelId="{C02B847B-87F3-4CE7-AF07-3412D37B6959}" type="presOf" srcId="{F5519B8A-017D-4679-881E-EF5679D2B29A}" destId="{2F475C95-D704-4647-A146-302DB1B2AA84}" srcOrd="0" destOrd="1" presId="urn:microsoft.com/office/officeart/2005/8/layout/hList1"/>
    <dgm:cxn modelId="{A8ECCCA6-7A14-4C28-A240-E6E1734BD7EC}" srcId="{F6D7D42C-C25C-4C40-9D9A-6A6069F4BB5A}" destId="{E4A2E7A8-7F41-4EC3-9A3C-F18568BBA14F}" srcOrd="0" destOrd="0" parTransId="{D17F8353-A6D0-485D-A2C8-A2339FFAAECD}" sibTransId="{9AF5F220-51BF-4696-8C7B-0B1EBEEEE05E}"/>
    <dgm:cxn modelId="{BCBD0E5A-7E61-4426-8500-C75E9AFA87C0}" srcId="{F4C12790-DA33-4DA4-8B77-B65B3381FA61}" destId="{104983FE-E391-494C-946E-04222378DDC0}" srcOrd="2" destOrd="0" parTransId="{4AE1E534-53B6-449C-9AC2-1DCEA0E59626}" sibTransId="{80FF99B7-6173-4C6C-A130-120145E19CE4}"/>
    <dgm:cxn modelId="{3F3D251E-A571-49F5-A4E3-5041923818E8}" srcId="{E4A2E7A8-7F41-4EC3-9A3C-F18568BBA14F}" destId="{4E00111B-124F-41BF-91BD-155280DAA086}" srcOrd="2" destOrd="0" parTransId="{854B0FCE-EFB1-4FDF-838E-7C55D42CC52E}" sibTransId="{81F9752E-D8D3-488A-8740-B713E45E8BF0}"/>
    <dgm:cxn modelId="{E34A48D0-190B-4069-B1E2-B25FB5F67ABE}" srcId="{20AE8D4F-2AB7-4E81-BA5E-D78FC0FB507E}" destId="{7D43DF9E-E0DC-4E97-BCDC-8DAC5962C037}" srcOrd="0" destOrd="0" parTransId="{C1766ED1-E4B1-4DD7-8132-E9B882FE177B}" sibTransId="{C3BDFDCE-BB73-40DD-814E-EE2FF36DADB2}"/>
    <dgm:cxn modelId="{E05CDF7A-2F60-4228-955D-8E6F7E3BA529}" srcId="{F6D7D42C-C25C-4C40-9D9A-6A6069F4BB5A}" destId="{8BA187F6-281A-4893-A2AB-52461DF506B7}" srcOrd="3" destOrd="0" parTransId="{A1E88849-BC8C-458E-BD4D-A329B89DA752}" sibTransId="{37C26656-79C8-42DA-BD53-EA368FEC0081}"/>
    <dgm:cxn modelId="{2664BA4A-582D-4076-A29B-9761A5785CC3}" srcId="{20AE8D4F-2AB7-4E81-BA5E-D78FC0FB507E}" destId="{3F9304F4-A8C9-4B99-8AA4-16EC40410BA0}" srcOrd="3" destOrd="0" parTransId="{B177C87C-A098-4046-BBA7-BFDE8BFBD3A3}" sibTransId="{83FADF2B-265C-4567-8B16-8DA25C2485F2}"/>
    <dgm:cxn modelId="{6957A0C4-3E6C-4E20-BD9E-755E26C94EED}" srcId="{F6D7D42C-C25C-4C40-9D9A-6A6069F4BB5A}" destId="{20AE8D4F-2AB7-4E81-BA5E-D78FC0FB507E}" srcOrd="4" destOrd="0" parTransId="{E3A92BC9-529E-4E5D-83D3-1B2846CFB483}" sibTransId="{FF0F54C1-29A7-4ED8-B4B3-AB5ACC9C90A4}"/>
    <dgm:cxn modelId="{5219101E-DD75-451D-A8BC-CFD382E79D75}" type="presOf" srcId="{EA3CEC3C-DA47-4A30-93D7-7141261FCE92}" destId="{42F67B1C-8777-421C-931C-128FDF403E6E}" srcOrd="0" destOrd="1" presId="urn:microsoft.com/office/officeart/2005/8/layout/hList1"/>
    <dgm:cxn modelId="{DFE9E35A-FDBD-4E73-96B9-AEA72577A1EB}" type="presOf" srcId="{E14BB842-6CDC-4B5B-825E-6428AF1B9C15}" destId="{B7FB759E-27B0-46AC-BE7C-4DF843C1F0C3}" srcOrd="0" destOrd="1" presId="urn:microsoft.com/office/officeart/2005/8/layout/hList1"/>
    <dgm:cxn modelId="{64DC8832-5D32-43F8-8790-493452C0DED0}" type="presOf" srcId="{7814047A-999A-4C29-B952-E9BF0EC39AF6}" destId="{42F67B1C-8777-421C-931C-128FDF403E6E}" srcOrd="0" destOrd="2" presId="urn:microsoft.com/office/officeart/2005/8/layout/hList1"/>
    <dgm:cxn modelId="{11FA0EFD-D3E6-499C-8D87-DD385FD8B380}" srcId="{E4A2E7A8-7F41-4EC3-9A3C-F18568BBA14F}" destId="{2259120E-1201-4C70-8FB9-C1D9B8D7858C}" srcOrd="0" destOrd="0" parTransId="{DCD03680-5333-4ABF-9AB0-2BD8EBB0B227}" sibTransId="{202765E6-A422-4659-A173-179A76344C8B}"/>
    <dgm:cxn modelId="{2F135377-4B9F-4937-B226-D21369E90ACD}" srcId="{F4C12790-DA33-4DA4-8B77-B65B3381FA61}" destId="{845665C4-0D6D-488D-8F4E-C3A6920F1684}" srcOrd="0" destOrd="0" parTransId="{AD45194A-10B9-4736-AF90-5783614444D1}" sibTransId="{E080173D-645C-4ECF-9F35-8370B570A3E2}"/>
    <dgm:cxn modelId="{F26E1936-9972-423E-BCA7-CBBEFE6B27A2}" type="presParOf" srcId="{D87B44BA-C478-470A-84D5-C2E10F98B25C}" destId="{A61BA25E-E831-4663-ADDF-5E4D69617921}" srcOrd="0" destOrd="0" presId="urn:microsoft.com/office/officeart/2005/8/layout/hList1"/>
    <dgm:cxn modelId="{1AD50A7B-0356-45A4-9D9C-0F5333955D0D}" type="presParOf" srcId="{A61BA25E-E831-4663-ADDF-5E4D69617921}" destId="{24D2A0E5-5E73-4E69-B1C2-97BB4D7267FC}" srcOrd="0" destOrd="0" presId="urn:microsoft.com/office/officeart/2005/8/layout/hList1"/>
    <dgm:cxn modelId="{F11912AC-D4D3-4994-9CD3-06E8B9620C40}" type="presParOf" srcId="{A61BA25E-E831-4663-ADDF-5E4D69617921}" destId="{CDEB88AC-9938-4D44-BF97-788F9AEBF8F0}" srcOrd="1" destOrd="0" presId="urn:microsoft.com/office/officeart/2005/8/layout/hList1"/>
    <dgm:cxn modelId="{E6B283E7-D3EB-47A3-A39D-9D8A2780851F}" type="presParOf" srcId="{D87B44BA-C478-470A-84D5-C2E10F98B25C}" destId="{920B1333-33C7-41BE-82B5-A2AAA8941F24}" srcOrd="1" destOrd="0" presId="urn:microsoft.com/office/officeart/2005/8/layout/hList1"/>
    <dgm:cxn modelId="{4E698480-8671-4ADF-8BF5-F6E4B0D28BD8}" type="presParOf" srcId="{D87B44BA-C478-470A-84D5-C2E10F98B25C}" destId="{BE847D53-C3FC-4BC5-85B9-78BE968B3B84}" srcOrd="2" destOrd="0" presId="urn:microsoft.com/office/officeart/2005/8/layout/hList1"/>
    <dgm:cxn modelId="{0D0E3BA7-1272-444C-82ED-21C540325B62}" type="presParOf" srcId="{BE847D53-C3FC-4BC5-85B9-78BE968B3B84}" destId="{0C7DE786-EC7B-4CF7-846E-5DB21A7FAF26}" srcOrd="0" destOrd="0" presId="urn:microsoft.com/office/officeart/2005/8/layout/hList1"/>
    <dgm:cxn modelId="{29CE8360-9D00-40BA-A544-02EF41D68A40}" type="presParOf" srcId="{BE847D53-C3FC-4BC5-85B9-78BE968B3B84}" destId="{2F475C95-D704-4647-A146-302DB1B2AA84}" srcOrd="1" destOrd="0" presId="urn:microsoft.com/office/officeart/2005/8/layout/hList1"/>
    <dgm:cxn modelId="{0B3D82F7-32C3-46ED-9752-023420A2F74B}" type="presParOf" srcId="{D87B44BA-C478-470A-84D5-C2E10F98B25C}" destId="{ED724C89-3E43-4AF6-A1D9-D06BE529C990}" srcOrd="3" destOrd="0" presId="urn:microsoft.com/office/officeart/2005/8/layout/hList1"/>
    <dgm:cxn modelId="{2D30F1AA-3B3A-438F-B90E-AAE26B7C16BE}" type="presParOf" srcId="{D87B44BA-C478-470A-84D5-C2E10F98B25C}" destId="{5DCF7B6D-3663-4432-8550-9ED1617D8E83}" srcOrd="4" destOrd="0" presId="urn:microsoft.com/office/officeart/2005/8/layout/hList1"/>
    <dgm:cxn modelId="{31E1BA1C-B5FB-4430-B7E6-8AC60F4C0052}" type="presParOf" srcId="{5DCF7B6D-3663-4432-8550-9ED1617D8E83}" destId="{87B49488-480F-47CF-A9DA-C2032DF25F60}" srcOrd="0" destOrd="0" presId="urn:microsoft.com/office/officeart/2005/8/layout/hList1"/>
    <dgm:cxn modelId="{6D28071C-5629-4D6C-A12D-8C4AE23AF501}" type="presParOf" srcId="{5DCF7B6D-3663-4432-8550-9ED1617D8E83}" destId="{C11C3173-E47B-4715-A685-1C1EB230AE6B}" srcOrd="1" destOrd="0" presId="urn:microsoft.com/office/officeart/2005/8/layout/hList1"/>
    <dgm:cxn modelId="{D060A268-3C21-45C4-AB37-A509062788EA}" type="presParOf" srcId="{D87B44BA-C478-470A-84D5-C2E10F98B25C}" destId="{83356F24-2AB3-41E4-9E6D-F583C11A7DD6}" srcOrd="5" destOrd="0" presId="urn:microsoft.com/office/officeart/2005/8/layout/hList1"/>
    <dgm:cxn modelId="{497015CC-B1B3-4D5E-B497-22F88C115C27}" type="presParOf" srcId="{D87B44BA-C478-470A-84D5-C2E10F98B25C}" destId="{0F6EFA93-B52A-49EC-AA60-FC6C8F932955}" srcOrd="6" destOrd="0" presId="urn:microsoft.com/office/officeart/2005/8/layout/hList1"/>
    <dgm:cxn modelId="{AB27A8DE-A410-4D72-9850-08873982552B}" type="presParOf" srcId="{0F6EFA93-B52A-49EC-AA60-FC6C8F932955}" destId="{99060346-5B42-4CDC-AB53-FCA2978466A6}" srcOrd="0" destOrd="0" presId="urn:microsoft.com/office/officeart/2005/8/layout/hList1"/>
    <dgm:cxn modelId="{32A4CA06-B8A7-4214-B15D-7DCD8ACB17C9}" type="presParOf" srcId="{0F6EFA93-B52A-49EC-AA60-FC6C8F932955}" destId="{B7FB759E-27B0-46AC-BE7C-4DF843C1F0C3}" srcOrd="1" destOrd="0" presId="urn:microsoft.com/office/officeart/2005/8/layout/hList1"/>
    <dgm:cxn modelId="{D1CA7298-98B2-4CE9-9430-452DAB593822}" type="presParOf" srcId="{D87B44BA-C478-470A-84D5-C2E10F98B25C}" destId="{EE7DAF12-F00D-4CB5-B2B5-AB4916002C83}" srcOrd="7" destOrd="0" presId="urn:microsoft.com/office/officeart/2005/8/layout/hList1"/>
    <dgm:cxn modelId="{8266F7C3-5968-44DC-950E-BB38F320B8E8}" type="presParOf" srcId="{D87B44BA-C478-470A-84D5-C2E10F98B25C}" destId="{E3554F79-A14B-4D27-8D50-2BBF1A74A802}" srcOrd="8" destOrd="0" presId="urn:microsoft.com/office/officeart/2005/8/layout/hList1"/>
    <dgm:cxn modelId="{AD2F08F0-0663-4A27-8B73-75AC5F8054BB}" type="presParOf" srcId="{E3554F79-A14B-4D27-8D50-2BBF1A74A802}" destId="{25DFB5D5-B3E2-44B1-B5C6-7B5B3FA2C7E1}" srcOrd="0" destOrd="0" presId="urn:microsoft.com/office/officeart/2005/8/layout/hList1"/>
    <dgm:cxn modelId="{B6010C53-4EA8-453A-9C08-B2F3C18BA27A}" type="presParOf" srcId="{E3554F79-A14B-4D27-8D50-2BBF1A74A802}" destId="{42F67B1C-8777-421C-931C-128FDF403E6E}" srcOrd="1" destOrd="0" presId="urn:microsoft.com/office/officeart/2005/8/layout/hList1"/>
    <dgm:cxn modelId="{B72A33C8-BA12-4127-BA2D-23006FEA9567}" type="presParOf" srcId="{D87B44BA-C478-470A-84D5-C2E10F98B25C}" destId="{E6FCB5CD-51EF-4F34-83DC-E9BF4B10E001}" srcOrd="9" destOrd="0" presId="urn:microsoft.com/office/officeart/2005/8/layout/hList1"/>
    <dgm:cxn modelId="{33AB0C9A-53CF-431B-BB12-186692D10865}" type="presParOf" srcId="{D87B44BA-C478-470A-84D5-C2E10F98B25C}" destId="{91B4DE8F-D646-4B99-B350-02F4C3CEDA44}" srcOrd="10" destOrd="0" presId="urn:microsoft.com/office/officeart/2005/8/layout/hList1"/>
    <dgm:cxn modelId="{5003E6DF-7562-46A9-8132-80BA9E865149}" type="presParOf" srcId="{91B4DE8F-D646-4B99-B350-02F4C3CEDA44}" destId="{EF593AD2-72CC-4C5D-80C1-8D9C1F83EE15}" srcOrd="0" destOrd="0" presId="urn:microsoft.com/office/officeart/2005/8/layout/hList1"/>
    <dgm:cxn modelId="{49053F37-3BB4-4426-93CE-B3B1C7425982}" type="presParOf" srcId="{91B4DE8F-D646-4B99-B350-02F4C3CEDA44}" destId="{A860522C-9370-4F18-A90E-B8817AB9053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E65DE-BDC5-4A73-BA18-D0F4632B169D}" type="datetimeFigureOut">
              <a:rPr lang="kk-KZ" smtClean="0"/>
              <a:t>16.08.2019</a:t>
            </a:fld>
            <a:endParaRPr lang="kk-K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205C8-7750-476D-9AB7-5B7B57E82181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876674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8600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38776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9874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35ed75ccf_0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4229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35f391192_05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393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7661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ru-RU" sz="1100" dirty="0" smtClean="0"/>
              <a:t>Систематический мониторинг и анализ эффективности учебно-воспитательного процесса школы, как инструмент обеспечения качества образования, предоставляемых услуг.</a:t>
            </a:r>
            <a:endParaRPr lang="kk-KZ" sz="1100" dirty="0" smtClean="0"/>
          </a:p>
          <a:p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702510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ВШК осуществляется самостоятельно Интеллектуальной школой, служит основным источником информации для анализа состояния школ, достоверных результатов деятельности участников образовательного процесса и проводится в целях координирования работы школы и оказания методической помощи педагогическому коллективу.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Положение о ВШК разрабатывается в соответствии с нормативными актами АОО, рассматривается на заседании Педагогического совета и утверждается директором Интеллектуальной школы.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6501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Т. И. </a:t>
            </a:r>
            <a:r>
              <a:rPr lang="ru-RU" sz="1100" b="0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Шамовой</a:t>
            </a:r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 В этой классификации выделяется два вида контроля: тематический и фронтальный.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Тематический контроль направлен на углубленное изучение какого-либо конкретного вопроса в системе деятельности педагогического коллектива, группы учителей или отдельного учителя; на младшей или старшей ступени школьного обучения; в системе нравственного или эстетического воспитания школьников. Следовательно, содержание тематического контроля составляют различные направления педагогического процесса, частные вопросы, изучаемые глубоко и целенаправленно. Содержание тематического контроля составляют вводимые в школе инновации, результаты внедрения передового педагогического опыта.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Фронтальный контроль направлен на всестороннее изучение деятельности педагогического коллектива, методического объединения или отдельного учителя. Вследствие трудоемкости, большого количества проверяющих, этот вид контроля целесообразно, как показывает практика, использовать не более двух-трех раз в учебном году. При фронтальном контроле деятельности отдельного учителя, например при аттестации, изучаются все направления его работы - учебное, воспитательное, общественно-педагогическое, управленческое. При фронтальном контроле деятельности школы изучаются все аспекты работы данного образовательного учреждения: всеобуч, организация образовательного процесса, работа с родителями, финансово-хозяйственная деятельность и др.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ого вопроса в практике работы коллектива, подразделения, группы, МО, одного учителя или классного руководителя).</a:t>
            </a:r>
          </a:p>
          <a:p>
            <a:endParaRPr lang="ru-RU" sz="1100" b="0" i="0" u="none" strike="noStrike" cap="none" dirty="0" smtClean="0">
              <a:solidFill>
                <a:srgbClr val="000000"/>
              </a:solidFill>
              <a:effectLst/>
              <a:latin typeface="Arial"/>
              <a:cs typeface="Arial"/>
              <a:sym typeface="Arial"/>
            </a:endParaRPr>
          </a:p>
          <a:p>
            <a:endParaRPr lang="ru-RU" sz="1100" b="0" i="0" u="none" strike="noStrike" cap="none" dirty="0" smtClean="0">
              <a:solidFill>
                <a:srgbClr val="000000"/>
              </a:solidFill>
              <a:effectLst/>
              <a:latin typeface="Arial"/>
              <a:cs typeface="Arial"/>
              <a:sym typeface="Arial"/>
            </a:endParaRPr>
          </a:p>
          <a:p>
            <a:endParaRPr lang="ru-RU" sz="1100" b="0" i="0" u="none" strike="noStrike" cap="none" dirty="0" smtClean="0">
              <a:solidFill>
                <a:srgbClr val="000000"/>
              </a:solidFill>
              <a:effectLst/>
              <a:latin typeface="Arial"/>
              <a:cs typeface="Arial"/>
              <a:sym typeface="Arial"/>
            </a:endParaRPr>
          </a:p>
          <a:p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Персональный контроль осуществляется за работой отдельного учителя, классного руководителя, воспитателя. Он может быть тематическим и фронтальным. Работа коллектива педагогов складывается из работы его отдельных членов, поэтому персональный контроль необходим и оправдан. В деятельности учителя персональный контроль важен как средство самоуправления педагога, стимулирующего фактора в его профессиональном становлении. К сожалению, не исключены случаи, когда результаты такого контроля и последующего анализа свидетельствуют о профессионально-педагогической некомпетентности педагога, об отсутствии роста, а иногда и о профессиональной непригодности.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Классно-обобщающая форма контроля применима при изучении совокупности факторов, влияющих на формирование классного коллектива в процессе учебной и </a:t>
            </a:r>
            <a:r>
              <a:rPr lang="ru-RU" sz="1100" b="0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внеучебной</a:t>
            </a:r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деятельности. Предметом изучения в данном случае выступает деятельность учителей, работающих в одном классе, система их работы по индивидуализации и дифференциации обучения, развитие мотивации и познавательных потребностей учащихся, динамика успеваемости учащихся по годам или в течение одного года, состояние дисциплины и культуры поведения и др.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Предметно-обобщающая форма контроля используется в тех случаях, когда изучается состояние и качество преподавания отдельного предмета в одном классе, или в параллели классов, или в целом в школе. Для проведения такого контроля привлекаются как администрация, так и представители методических объединений школы.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Тематически-обобщающая форма контроля имеет своей главной целью изучение работы разных учителей и разных классов, но по отдельным направлениям учебно-воспитательного процесса. Например, использование краеведческого материала в процессе обучения, или развитие познавательных интересов учащихся, или формирование основ эстетической культуры учащихся на уроках естественного цикла и др.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Комплексно-обобщающая форма контроля используется при осуществлении контроля за организацией изучения нескольких учебных предметов, нескольких учителей в одном или нескольких классах. Данная форма преобладает при фронтальном контроле. </a:t>
            </a:r>
            <a:r>
              <a:rPr lang="ru-RU" dirty="0" smtClean="0"/>
              <a:t/>
            </a:r>
            <a:br>
              <a:rPr lang="ru-RU" dirty="0" smtClean="0"/>
            </a:b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089854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64" name="Google Shape;164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65" name="Google Shape;165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" name="Google Shape;166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Google Shape;167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Google Shape;170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2" name="Google Shape;172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73" name="Google Shape;173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" name="Google Shape;174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Google Shape;175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" name="Google Shape;177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Google Shape;178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685799" y="1165013"/>
            <a:ext cx="7058025" cy="177106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3600" dirty="0">
                <a:latin typeface="+mj-lt"/>
              </a:rPr>
              <a:t>Механизмы реализации основных направлений </a:t>
            </a:r>
            <a:r>
              <a:rPr lang="ru-RU" sz="3600" dirty="0" err="1">
                <a:latin typeface="+mj-lt"/>
              </a:rPr>
              <a:t>внутришкольного</a:t>
            </a:r>
            <a:r>
              <a:rPr lang="ru-RU" sz="3600" dirty="0">
                <a:latin typeface="+mj-lt"/>
              </a:rPr>
              <a:t> контроля</a:t>
            </a:r>
            <a:endParaRPr sz="36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799" y="3264694"/>
            <a:ext cx="5843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Департамент по развитию Назарбаев Интеллектуальных школ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Нур</a:t>
            </a:r>
            <a:r>
              <a:rPr lang="ru-RU" dirty="0" smtClean="0">
                <a:solidFill>
                  <a:schemeClr val="bg1"/>
                </a:solidFill>
              </a:rPr>
              <a:t>-Султан, 2019</a:t>
            </a:r>
            <a:endParaRPr lang="kk-K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sp>
        <p:nvSpPr>
          <p:cNvPr id="3" name="Google Shape;357;p24"/>
          <p:cNvSpPr txBox="1">
            <a:spLocks/>
          </p:cNvSpPr>
          <p:nvPr/>
        </p:nvSpPr>
        <p:spPr>
          <a:xfrm>
            <a:off x="1668123" y="1718019"/>
            <a:ext cx="6082846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algn="ctr"/>
            <a:r>
              <a:rPr lang="ru-RU" sz="3200" dirty="0" smtClean="0">
                <a:solidFill>
                  <a:srgbClr val="3F5378"/>
                </a:solidFill>
              </a:rPr>
              <a:t>Обеспечение качества образования в Интеллектуальных школах</a:t>
            </a:r>
            <a:endParaRPr lang="ru-RU" sz="3200" dirty="0">
              <a:solidFill>
                <a:srgbClr val="3F5378"/>
              </a:solidFill>
            </a:endParaRPr>
          </a:p>
        </p:txBody>
      </p:sp>
      <p:pic>
        <p:nvPicPr>
          <p:cNvPr id="2050" name="Picture 2" descr="ÐÐ°ÑÑÐ¸Ð½ÐºÐ¸ Ð¿Ð¾ Ð·Ð°Ð¿ÑÐ¾ÑÑ nazarbayev intellectu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000" y="336549"/>
            <a:ext cx="1151731" cy="115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91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Стратегии АОО до 2030 года</a:t>
            </a:r>
            <a:endParaRPr lang="kk-KZ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14275" y="1869217"/>
            <a:ext cx="7388232" cy="2337023"/>
          </a:xfrm>
        </p:spPr>
        <p:txBody>
          <a:bodyPr/>
          <a:lstStyle/>
          <a:p>
            <a:r>
              <a:rPr lang="kk-KZ" sz="1800" b="1" dirty="0"/>
              <a:t>Стратегическая </a:t>
            </a:r>
            <a:r>
              <a:rPr lang="kk-KZ" sz="1800" b="1" dirty="0" smtClean="0"/>
              <a:t>цель - </a:t>
            </a:r>
            <a:r>
              <a:rPr lang="ru-RU" sz="1800" dirty="0" smtClean="0"/>
              <a:t>Стать </a:t>
            </a:r>
            <a:r>
              <a:rPr lang="ru-RU" sz="1800" dirty="0"/>
              <a:t>инновационной организацией, оказывающей качественные услуги в </a:t>
            </a:r>
            <a:r>
              <a:rPr lang="ru-RU" sz="1800" dirty="0" smtClean="0"/>
              <a:t>области дошкольного </a:t>
            </a:r>
            <a:r>
              <a:rPr lang="ru-RU" sz="1800" dirty="0"/>
              <a:t>и среднего образования в стране и за рубежом</a:t>
            </a:r>
            <a:r>
              <a:rPr lang="ru-RU" sz="1800" dirty="0" smtClean="0"/>
              <a:t>.</a:t>
            </a:r>
          </a:p>
          <a:p>
            <a:endParaRPr lang="ru-RU" sz="1800" dirty="0"/>
          </a:p>
          <a:p>
            <a:r>
              <a:rPr lang="kk-KZ" sz="1800" b="1" dirty="0" smtClean="0"/>
              <a:t>Первое стратегическое направление </a:t>
            </a:r>
            <a:r>
              <a:rPr lang="ru-RU" sz="1800" dirty="0" smtClean="0"/>
              <a:t>- Устойчивое </a:t>
            </a:r>
            <a:r>
              <a:rPr lang="ru-RU" sz="1800" dirty="0"/>
              <a:t>развитие Интеллектуальных </a:t>
            </a:r>
            <a:r>
              <a:rPr lang="ru-RU" sz="1800" dirty="0" smtClean="0"/>
              <a:t>школ.</a:t>
            </a:r>
          </a:p>
          <a:p>
            <a:endParaRPr lang="ru-RU" sz="1800" dirty="0"/>
          </a:p>
          <a:p>
            <a:r>
              <a:rPr lang="ru-RU" sz="1800" b="1" i="1" dirty="0" smtClean="0"/>
              <a:t>Ожидаемый </a:t>
            </a:r>
            <a:r>
              <a:rPr lang="ru-RU" sz="1800" b="1" i="1" dirty="0"/>
              <a:t>результат:</a:t>
            </a:r>
            <a:r>
              <a:rPr lang="ru-RU" sz="1800" i="1" dirty="0"/>
              <a:t> реализуются современные формы управления.</a:t>
            </a:r>
            <a:endParaRPr lang="kk-KZ" sz="1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grpSp>
        <p:nvGrpSpPr>
          <p:cNvPr id="5" name="Google Shape;928;p37"/>
          <p:cNvGrpSpPr/>
          <p:nvPr/>
        </p:nvGrpSpPr>
        <p:grpSpPr>
          <a:xfrm>
            <a:off x="378304" y="599016"/>
            <a:ext cx="279063" cy="353317"/>
            <a:chOff x="2635450" y="4321225"/>
            <a:chExt cx="368400" cy="466425"/>
          </a:xfrm>
        </p:grpSpPr>
        <p:sp>
          <p:nvSpPr>
            <p:cNvPr id="6" name="Google Shape;929;p37"/>
            <p:cNvSpPr/>
            <p:nvPr/>
          </p:nvSpPr>
          <p:spPr>
            <a:xfrm>
              <a:off x="2635450" y="4653050"/>
              <a:ext cx="368400" cy="134600"/>
            </a:xfrm>
            <a:custGeom>
              <a:avLst/>
              <a:gdLst/>
              <a:ahLst/>
              <a:cxnLst/>
              <a:rect l="l" t="t" r="r" b="b"/>
              <a:pathLst>
                <a:path w="14736" h="5384" fill="none" extrusionOk="0">
                  <a:moveTo>
                    <a:pt x="6723" y="1"/>
                  </a:moveTo>
                  <a:lnTo>
                    <a:pt x="6723" y="1"/>
                  </a:lnTo>
                  <a:lnTo>
                    <a:pt x="6187" y="49"/>
                  </a:lnTo>
                  <a:lnTo>
                    <a:pt x="5651" y="147"/>
                  </a:lnTo>
                  <a:lnTo>
                    <a:pt x="5140" y="269"/>
                  </a:lnTo>
                  <a:lnTo>
                    <a:pt x="4628" y="415"/>
                  </a:lnTo>
                  <a:lnTo>
                    <a:pt x="4141" y="610"/>
                  </a:lnTo>
                  <a:lnTo>
                    <a:pt x="3678" y="829"/>
                  </a:lnTo>
                  <a:lnTo>
                    <a:pt x="3216" y="1072"/>
                  </a:lnTo>
                  <a:lnTo>
                    <a:pt x="2777" y="1340"/>
                  </a:lnTo>
                  <a:lnTo>
                    <a:pt x="2363" y="1633"/>
                  </a:lnTo>
                  <a:lnTo>
                    <a:pt x="1949" y="1949"/>
                  </a:lnTo>
                  <a:lnTo>
                    <a:pt x="1584" y="2290"/>
                  </a:lnTo>
                  <a:lnTo>
                    <a:pt x="1219" y="2655"/>
                  </a:lnTo>
                  <a:lnTo>
                    <a:pt x="878" y="3045"/>
                  </a:lnTo>
                  <a:lnTo>
                    <a:pt x="561" y="3459"/>
                  </a:lnTo>
                  <a:lnTo>
                    <a:pt x="269" y="3873"/>
                  </a:lnTo>
                  <a:lnTo>
                    <a:pt x="1" y="4312"/>
                  </a:lnTo>
                  <a:lnTo>
                    <a:pt x="1" y="4312"/>
                  </a:lnTo>
                  <a:lnTo>
                    <a:pt x="293" y="4433"/>
                  </a:lnTo>
                  <a:lnTo>
                    <a:pt x="610" y="4555"/>
                  </a:lnTo>
                  <a:lnTo>
                    <a:pt x="1316" y="4750"/>
                  </a:lnTo>
                  <a:lnTo>
                    <a:pt x="2120" y="4945"/>
                  </a:lnTo>
                  <a:lnTo>
                    <a:pt x="3045" y="5091"/>
                  </a:lnTo>
                  <a:lnTo>
                    <a:pt x="4019" y="5213"/>
                  </a:lnTo>
                  <a:lnTo>
                    <a:pt x="5091" y="5310"/>
                  </a:lnTo>
                  <a:lnTo>
                    <a:pt x="6211" y="5359"/>
                  </a:lnTo>
                  <a:lnTo>
                    <a:pt x="7356" y="5383"/>
                  </a:lnTo>
                  <a:lnTo>
                    <a:pt x="7356" y="5383"/>
                  </a:lnTo>
                  <a:lnTo>
                    <a:pt x="8525" y="5359"/>
                  </a:lnTo>
                  <a:lnTo>
                    <a:pt x="9645" y="5310"/>
                  </a:lnTo>
                  <a:lnTo>
                    <a:pt x="10717" y="5213"/>
                  </a:lnTo>
                  <a:lnTo>
                    <a:pt x="11691" y="5091"/>
                  </a:lnTo>
                  <a:lnTo>
                    <a:pt x="12617" y="4945"/>
                  </a:lnTo>
                  <a:lnTo>
                    <a:pt x="13420" y="4750"/>
                  </a:lnTo>
                  <a:lnTo>
                    <a:pt x="14127" y="4555"/>
                  </a:lnTo>
                  <a:lnTo>
                    <a:pt x="14443" y="4433"/>
                  </a:lnTo>
                  <a:lnTo>
                    <a:pt x="14736" y="4312"/>
                  </a:lnTo>
                  <a:lnTo>
                    <a:pt x="14736" y="4312"/>
                  </a:lnTo>
                  <a:lnTo>
                    <a:pt x="14468" y="3873"/>
                  </a:lnTo>
                  <a:lnTo>
                    <a:pt x="14175" y="3459"/>
                  </a:lnTo>
                  <a:lnTo>
                    <a:pt x="13859" y="3045"/>
                  </a:lnTo>
                  <a:lnTo>
                    <a:pt x="13518" y="2655"/>
                  </a:lnTo>
                  <a:lnTo>
                    <a:pt x="13153" y="2290"/>
                  </a:lnTo>
                  <a:lnTo>
                    <a:pt x="12787" y="1949"/>
                  </a:lnTo>
                  <a:lnTo>
                    <a:pt x="12373" y="1633"/>
                  </a:lnTo>
                  <a:lnTo>
                    <a:pt x="11959" y="1340"/>
                  </a:lnTo>
                  <a:lnTo>
                    <a:pt x="11521" y="1072"/>
                  </a:lnTo>
                  <a:lnTo>
                    <a:pt x="11058" y="829"/>
                  </a:lnTo>
                  <a:lnTo>
                    <a:pt x="10595" y="610"/>
                  </a:lnTo>
                  <a:lnTo>
                    <a:pt x="10108" y="415"/>
                  </a:lnTo>
                  <a:lnTo>
                    <a:pt x="9597" y="269"/>
                  </a:lnTo>
                  <a:lnTo>
                    <a:pt x="9085" y="147"/>
                  </a:lnTo>
                  <a:lnTo>
                    <a:pt x="8549" y="49"/>
                  </a:lnTo>
                  <a:lnTo>
                    <a:pt x="8014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930;p37"/>
            <p:cNvSpPr/>
            <p:nvPr/>
          </p:nvSpPr>
          <p:spPr>
            <a:xfrm>
              <a:off x="2819350" y="4321225"/>
              <a:ext cx="25" cy="347075"/>
            </a:xfrm>
            <a:custGeom>
              <a:avLst/>
              <a:gdLst/>
              <a:ahLst/>
              <a:cxnLst/>
              <a:rect l="l" t="t" r="r" b="b"/>
              <a:pathLst>
                <a:path w="1" h="13883" fill="none" extrusionOk="0">
                  <a:moveTo>
                    <a:pt x="0" y="13883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931;p37"/>
            <p:cNvSpPr/>
            <p:nvPr/>
          </p:nvSpPr>
          <p:spPr>
            <a:xfrm>
              <a:off x="2835175" y="4328525"/>
              <a:ext cx="114475" cy="114500"/>
            </a:xfrm>
            <a:custGeom>
              <a:avLst/>
              <a:gdLst/>
              <a:ahLst/>
              <a:cxnLst/>
              <a:rect l="l" t="t" r="r" b="b"/>
              <a:pathLst>
                <a:path w="4579" h="4580" fill="none" extrusionOk="0">
                  <a:moveTo>
                    <a:pt x="707" y="4190"/>
                  </a:moveTo>
                  <a:lnTo>
                    <a:pt x="707" y="4190"/>
                  </a:lnTo>
                  <a:lnTo>
                    <a:pt x="853" y="4287"/>
                  </a:lnTo>
                  <a:lnTo>
                    <a:pt x="999" y="4384"/>
                  </a:lnTo>
                  <a:lnTo>
                    <a:pt x="1145" y="4458"/>
                  </a:lnTo>
                  <a:lnTo>
                    <a:pt x="1315" y="4506"/>
                  </a:lnTo>
                  <a:lnTo>
                    <a:pt x="1462" y="4555"/>
                  </a:lnTo>
                  <a:lnTo>
                    <a:pt x="1632" y="4579"/>
                  </a:lnTo>
                  <a:lnTo>
                    <a:pt x="1803" y="4579"/>
                  </a:lnTo>
                  <a:lnTo>
                    <a:pt x="1973" y="4579"/>
                  </a:lnTo>
                  <a:lnTo>
                    <a:pt x="2143" y="4579"/>
                  </a:lnTo>
                  <a:lnTo>
                    <a:pt x="2290" y="4531"/>
                  </a:lnTo>
                  <a:lnTo>
                    <a:pt x="2460" y="4506"/>
                  </a:lnTo>
                  <a:lnTo>
                    <a:pt x="2606" y="4433"/>
                  </a:lnTo>
                  <a:lnTo>
                    <a:pt x="2777" y="4360"/>
                  </a:lnTo>
                  <a:lnTo>
                    <a:pt x="2923" y="4263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3"/>
                  </a:lnTo>
                  <a:lnTo>
                    <a:pt x="3459" y="3678"/>
                  </a:lnTo>
                  <a:lnTo>
                    <a:pt x="3605" y="3410"/>
                  </a:lnTo>
                  <a:lnTo>
                    <a:pt x="3727" y="3142"/>
                  </a:lnTo>
                  <a:lnTo>
                    <a:pt x="3994" y="2485"/>
                  </a:lnTo>
                  <a:lnTo>
                    <a:pt x="4214" y="1827"/>
                  </a:lnTo>
                  <a:lnTo>
                    <a:pt x="4384" y="1170"/>
                  </a:lnTo>
                  <a:lnTo>
                    <a:pt x="4506" y="634"/>
                  </a:lnTo>
                  <a:lnTo>
                    <a:pt x="4579" y="220"/>
                  </a:lnTo>
                  <a:lnTo>
                    <a:pt x="4579" y="98"/>
                  </a:lnTo>
                  <a:lnTo>
                    <a:pt x="4555" y="25"/>
                  </a:lnTo>
                  <a:lnTo>
                    <a:pt x="4555" y="25"/>
                  </a:lnTo>
                  <a:lnTo>
                    <a:pt x="4482" y="1"/>
                  </a:lnTo>
                  <a:lnTo>
                    <a:pt x="4360" y="25"/>
                  </a:lnTo>
                  <a:lnTo>
                    <a:pt x="3970" y="74"/>
                  </a:lnTo>
                  <a:lnTo>
                    <a:pt x="3410" y="195"/>
                  </a:lnTo>
                  <a:lnTo>
                    <a:pt x="2752" y="390"/>
                  </a:lnTo>
                  <a:lnTo>
                    <a:pt x="2095" y="609"/>
                  </a:lnTo>
                  <a:lnTo>
                    <a:pt x="1462" y="853"/>
                  </a:lnTo>
                  <a:lnTo>
                    <a:pt x="1169" y="975"/>
                  </a:lnTo>
                  <a:lnTo>
                    <a:pt x="926" y="1121"/>
                  </a:lnTo>
                  <a:lnTo>
                    <a:pt x="707" y="1267"/>
                  </a:lnTo>
                  <a:lnTo>
                    <a:pt x="536" y="1389"/>
                  </a:lnTo>
                  <a:lnTo>
                    <a:pt x="536" y="1389"/>
                  </a:lnTo>
                  <a:lnTo>
                    <a:pt x="414" y="1535"/>
                  </a:lnTo>
                  <a:lnTo>
                    <a:pt x="317" y="1657"/>
                  </a:lnTo>
                  <a:lnTo>
                    <a:pt x="219" y="1803"/>
                  </a:lnTo>
                  <a:lnTo>
                    <a:pt x="146" y="1973"/>
                  </a:lnTo>
                  <a:lnTo>
                    <a:pt x="98" y="2119"/>
                  </a:lnTo>
                  <a:lnTo>
                    <a:pt x="49" y="2290"/>
                  </a:lnTo>
                  <a:lnTo>
                    <a:pt x="0" y="2460"/>
                  </a:lnTo>
                  <a:lnTo>
                    <a:pt x="0" y="2607"/>
                  </a:lnTo>
                  <a:lnTo>
                    <a:pt x="0" y="2777"/>
                  </a:lnTo>
                  <a:lnTo>
                    <a:pt x="0" y="2948"/>
                  </a:lnTo>
                  <a:lnTo>
                    <a:pt x="25" y="3118"/>
                  </a:lnTo>
                  <a:lnTo>
                    <a:pt x="73" y="3264"/>
                  </a:lnTo>
                  <a:lnTo>
                    <a:pt x="146" y="3435"/>
                  </a:lnTo>
                  <a:lnTo>
                    <a:pt x="195" y="3581"/>
                  </a:lnTo>
                  <a:lnTo>
                    <a:pt x="293" y="3727"/>
                  </a:lnTo>
                  <a:lnTo>
                    <a:pt x="390" y="3873"/>
                  </a:lnTo>
                  <a:lnTo>
                    <a:pt x="707" y="419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32;p37"/>
            <p:cNvSpPr/>
            <p:nvPr/>
          </p:nvSpPr>
          <p:spPr>
            <a:xfrm>
              <a:off x="2850400" y="4372975"/>
              <a:ext cx="54825" cy="54825"/>
            </a:xfrm>
            <a:custGeom>
              <a:avLst/>
              <a:gdLst/>
              <a:ahLst/>
              <a:cxnLst/>
              <a:rect l="l" t="t" r="r" b="b"/>
              <a:pathLst>
                <a:path w="2193" h="2193" fill="none" extrusionOk="0">
                  <a:moveTo>
                    <a:pt x="2192" y="0"/>
                  </a:moveTo>
                  <a:lnTo>
                    <a:pt x="0" y="219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33;p37"/>
            <p:cNvSpPr/>
            <p:nvPr/>
          </p:nvSpPr>
          <p:spPr>
            <a:xfrm>
              <a:off x="2646425" y="4429600"/>
              <a:ext cx="156500" cy="156500"/>
            </a:xfrm>
            <a:custGeom>
              <a:avLst/>
              <a:gdLst/>
              <a:ahLst/>
              <a:cxnLst/>
              <a:rect l="l" t="t" r="r" b="b"/>
              <a:pathLst>
                <a:path w="6260" h="6260" fill="none" extrusionOk="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5"/>
                  </a:lnTo>
                  <a:lnTo>
                    <a:pt x="6040" y="4725"/>
                  </a:lnTo>
                  <a:lnTo>
                    <a:pt x="6138" y="4506"/>
                  </a:lnTo>
                  <a:lnTo>
                    <a:pt x="6186" y="4287"/>
                  </a:lnTo>
                  <a:lnTo>
                    <a:pt x="6235" y="4043"/>
                  </a:lnTo>
                  <a:lnTo>
                    <a:pt x="6259" y="3824"/>
                  </a:lnTo>
                  <a:lnTo>
                    <a:pt x="6259" y="3581"/>
                  </a:lnTo>
                  <a:lnTo>
                    <a:pt x="6235" y="3361"/>
                  </a:lnTo>
                  <a:lnTo>
                    <a:pt x="6186" y="3118"/>
                  </a:lnTo>
                  <a:lnTo>
                    <a:pt x="6138" y="2899"/>
                  </a:lnTo>
                  <a:lnTo>
                    <a:pt x="6040" y="2680"/>
                  </a:lnTo>
                  <a:lnTo>
                    <a:pt x="5943" y="2460"/>
                  </a:lnTo>
                  <a:lnTo>
                    <a:pt x="5821" y="2266"/>
                  </a:lnTo>
                  <a:lnTo>
                    <a:pt x="5675" y="2071"/>
                  </a:lnTo>
                  <a:lnTo>
                    <a:pt x="5504" y="1900"/>
                  </a:lnTo>
                  <a:lnTo>
                    <a:pt x="5504" y="1900"/>
                  </a:lnTo>
                  <a:lnTo>
                    <a:pt x="5285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2" y="1145"/>
                  </a:lnTo>
                  <a:lnTo>
                    <a:pt x="3848" y="975"/>
                  </a:lnTo>
                  <a:lnTo>
                    <a:pt x="3410" y="804"/>
                  </a:lnTo>
                  <a:lnTo>
                    <a:pt x="2484" y="488"/>
                  </a:lnTo>
                  <a:lnTo>
                    <a:pt x="1608" y="244"/>
                  </a:lnTo>
                  <a:lnTo>
                    <a:pt x="853" y="74"/>
                  </a:lnTo>
                  <a:lnTo>
                    <a:pt x="536" y="25"/>
                  </a:lnTo>
                  <a:lnTo>
                    <a:pt x="292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0" y="122"/>
                  </a:lnTo>
                  <a:lnTo>
                    <a:pt x="0" y="293"/>
                  </a:lnTo>
                  <a:lnTo>
                    <a:pt x="25" y="536"/>
                  </a:lnTo>
                  <a:lnTo>
                    <a:pt x="73" y="853"/>
                  </a:lnTo>
                  <a:lnTo>
                    <a:pt x="244" y="1608"/>
                  </a:lnTo>
                  <a:lnTo>
                    <a:pt x="487" y="2485"/>
                  </a:lnTo>
                  <a:lnTo>
                    <a:pt x="804" y="3410"/>
                  </a:lnTo>
                  <a:lnTo>
                    <a:pt x="974" y="3849"/>
                  </a:lnTo>
                  <a:lnTo>
                    <a:pt x="1145" y="4263"/>
                  </a:lnTo>
                  <a:lnTo>
                    <a:pt x="1315" y="4652"/>
                  </a:lnTo>
                  <a:lnTo>
                    <a:pt x="1510" y="4993"/>
                  </a:lnTo>
                  <a:lnTo>
                    <a:pt x="1705" y="5286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0" y="5675"/>
                  </a:lnTo>
                  <a:lnTo>
                    <a:pt x="2265" y="5821"/>
                  </a:lnTo>
                  <a:lnTo>
                    <a:pt x="2460" y="5943"/>
                  </a:lnTo>
                  <a:lnTo>
                    <a:pt x="2679" y="6041"/>
                  </a:lnTo>
                  <a:lnTo>
                    <a:pt x="2898" y="6138"/>
                  </a:lnTo>
                  <a:lnTo>
                    <a:pt x="3118" y="6187"/>
                  </a:lnTo>
                  <a:lnTo>
                    <a:pt x="3361" y="6235"/>
                  </a:lnTo>
                  <a:lnTo>
                    <a:pt x="3580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1"/>
                  </a:lnTo>
                  <a:lnTo>
                    <a:pt x="4944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934;p37"/>
            <p:cNvSpPr/>
            <p:nvPr/>
          </p:nvSpPr>
          <p:spPr>
            <a:xfrm>
              <a:off x="2696350" y="4479525"/>
              <a:ext cx="87100" cy="87100"/>
            </a:xfrm>
            <a:custGeom>
              <a:avLst/>
              <a:gdLst/>
              <a:ahLst/>
              <a:cxnLst/>
              <a:rect l="l" t="t" r="r" b="b"/>
              <a:pathLst>
                <a:path w="3484" h="3484" fill="none" extrusionOk="0">
                  <a:moveTo>
                    <a:pt x="0" y="1"/>
                  </a:moveTo>
                  <a:lnTo>
                    <a:pt x="3483" y="348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33962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/>
              <a:t>Взаимосвязанные механизмы обеспечения качества образования в Интеллектуальных школах </a:t>
            </a:r>
            <a:endParaRPr sz="1600" dirty="0"/>
          </a:p>
        </p:txBody>
      </p:sp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0" name="Google Shape;618;p37"/>
          <p:cNvSpPr/>
          <p:nvPr/>
        </p:nvSpPr>
        <p:spPr>
          <a:xfrm>
            <a:off x="385665" y="623919"/>
            <a:ext cx="303511" cy="303511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Блок-схема: узел 3"/>
          <p:cNvSpPr/>
          <p:nvPr/>
        </p:nvSpPr>
        <p:spPr>
          <a:xfrm>
            <a:off x="1652692" y="1557710"/>
            <a:ext cx="3000587" cy="3000743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8" name="Блок-схема: узел 7"/>
          <p:cNvSpPr/>
          <p:nvPr/>
        </p:nvSpPr>
        <p:spPr>
          <a:xfrm>
            <a:off x="1651300" y="1955800"/>
            <a:ext cx="2191175" cy="2123440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2D050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1651300" y="2329948"/>
            <a:ext cx="1441030" cy="1442720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В течение учебного </a:t>
            </a:r>
            <a:r>
              <a:rPr lang="ru-RU" sz="1200" dirty="0" smtClean="0"/>
              <a:t>года</a:t>
            </a:r>
            <a:endParaRPr lang="kk-KZ" sz="1200" dirty="0"/>
          </a:p>
        </p:txBody>
      </p:sp>
      <p:cxnSp>
        <p:nvCxnSpPr>
          <p:cNvPr id="6" name="Прямая соединительная линия 5"/>
          <p:cNvCxnSpPr>
            <a:stCxn id="4" idx="7"/>
          </p:cNvCxnSpPr>
          <p:nvPr/>
        </p:nvCxnSpPr>
        <p:spPr>
          <a:xfrm flipV="1">
            <a:off x="4213853" y="1972268"/>
            <a:ext cx="2259256" cy="24891"/>
          </a:xfrm>
          <a:prstGeom prst="line">
            <a:avLst/>
          </a:prstGeom>
          <a:ln w="28575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842475" y="2832947"/>
            <a:ext cx="2653152" cy="14081"/>
          </a:xfrm>
          <a:prstGeom prst="line">
            <a:avLst/>
          </a:prstGeom>
          <a:ln w="28575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745194" y="3644053"/>
            <a:ext cx="3750433" cy="25400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150345" y="3361676"/>
            <a:ext cx="24304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accent1"/>
                </a:solidFill>
              </a:rPr>
              <a:t>Внутришкольный контроль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371691" y="2329948"/>
            <a:ext cx="31840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dirty="0">
                <a:solidFill>
                  <a:schemeClr val="accent1"/>
                </a:solidFill>
              </a:rPr>
              <a:t>Инспектирование Интеллектуальных школ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857792" y="1664491"/>
            <a:ext cx="1697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accent1"/>
                </a:solidFill>
              </a:rPr>
              <a:t>Аккредитация CIS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791828" y="2221545"/>
            <a:ext cx="781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/>
              <a:t>Каждые </a:t>
            </a:r>
          </a:p>
          <a:p>
            <a:pPr algn="r"/>
            <a:r>
              <a:rPr lang="ru-RU" sz="1200" dirty="0"/>
              <a:t>3 года</a:t>
            </a:r>
            <a:endParaRPr lang="kk-KZ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349670" y="1893034"/>
            <a:ext cx="793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/>
              <a:t>Каждые 5 лет</a:t>
            </a:r>
            <a:endParaRPr lang="kk-KZ" sz="1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965412" y="3686028"/>
            <a:ext cx="15600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000" dirty="0" smtClean="0"/>
              <a:t>Администрация школы</a:t>
            </a:r>
            <a:endParaRPr lang="kk-KZ" sz="1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457446" y="2897035"/>
            <a:ext cx="10791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/>
              <a:t>Комиссия АОО</a:t>
            </a:r>
            <a:endParaRPr lang="kk-KZ" sz="10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757884" y="2023270"/>
            <a:ext cx="18229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/>
              <a:t>Независимая комиссия </a:t>
            </a:r>
            <a:r>
              <a:rPr lang="en-US" sz="1000" dirty="0"/>
              <a:t>CIS</a:t>
            </a:r>
            <a:endParaRPr lang="kk-KZ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6555692" y="3387947"/>
            <a:ext cx="254970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внутренний механизм </a:t>
            </a:r>
            <a:r>
              <a:rPr lang="ru-RU" sz="1100" dirty="0" smtClean="0"/>
              <a:t>контроля качества образовательных услуг (не является на прямую подготовкой к инспектированию и аккредитации).</a:t>
            </a:r>
            <a:endParaRPr lang="kk-KZ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6577715" y="2363587"/>
            <a:ext cx="2363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внешний механизм </a:t>
            </a:r>
            <a:r>
              <a:rPr lang="ru-RU" sz="1100" dirty="0" smtClean="0"/>
              <a:t>контроля качества образовательных услуг (поддержка в подготовке к аккредитации </a:t>
            </a:r>
            <a:r>
              <a:rPr lang="en-US" sz="1100" dirty="0" smtClean="0"/>
              <a:t>CIS</a:t>
            </a:r>
            <a:r>
              <a:rPr lang="ru-RU" sz="1100" dirty="0" smtClean="0"/>
              <a:t>).</a:t>
            </a:r>
            <a:endParaRPr lang="kk-KZ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6577714" y="1639974"/>
            <a:ext cx="25662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внешний механизм </a:t>
            </a:r>
            <a:r>
              <a:rPr lang="ru-RU" sz="1100" dirty="0" smtClean="0"/>
              <a:t>контроля</a:t>
            </a:r>
            <a:r>
              <a:rPr lang="en-US" sz="1100" dirty="0" smtClean="0"/>
              <a:t> </a:t>
            </a:r>
            <a:r>
              <a:rPr lang="ru-RU" sz="1100" dirty="0"/>
              <a:t>качества образовательных </a:t>
            </a:r>
            <a:r>
              <a:rPr lang="ru-RU" sz="1100" dirty="0" smtClean="0"/>
              <a:t>услуг на соответствие международным стандартам.</a:t>
            </a:r>
            <a:endParaRPr lang="kk-KZ" sz="1100" dirty="0"/>
          </a:p>
        </p:txBody>
      </p:sp>
      <p:sp>
        <p:nvSpPr>
          <p:cNvPr id="2" name="Половина рамки 1"/>
          <p:cNvSpPr/>
          <p:nvPr/>
        </p:nvSpPr>
        <p:spPr>
          <a:xfrm rot="6581358">
            <a:off x="2487754" y="2153722"/>
            <a:ext cx="217207" cy="231538"/>
          </a:xfrm>
          <a:prstGeom prst="halfFrame">
            <a:avLst>
              <a:gd name="adj1" fmla="val 11810"/>
              <a:gd name="adj2" fmla="val 12422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>
              <a:solidFill>
                <a:schemeClr val="tx1"/>
              </a:solidFill>
            </a:endParaRPr>
          </a:p>
        </p:txBody>
      </p:sp>
      <p:sp>
        <p:nvSpPr>
          <p:cNvPr id="23" name="Половина рамки 22"/>
          <p:cNvSpPr/>
          <p:nvPr/>
        </p:nvSpPr>
        <p:spPr>
          <a:xfrm rot="6581358">
            <a:off x="2589201" y="1756920"/>
            <a:ext cx="217207" cy="231538"/>
          </a:xfrm>
          <a:prstGeom prst="halfFrame">
            <a:avLst>
              <a:gd name="adj1" fmla="val 11810"/>
              <a:gd name="adj2" fmla="val 12422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125527" y="2231545"/>
            <a:ext cx="588788" cy="136325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284911" y="1830416"/>
            <a:ext cx="518536" cy="207787"/>
          </a:xfrm>
          <a:prstGeom prst="line">
            <a:avLst/>
          </a:prstGeom>
          <a:ln w="1905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9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434315"/>
              </p:ext>
            </p:extLst>
          </p:nvPr>
        </p:nvGraphicFramePr>
        <p:xfrm>
          <a:off x="0" y="344983"/>
          <a:ext cx="9144000" cy="4511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280"/>
                <a:gridCol w="4702387"/>
                <a:gridCol w="1469813"/>
                <a:gridCol w="1557867"/>
                <a:gridCol w="1205653"/>
              </a:tblGrid>
              <a:tr h="47459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№</a:t>
                      </a:r>
                      <a:endParaRPr lang="kk-KZ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Направления </a:t>
                      </a:r>
                      <a:r>
                        <a:rPr lang="kk-KZ" sz="1100" b="1" i="0" u="none" strike="noStrike" cap="none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контроля</a:t>
                      </a:r>
                      <a:endParaRPr lang="kk-KZ" sz="1100" b="1" i="0" u="none" strike="noStrike" cap="none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</a:rPr>
                        <a:t>Внутришкольный контроль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100" dirty="0" smtClean="0"/>
                        <a:t>Инспектирование Интеллектуальных школ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100" dirty="0" smtClean="0"/>
                        <a:t>Аккредитация CIS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1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k-KZ" sz="1100" b="0" i="0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Планирование образовательной деятельности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k-KZ" sz="11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(Миссия, планы, ПРИШ и</a:t>
                      </a:r>
                      <a:r>
                        <a:rPr lang="kk-KZ" sz="11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другое</a:t>
                      </a:r>
                      <a:r>
                        <a:rPr lang="kk-KZ" sz="11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)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B0F0"/>
                          </a:solidFill>
                        </a:rPr>
                        <a:t>+</a:t>
                      </a:r>
                      <a:endParaRPr lang="kk-KZ" sz="1100" b="1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k-KZ" sz="1100" b="0" i="0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Преподавание и обучение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k-KZ" sz="11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(Реализация</a:t>
                      </a:r>
                      <a:r>
                        <a:rPr lang="kk-KZ" sz="11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о</a:t>
                      </a:r>
                      <a:r>
                        <a:rPr lang="kk-KZ" sz="11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бразовательной программы, методическая деятельность, качество преподавания, учебные достижения и т.д.)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B0F0"/>
                          </a:solidFill>
                        </a:rPr>
                        <a:t>+</a:t>
                      </a:r>
                      <a:endParaRPr lang="kk-KZ" sz="1100" b="1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k-KZ" sz="1100" b="0" i="0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Управление и менеджмент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k-KZ" sz="11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(Реализация Стратегии, документация, личные дела и т.д.)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B0F0"/>
                          </a:solidFill>
                        </a:rPr>
                        <a:t>+</a:t>
                      </a:r>
                      <a:endParaRPr lang="kk-KZ" sz="1100" b="1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k-KZ" sz="1100" b="0" i="0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Кадровый потенциал школы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k-KZ" sz="11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(Педагогический состав, аттестация, повышение квалификации)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B0F0"/>
                          </a:solidFill>
                        </a:rPr>
                        <a:t>+</a:t>
                      </a:r>
                      <a:endParaRPr lang="kk-KZ" sz="1100" b="1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k-KZ" sz="1100" b="0" i="0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Доступность обучения и преподавания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k-KZ" sz="11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(Работа с вновь поступившими</a:t>
                      </a:r>
                      <a:r>
                        <a:rPr lang="en-US" sz="11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1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учащимися</a:t>
                      </a:r>
                      <a:r>
                        <a:rPr lang="kk-KZ" sz="11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индивидуальное развитие, профориентация, мед/псих.служба и т.д.)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B0F0"/>
                          </a:solidFill>
                        </a:rPr>
                        <a:t>+</a:t>
                      </a:r>
                      <a:endParaRPr lang="kk-KZ" sz="1100" b="1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k-KZ" sz="1100" b="0" i="0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Культура школы и сотрудничество с сообществом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1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(Воспитательная работа, внеурочная деятельность,</a:t>
                      </a:r>
                      <a:r>
                        <a:rPr lang="ru-RU" sz="11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работа с родителями и т.д.</a:t>
                      </a:r>
                      <a:r>
                        <a:rPr lang="ru-RU" sz="11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)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B0F0"/>
                          </a:solidFill>
                        </a:rPr>
                        <a:t>+</a:t>
                      </a:r>
                      <a:endParaRPr lang="kk-KZ" sz="1100" b="1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k-KZ" sz="1100" b="0" i="0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Безопасность и благополучие в школе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На усмотрение школы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k-KZ" sz="1100" b="0" i="0" u="none" strike="noStrike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Ресурсное обеспечение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k-KZ" sz="11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(Библиотека, питание, оснащение и т.д.)</a:t>
                      </a:r>
                      <a:r>
                        <a:rPr lang="kk-KZ" sz="11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На усмотрение школы</a:t>
                      </a:r>
                      <a:endParaRPr lang="kk-KZ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k-KZ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16039" y="-55127"/>
            <a:ext cx="26853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6200" indent="0">
              <a:buNone/>
            </a:pPr>
            <a:r>
              <a:rPr lang="ru-RU" sz="2000" b="1" dirty="0" smtClean="0">
                <a:solidFill>
                  <a:schemeClr val="accen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Объекты контроля</a:t>
            </a:r>
            <a:endParaRPr lang="kk-KZ" sz="2000" b="1" dirty="0">
              <a:solidFill>
                <a:schemeClr val="accen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55559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200"/>
            <a:r>
              <a:rPr lang="ru-RU" sz="1400" i="1" dirty="0"/>
              <a:t>Из Правил образовательной деятельности АОО, утверждённые решением Правления АОО от 13 декабря 2018 года №65: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6457" y="1330349"/>
            <a:ext cx="7852042" cy="3200553"/>
          </a:xfrm>
        </p:spPr>
        <p:txBody>
          <a:bodyPr/>
          <a:lstStyle/>
          <a:p>
            <a:r>
              <a:rPr lang="ru-RU" sz="1400" dirty="0" smtClean="0"/>
              <a:t>«</a:t>
            </a:r>
            <a:r>
              <a:rPr lang="ru-RU" sz="1400" b="1" dirty="0">
                <a:solidFill>
                  <a:schemeClr val="accent1"/>
                </a:solidFill>
              </a:rPr>
              <a:t>Внутришкольный контроль </a:t>
            </a:r>
            <a:r>
              <a:rPr lang="ru-RU" sz="1400" dirty="0"/>
              <a:t>(далее – ВШК) – одна из основных функций управления школой, включает систематическое и глубокое изучение образовательного процесса и труда учителя для оказания своевременной методической и практической помощи.»</a:t>
            </a:r>
          </a:p>
          <a:p>
            <a:r>
              <a:rPr lang="ru-RU" sz="1400" dirty="0" smtClean="0"/>
              <a:t>«34. ВШК </a:t>
            </a:r>
            <a:r>
              <a:rPr lang="ru-RU" sz="1400" dirty="0"/>
              <a:t>осуществляется самостоятельно Интеллектуальной школой, служит основным источником информации для анализа состояния школ, достоверных результатов деятельности участников образовательного процесса и проводится в целях координирования работы школы и оказания методической помощи педагогическому коллективу.</a:t>
            </a:r>
          </a:p>
          <a:p>
            <a:r>
              <a:rPr lang="ru-RU" sz="1400" dirty="0"/>
              <a:t>Положение о ВШК разрабатывается в соответствии с нормативными актами АОО, рассматривается на заседании Педагогического совета и утверждается директором Интеллектуальной школы</a:t>
            </a:r>
            <a:r>
              <a:rPr lang="ru-RU" sz="1400" dirty="0" smtClean="0"/>
              <a:t>.»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grpSp>
        <p:nvGrpSpPr>
          <p:cNvPr id="5" name="Google Shape;700;p37"/>
          <p:cNvGrpSpPr/>
          <p:nvPr/>
        </p:nvGrpSpPr>
        <p:grpSpPr>
          <a:xfrm>
            <a:off x="319515" y="617925"/>
            <a:ext cx="309022" cy="315499"/>
            <a:chOff x="3951850" y="2985350"/>
            <a:chExt cx="407950" cy="416500"/>
          </a:xfrm>
        </p:grpSpPr>
        <p:sp>
          <p:nvSpPr>
            <p:cNvPr id="6" name="Google Shape;701;p37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702;p37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703;p37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704;p37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1383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6"/>
          <p:cNvSpPr txBox="1">
            <a:spLocks noGrp="1"/>
          </p:cNvSpPr>
          <p:nvPr>
            <p:ph type="body" idx="1"/>
          </p:nvPr>
        </p:nvSpPr>
        <p:spPr>
          <a:xfrm>
            <a:off x="282216" y="1373005"/>
            <a:ext cx="3317558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ru-RU" sz="1400" dirty="0"/>
              <a:t>Обеспечение качества </a:t>
            </a:r>
            <a:r>
              <a:rPr lang="ru-RU" sz="1400" dirty="0" smtClean="0"/>
              <a:t>образовательных услуг.</a:t>
            </a:r>
          </a:p>
          <a:p>
            <a:pPr>
              <a:spcBef>
                <a:spcPts val="0"/>
              </a:spcBef>
            </a:pPr>
            <a:r>
              <a:rPr lang="ru-RU" sz="1400" dirty="0" smtClean="0"/>
              <a:t>Обеспечение </a:t>
            </a:r>
            <a:r>
              <a:rPr lang="ru-RU" sz="1400" dirty="0"/>
              <a:t>согласованного и устойчивого развития школы</a:t>
            </a:r>
            <a:r>
              <a:rPr lang="ru-RU" sz="1400" dirty="0" smtClean="0"/>
              <a:t>.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ru-RU" sz="1400" dirty="0" smtClean="0"/>
              <a:t>Повышение профессионального капитала.</a:t>
            </a:r>
            <a:endParaRPr lang="ru-RU" sz="1400" dirty="0"/>
          </a:p>
          <a:p>
            <a:pPr lvl="0">
              <a:spcBef>
                <a:spcPts val="0"/>
              </a:spcBef>
            </a:pPr>
            <a:r>
              <a:rPr lang="ru-RU" sz="1400" dirty="0" smtClean="0"/>
              <a:t>Оказание методической поддержки.</a:t>
            </a:r>
          </a:p>
          <a:p>
            <a:pPr lvl="0">
              <a:spcBef>
                <a:spcPts val="0"/>
              </a:spcBef>
            </a:pPr>
            <a:r>
              <a:rPr lang="ru-RU" sz="1400" dirty="0" smtClean="0"/>
              <a:t>Контроль за соблюдением требований нормативно-правовых актов РК и иных документов АОО.</a:t>
            </a:r>
          </a:p>
        </p:txBody>
      </p:sp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grpSp>
        <p:nvGrpSpPr>
          <p:cNvPr id="239" name="Google Shape;239;p16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Google Shape;240;p1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756173" y="1275687"/>
            <a:ext cx="12426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accen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Цели </a:t>
            </a:r>
            <a:r>
              <a:rPr lang="ru-RU" sz="1600" b="1" dirty="0" smtClean="0">
                <a:solidFill>
                  <a:schemeClr val="accen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ВШК</a:t>
            </a:r>
            <a:endParaRPr lang="kk-KZ" sz="1600" b="1" dirty="0">
              <a:solidFill>
                <a:schemeClr val="accent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192695" y="1225782"/>
            <a:ext cx="2898412" cy="438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ru-RU" sz="1600" dirty="0">
                <a:solidFill>
                  <a:schemeClr val="accent1"/>
                </a:solidFill>
                <a:latin typeface="Roboto Condensed Light"/>
                <a:ea typeface="Roboto Condensed Light"/>
                <a:cs typeface="Roboto Condensed Light"/>
                <a:sym typeface="Arial"/>
              </a:rPr>
              <a:t>Функции и задачи ВШК</a:t>
            </a:r>
            <a:endParaRPr lang="kk-KZ" sz="1600" dirty="0">
              <a:solidFill>
                <a:schemeClr val="accent1"/>
              </a:solidFill>
              <a:latin typeface="Roboto Condensed Light"/>
              <a:ea typeface="Roboto Condensed Light"/>
              <a:cs typeface="Roboto Condensed Light"/>
              <a:sym typeface="Arial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3705015" y="1806600"/>
            <a:ext cx="5325881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dirty="0" smtClean="0"/>
              <a:t>Совершенствование деятельности Интеллектуальной школы. </a:t>
            </a:r>
          </a:p>
          <a:p>
            <a:pPr>
              <a:spcBef>
                <a:spcPts val="0"/>
              </a:spcBef>
            </a:pPr>
            <a:r>
              <a:rPr lang="ru-RU" sz="1400" dirty="0" smtClean="0"/>
              <a:t>Анализ качества знаний учащихся, в том числе на основе результатов </a:t>
            </a:r>
            <a:r>
              <a:rPr lang="kk-KZ" sz="1400" dirty="0" smtClean="0"/>
              <a:t>мониторинга учебных достижений учащихся</a:t>
            </a:r>
            <a:r>
              <a:rPr lang="ru-RU" sz="14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ru-RU" sz="1400" dirty="0" smtClean="0"/>
              <a:t>Мониторинг </a:t>
            </a:r>
            <a:r>
              <a:rPr lang="ru-RU" sz="1400" dirty="0" smtClean="0">
                <a:sym typeface="Raleway Light"/>
              </a:rPr>
              <a:t>научно-исследовательской деятельности учащихся.</a:t>
            </a: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>Анализ качества педагогической деятельности работников. </a:t>
            </a:r>
          </a:p>
          <a:p>
            <a:pPr>
              <a:spcBef>
                <a:spcPts val="0"/>
              </a:spcBef>
            </a:pPr>
            <a:r>
              <a:rPr lang="ru-RU" sz="1400" dirty="0" smtClean="0"/>
              <a:t>Мониторинг работы с вновь прибывшими учащимися.</a:t>
            </a:r>
          </a:p>
          <a:p>
            <a:pPr>
              <a:spcBef>
                <a:spcPts val="0"/>
              </a:spcBef>
            </a:pPr>
            <a:r>
              <a:rPr lang="ru-RU" sz="1400" dirty="0" smtClean="0"/>
              <a:t>Отслеживание психического и личностного развития учащихся.</a:t>
            </a:r>
          </a:p>
          <a:p>
            <a:pPr>
              <a:spcBef>
                <a:spcPts val="0"/>
              </a:spcBef>
            </a:pPr>
            <a:r>
              <a:rPr lang="ru-RU" sz="1400" dirty="0" smtClean="0"/>
              <a:t>Мониторинг оказания методической поддержки педагогических работников, в том числе молодых специалистов.</a:t>
            </a:r>
          </a:p>
          <a:p>
            <a:endParaRPr lang="kk-KZ" sz="1400" dirty="0"/>
          </a:p>
        </p:txBody>
      </p:sp>
    </p:spTree>
    <p:extLst>
      <p:ext uri="{BB962C8B-B14F-4D97-AF65-F5344CB8AC3E}">
        <p14:creationId xmlns:p14="http://schemas.microsoft.com/office/powerpoint/2010/main" val="242430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92575"/>
            <a:ext cx="5492400" cy="383100"/>
          </a:xfrm>
        </p:spPr>
        <p:txBody>
          <a:bodyPr/>
          <a:lstStyle/>
          <a:p>
            <a:r>
              <a:rPr lang="ru-RU" sz="1400" dirty="0" smtClean="0"/>
              <a:t>Механизм организации ВШК в Интеллектуальных школах</a:t>
            </a:r>
            <a:endParaRPr lang="kk-KZ" sz="1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37592524"/>
              </p:ext>
            </p:extLst>
          </p:nvPr>
        </p:nvGraphicFramePr>
        <p:xfrm>
          <a:off x="48888" y="1027579"/>
          <a:ext cx="9056512" cy="3876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  <p:grpSp>
        <p:nvGrpSpPr>
          <p:cNvPr id="6" name="Google Shape;697;p37"/>
          <p:cNvGrpSpPr/>
          <p:nvPr/>
        </p:nvGrpSpPr>
        <p:grpSpPr>
          <a:xfrm>
            <a:off x="263990" y="464370"/>
            <a:ext cx="392063" cy="291505"/>
            <a:chOff x="5247525" y="3007275"/>
            <a:chExt cx="517575" cy="384825"/>
          </a:xfrm>
        </p:grpSpPr>
        <p:sp>
          <p:nvSpPr>
            <p:cNvPr id="7" name="Google Shape;698;p37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l" t="t" r="r" b="b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699;p37"/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l" t="t" r="r" b="b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Стрелка вправо 2"/>
          <p:cNvSpPr/>
          <p:nvPr/>
        </p:nvSpPr>
        <p:spPr>
          <a:xfrm>
            <a:off x="1469816" y="865200"/>
            <a:ext cx="237066" cy="27093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9" name="Стрелка вправо 8"/>
          <p:cNvSpPr/>
          <p:nvPr/>
        </p:nvSpPr>
        <p:spPr>
          <a:xfrm>
            <a:off x="7726371" y="892112"/>
            <a:ext cx="237066" cy="27093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0" name="Стрелка вправо 9"/>
          <p:cNvSpPr/>
          <p:nvPr/>
        </p:nvSpPr>
        <p:spPr>
          <a:xfrm>
            <a:off x="2875318" y="868982"/>
            <a:ext cx="237066" cy="27093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1" name="Стрелка вправо 10"/>
          <p:cNvSpPr/>
          <p:nvPr/>
        </p:nvSpPr>
        <p:spPr>
          <a:xfrm>
            <a:off x="6238280" y="870005"/>
            <a:ext cx="237066" cy="27093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7083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7324" y="2634930"/>
            <a:ext cx="3889985" cy="673535"/>
          </a:xfrm>
        </p:spPr>
        <p:txBody>
          <a:bodyPr/>
          <a:lstStyle/>
          <a:p>
            <a:pPr marL="76200" indent="0">
              <a:buNone/>
            </a:pPr>
            <a:r>
              <a:rPr lang="kk-KZ" sz="1600" b="1" dirty="0" smtClean="0"/>
              <a:t>Т</a:t>
            </a:r>
            <a:r>
              <a:rPr lang="x-none" sz="1600" b="1" dirty="0" smtClean="0"/>
              <a:t>ематический</a:t>
            </a:r>
            <a:r>
              <a:rPr lang="ru-RU" sz="1600" dirty="0" smtClean="0"/>
              <a:t> - </a:t>
            </a:r>
            <a:r>
              <a:rPr lang="ru-RU" sz="1600" dirty="0"/>
              <a:t>углубленное изучение </a:t>
            </a:r>
            <a:r>
              <a:rPr lang="ru-RU" sz="1600" dirty="0" smtClean="0"/>
              <a:t>одного направления деятельности:</a:t>
            </a:r>
          </a:p>
          <a:p>
            <a:r>
              <a:rPr lang="ru-RU" sz="1600" dirty="0"/>
              <a:t>в системе деятельности педагогического коллектива, группы учителей или отдельного учителя; </a:t>
            </a:r>
            <a:endParaRPr lang="ru-RU" sz="1600" dirty="0" smtClean="0"/>
          </a:p>
          <a:p>
            <a:r>
              <a:rPr lang="ru-RU" sz="1600" dirty="0" smtClean="0"/>
              <a:t>на всех уровнях обучения учащихся; </a:t>
            </a:r>
          </a:p>
          <a:p>
            <a:r>
              <a:rPr lang="ru-RU" sz="1600" dirty="0" smtClean="0"/>
              <a:t>в </a:t>
            </a:r>
            <a:r>
              <a:rPr lang="ru-RU" sz="1600" dirty="0"/>
              <a:t>системе </a:t>
            </a:r>
            <a:r>
              <a:rPr lang="ru-RU" sz="1600" dirty="0" smtClean="0"/>
              <a:t>ценностей и воспитания учащихся.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  <p:sp>
        <p:nvSpPr>
          <p:cNvPr id="2" name="Прямоугольник 1"/>
          <p:cNvSpPr/>
          <p:nvPr/>
        </p:nvSpPr>
        <p:spPr>
          <a:xfrm>
            <a:off x="623826" y="601850"/>
            <a:ext cx="23358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6200" indent="0">
              <a:buNone/>
            </a:pPr>
            <a:r>
              <a:rPr lang="ru-RU" sz="2000" b="1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Виды контроля:</a:t>
            </a:r>
            <a:endParaRPr lang="kk-KZ" sz="2000" b="1" dirty="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5073906" y="2352297"/>
            <a:ext cx="3805934" cy="387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76200" indent="0">
              <a:buNone/>
            </a:pPr>
            <a:r>
              <a:rPr lang="ru-RU" sz="1600" b="1" dirty="0" smtClean="0"/>
              <a:t>Комплексный</a:t>
            </a:r>
            <a:r>
              <a:rPr lang="ru-RU" sz="1600" dirty="0" smtClean="0"/>
              <a:t> - </a:t>
            </a:r>
            <a:r>
              <a:rPr lang="kk-KZ" sz="1600" dirty="0" smtClean="0"/>
              <a:t>изучение некольких направлений деятельности:</a:t>
            </a:r>
          </a:p>
          <a:p>
            <a:r>
              <a:rPr lang="ru-RU" sz="1600" dirty="0"/>
              <a:t>педагогического коллектива, методического объединения или отдельного </a:t>
            </a:r>
            <a:r>
              <a:rPr lang="ru-RU" sz="1600" dirty="0" smtClean="0"/>
              <a:t>учителя;</a:t>
            </a:r>
          </a:p>
          <a:p>
            <a:r>
              <a:rPr lang="ru-RU" sz="1600" dirty="0" smtClean="0"/>
              <a:t>2-3 раза в год (предварительный, текущий, итоговый).</a:t>
            </a:r>
          </a:p>
        </p:txBody>
      </p:sp>
    </p:spTree>
    <p:extLst>
      <p:ext uri="{BB962C8B-B14F-4D97-AF65-F5344CB8AC3E}">
        <p14:creationId xmlns:p14="http://schemas.microsoft.com/office/powerpoint/2010/main" val="154751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Формы </a:t>
            </a:r>
            <a:r>
              <a:rPr lang="ru-RU" dirty="0" smtClean="0">
                <a:solidFill>
                  <a:schemeClr val="bg1"/>
                </a:solidFill>
              </a:rPr>
              <a:t>контроля</a:t>
            </a:r>
            <a:endParaRPr lang="kk-KZ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>
          <a:xfrm>
            <a:off x="7618000" y="4717776"/>
            <a:ext cx="1487400" cy="31560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177684"/>
              </p:ext>
            </p:extLst>
          </p:nvPr>
        </p:nvGraphicFramePr>
        <p:xfrm>
          <a:off x="189652" y="1232900"/>
          <a:ext cx="8724053" cy="360325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62786"/>
                <a:gridCol w="2108693"/>
                <a:gridCol w="3368487"/>
                <a:gridCol w="148408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b="1" i="0" dirty="0" smtClean="0"/>
                        <a:t>Формы контроля</a:t>
                      </a:r>
                      <a:endParaRPr lang="kk-KZ" sz="12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/>
                        <a:t>Объект контроля</a:t>
                      </a:r>
                      <a:endParaRPr lang="kk-KZ" sz="12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Цель</a:t>
                      </a:r>
                      <a:endParaRPr lang="kk-K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Исполнители</a:t>
                      </a:r>
                      <a:endParaRPr lang="kk-K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/>
                          </a:solidFill>
                        </a:rPr>
                        <a:t>Административный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Образовательный процесс, ресурсное обеспечение</a:t>
                      </a:r>
                      <a:r>
                        <a:rPr lang="kk-KZ" sz="1200" baseline="0" dirty="0" smtClean="0"/>
                        <a:t> и т.д.</a:t>
                      </a:r>
                      <a:endParaRPr lang="kk-K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Обеспечение эффективного функционирования образовательного </a:t>
                      </a:r>
                      <a:r>
                        <a:rPr lang="kk-KZ" sz="1200" dirty="0" smtClean="0"/>
                        <a:t>процесса</a:t>
                      </a:r>
                      <a:r>
                        <a:rPr lang="ru-RU" sz="1200" dirty="0" smtClean="0"/>
                        <a:t> </a:t>
                      </a:r>
                      <a:endParaRPr lang="kk-K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dirty="0" smtClean="0"/>
                        <a:t>Администрация, </a:t>
                      </a:r>
                      <a:r>
                        <a:rPr lang="ru-RU" sz="1200" dirty="0" err="1" smtClean="0"/>
                        <a:t>ПРиПЛ</a:t>
                      </a:r>
                      <a:endParaRPr lang="kk-KZ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/>
                          </a:solidFill>
                        </a:rPr>
                        <a:t>Персональный</a:t>
                      </a:r>
                      <a:endParaRPr lang="kk-KZ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Отдельные педагогические работники</a:t>
                      </a:r>
                      <a:endParaRPr lang="kk-K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Анализ профессиональной</a:t>
                      </a:r>
                      <a:r>
                        <a:rPr lang="ru-RU" sz="1200" baseline="0" dirty="0" smtClean="0"/>
                        <a:t> деятельности учителей</a:t>
                      </a:r>
                      <a:endParaRPr lang="kk-K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dirty="0" smtClean="0"/>
                        <a:t>Администрация, </a:t>
                      </a:r>
                      <a:r>
                        <a:rPr lang="ru-RU" sz="1200" baseline="0" dirty="0" smtClean="0"/>
                        <a:t>Методические объединения</a:t>
                      </a:r>
                      <a:endParaRPr lang="kk-KZ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accent1"/>
                          </a:solidFill>
                        </a:rPr>
                        <a:t>Классно-обобщающий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Отдельные</a:t>
                      </a:r>
                      <a:r>
                        <a:rPr lang="ru-RU" sz="1200" baseline="0" dirty="0" smtClean="0"/>
                        <a:t> классы</a:t>
                      </a:r>
                      <a:endParaRPr lang="kk-K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Анализ успеваемости учащихся, деятельности учителей, реализация учебных программ, воспита</a:t>
                      </a:r>
                      <a:r>
                        <a:rPr lang="ru-RU" sz="1200" baseline="0" dirty="0" smtClean="0"/>
                        <a:t>тельной работы, работы с родителями, документации </a:t>
                      </a:r>
                      <a:endParaRPr lang="kk-K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Администрация, </a:t>
                      </a:r>
                      <a:r>
                        <a:rPr lang="ru-RU" sz="1200" dirty="0" err="1" smtClean="0"/>
                        <a:t>ПРиПЛ</a:t>
                      </a:r>
                      <a:endParaRPr lang="kk-K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/>
                          </a:solidFill>
                        </a:rPr>
                        <a:t>Предметный</a:t>
                      </a:r>
                      <a:endParaRPr lang="kk-KZ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Отдельные предметы </a:t>
                      </a:r>
                    </a:p>
                    <a:p>
                      <a:r>
                        <a:rPr lang="ru-RU" sz="1200" dirty="0" smtClean="0"/>
                        <a:t>(в классе; в параллели классов; в школе)</a:t>
                      </a:r>
                      <a:endParaRPr lang="kk-K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Анализ состояния и качества преподавания предмета</a:t>
                      </a:r>
                      <a:endParaRPr lang="kk-K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Администрация</a:t>
                      </a:r>
                      <a:r>
                        <a:rPr lang="ru-RU" sz="1200" baseline="0" dirty="0" smtClean="0"/>
                        <a:t>, методические объединения</a:t>
                      </a:r>
                      <a:endParaRPr lang="kk-K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921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/>
                          </a:solidFill>
                        </a:rPr>
                        <a:t>Тематический</a:t>
                      </a:r>
                      <a:endParaRPr lang="kk-KZ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Педагогические</a:t>
                      </a:r>
                      <a:r>
                        <a:rPr lang="ru-RU" sz="1200" baseline="0" dirty="0" smtClean="0"/>
                        <a:t> работники, классы и т.д.</a:t>
                      </a:r>
                      <a:endParaRPr lang="kk-K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Изучение</a:t>
                      </a:r>
                      <a:r>
                        <a:rPr lang="ru-RU" sz="1200" baseline="0" dirty="0" smtClean="0"/>
                        <a:t> о</a:t>
                      </a:r>
                      <a:r>
                        <a:rPr lang="ru-RU" sz="1200" dirty="0" smtClean="0"/>
                        <a:t>тдельного вопроса, направления </a:t>
                      </a:r>
                      <a:r>
                        <a:rPr lang="kk-KZ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образовательного процесса</a:t>
                      </a:r>
                      <a:endParaRPr lang="kk-K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В зависимости от цели/проблемы</a:t>
                      </a:r>
                      <a:endParaRPr lang="kk-K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6" name="Google Shape;613;p37"/>
          <p:cNvGrpSpPr/>
          <p:nvPr/>
        </p:nvGrpSpPr>
        <p:grpSpPr>
          <a:xfrm>
            <a:off x="421450" y="609167"/>
            <a:ext cx="333016" cy="333016"/>
            <a:chOff x="2594050" y="1631825"/>
            <a:chExt cx="439625" cy="439625"/>
          </a:xfrm>
        </p:grpSpPr>
        <p:sp>
          <p:nvSpPr>
            <p:cNvPr id="7" name="Google Shape;614;p3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615;p3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616;p3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617;p37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8817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Ответственные за проведение ВШК</a:t>
            </a:r>
            <a:endParaRPr lang="kk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31635"/>
              </p:ext>
            </p:extLst>
          </p:nvPr>
        </p:nvGraphicFramePr>
        <p:xfrm>
          <a:off x="0" y="1036318"/>
          <a:ext cx="9144000" cy="392176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27573"/>
                <a:gridCol w="7816427"/>
              </a:tblGrid>
              <a:tr h="32303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Ответственный за контроль</a:t>
                      </a:r>
                      <a:endParaRPr lang="kk-K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Контролируемые вопросы ВШК </a:t>
                      </a:r>
                      <a:endParaRPr lang="kk-KZ" sz="1000" dirty="0"/>
                    </a:p>
                  </a:txBody>
                  <a:tcPr/>
                </a:tc>
              </a:tr>
              <a:tr h="1068506">
                <a:tc>
                  <a:txBody>
                    <a:bodyPr/>
                    <a:lstStyle/>
                    <a:p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Заместитель директора по учебной работе </a:t>
                      </a:r>
                      <a:endParaRPr lang="kk-KZ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>
                        <a:buFontTx/>
                        <a:buChar char="-"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Планирование и организация процесса ВШК в целом;</a:t>
                      </a:r>
                    </a:p>
                    <a:p>
                      <a:pPr marL="87313" indent="-87313">
                        <a:buFontTx/>
                        <a:buChar char="-"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Изучение состояния образовательного процесса;</a:t>
                      </a:r>
                    </a:p>
                    <a:p>
                      <a:pPr marL="87313" indent="-87313">
                        <a:buFontTx/>
                        <a:buChar char="-"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Изучение реализации </a:t>
                      </a:r>
                      <a:r>
                        <a:rPr lang="en-US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NIS</a:t>
                      </a: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</a:t>
                      </a:r>
                      <a:r>
                        <a:rPr lang="en-US" sz="10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programme</a:t>
                      </a: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;</a:t>
                      </a:r>
                    </a:p>
                    <a:p>
                      <a:pPr marL="87313" indent="-87313">
                        <a:buFontTx/>
                        <a:buChar char="-"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Мониторинг учебных достижений учащихся (в </a:t>
                      </a:r>
                      <a:r>
                        <a:rPr lang="ru-RU" sz="10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т.ч</a:t>
                      </a: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анализ результатов внешнего </a:t>
                      </a:r>
                      <a:r>
                        <a:rPr lang="ru-RU" sz="10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суммативного</a:t>
                      </a: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оценивания, к</a:t>
                      </a:r>
                      <a:r>
                        <a:rPr lang="ru-RU" sz="1000" dirty="0" smtClean="0"/>
                        <a:t>онтроль качества содержания и проведения </a:t>
                      </a:r>
                      <a:r>
                        <a:rPr lang="ru-RU" sz="1000" dirty="0" err="1" smtClean="0"/>
                        <a:t>суммативного</a:t>
                      </a:r>
                      <a:r>
                        <a:rPr lang="ru-RU" sz="1000" dirty="0" smtClean="0"/>
                        <a:t> оценивания учебных достижений учащихся</a:t>
                      </a: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);</a:t>
                      </a:r>
                      <a:endParaRPr lang="kk-KZ" sz="1000" dirty="0" smtClean="0"/>
                    </a:p>
                    <a:p>
                      <a:pPr marL="87313" indent="-87313">
                        <a:buFontTx/>
                        <a:buChar char="-"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Изучение </a:t>
                      </a:r>
                      <a:r>
                        <a:rPr lang="ru-RU" sz="10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работы элективных курсов;</a:t>
                      </a:r>
                      <a:endParaRPr lang="ru-RU" sz="10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87313" indent="-87313">
                        <a:buFontTx/>
                        <a:buChar char="-"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Проверка учебной документации, качество и своевременность заполнения классных и электронных журналов;</a:t>
                      </a:r>
                    </a:p>
                    <a:p>
                      <a:pPr marL="87313" indent="-87313">
                        <a:buFontTx/>
                        <a:buChar char="-"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Координация работы педагогических работников, методических объединений по вопросам обеспечения качества образования, выполнения рабочего учебного плана и образовательных программ.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042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Заместитель директора по научно-методической работе</a:t>
                      </a:r>
                      <a:endParaRPr lang="kk-KZ" sz="10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7313">
                        <a:buFontTx/>
                        <a:buChar char="-"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Развитие научно-методической, научно-исследовательской и инновационной деятельности;</a:t>
                      </a:r>
                    </a:p>
                    <a:p>
                      <a:pPr marL="0" marR="0" lvl="0" indent="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Внедрение новых методик обучения и учебных программ;</a:t>
                      </a:r>
                    </a:p>
                    <a:p>
                      <a:pPr marL="0" indent="87313">
                        <a:buFontTx/>
                        <a:buChar char="-"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Повышение квалификации и проведение аттестации работников, поддержка молодых педагогов;</a:t>
                      </a:r>
                    </a:p>
                    <a:p>
                      <a:pPr marL="0" indent="87313">
                        <a:buFontTx/>
                        <a:buChar char="-"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Подготовка и достижения в олимпиадах, научных соревнованиях и других проектах учащихся;</a:t>
                      </a:r>
                    </a:p>
                    <a:p>
                      <a:pPr marL="0" indent="87313">
                        <a:buFontTx/>
                        <a:buChar char="-"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Изучение исследовательской деятельности педагогов.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2001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Заместитель директора по воспитательной работе</a:t>
                      </a:r>
                      <a:endParaRPr lang="kk-KZ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>
                        <a:buFontTx/>
                        <a:buChar char="-"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Изучение состояния воспитательного процесса, документации;</a:t>
                      </a:r>
                    </a:p>
                    <a:p>
                      <a:pPr marL="87313" indent="-87313">
                        <a:buFontTx/>
                        <a:buChar char="-"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Контроль за качеством содержания и проведения воспитательного процесса, проводимого педагогическими работниками;</a:t>
                      </a:r>
                    </a:p>
                    <a:p>
                      <a:pPr marL="87313" indent="-87313">
                        <a:buFontTx/>
                        <a:buChar char="-"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Изучение </a:t>
                      </a:r>
                      <a:r>
                        <a:rPr lang="ru-RU" sz="10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кружковой </a:t>
                      </a: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работы;</a:t>
                      </a:r>
                    </a:p>
                    <a:p>
                      <a:pPr marL="87313" indent="-87313">
                        <a:buFontTx/>
                        <a:buChar char="-"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Анализ </a:t>
                      </a:r>
                      <a:r>
                        <a:rPr lang="ru-RU" sz="10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участия учащихся в работе сообществ, социальных практиках и проектах;</a:t>
                      </a:r>
                    </a:p>
                    <a:p>
                      <a:pPr marL="87313" indent="-87313">
                        <a:buFontTx/>
                        <a:buChar char="-"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Вопросы деятельности </a:t>
                      </a:r>
                      <a:r>
                        <a:rPr lang="kk-KZ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педагогов-психологов, учителя-логопеда, педагогов-организаторов-кураторов, педагогов дополнительного образования, </a:t>
                      </a: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физкультурно-оздоровительного и художественно-эстетического цикла;</a:t>
                      </a:r>
                      <a:endParaRPr lang="en-US" sz="1000" b="0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87313" indent="-87313">
                        <a:buFontTx/>
                        <a:buChar char="-"/>
                      </a:pP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Изучение деятельности общежития.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2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4"/>
          <p:cNvSpPr/>
          <p:nvPr/>
        </p:nvSpPr>
        <p:spPr>
          <a:xfrm>
            <a:off x="877935" y="1426892"/>
            <a:ext cx="7429125" cy="3070389"/>
          </a:xfrm>
          <a:custGeom>
            <a:avLst/>
            <a:gdLst/>
            <a:ahLst/>
            <a:cxnLst/>
            <a:rect l="l" t="t" r="r" b="b"/>
            <a:pathLst>
              <a:path w="285750" h="136125" extrusionOk="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C7D3E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4"/>
          <p:cNvSpPr txBox="1">
            <a:spLocks noGrp="1"/>
          </p:cNvSpPr>
          <p:nvPr>
            <p:ph type="title" idx="4294967295"/>
          </p:nvPr>
        </p:nvSpPr>
        <p:spPr>
          <a:xfrm>
            <a:off x="1868029" y="1114733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rgbClr val="3F5378"/>
                </a:solidFill>
              </a:rPr>
              <a:t>МЕЖДУНАРОДНЫЙ ОПЫТ</a:t>
            </a:r>
            <a:endParaRPr lang="ru-RU" sz="3200" dirty="0">
              <a:solidFill>
                <a:srgbClr val="3F5378"/>
              </a:solidFill>
            </a:endParaRPr>
          </a:p>
        </p:txBody>
      </p:sp>
      <p:sp>
        <p:nvSpPr>
          <p:cNvPr id="358" name="Google Shape;358;p24"/>
          <p:cNvSpPr txBox="1">
            <a:spLocks noGrp="1"/>
          </p:cNvSpPr>
          <p:nvPr>
            <p:ph type="sldNum" idx="12"/>
          </p:nvPr>
        </p:nvSpPr>
        <p:spPr>
          <a:xfrm>
            <a:off x="7597413" y="4646523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 dirty="0"/>
          </a:p>
        </p:txBody>
      </p:sp>
      <p:sp>
        <p:nvSpPr>
          <p:cNvPr id="366" name="Google Shape;366;p24"/>
          <p:cNvSpPr/>
          <p:nvPr/>
        </p:nvSpPr>
        <p:spPr>
          <a:xfrm>
            <a:off x="1913898" y="2227873"/>
            <a:ext cx="107100" cy="107100"/>
          </a:xfrm>
          <a:prstGeom prst="diamond">
            <a:avLst/>
          </a:prstGeom>
          <a:solidFill>
            <a:srgbClr val="FF9800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24"/>
          <p:cNvSpPr/>
          <p:nvPr/>
        </p:nvSpPr>
        <p:spPr>
          <a:xfrm>
            <a:off x="4690229" y="1912348"/>
            <a:ext cx="107100" cy="107100"/>
          </a:xfrm>
          <a:prstGeom prst="diamond">
            <a:avLst/>
          </a:prstGeom>
          <a:solidFill>
            <a:srgbClr val="FF9800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24"/>
          <p:cNvSpPr/>
          <p:nvPr/>
        </p:nvSpPr>
        <p:spPr>
          <a:xfrm>
            <a:off x="6793648" y="2169802"/>
            <a:ext cx="107100" cy="107100"/>
          </a:xfrm>
          <a:prstGeom prst="diamond">
            <a:avLst/>
          </a:prstGeom>
          <a:solidFill>
            <a:srgbClr val="FF9800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4"/>
          <p:cNvSpPr/>
          <p:nvPr/>
        </p:nvSpPr>
        <p:spPr>
          <a:xfrm>
            <a:off x="4977471" y="2260708"/>
            <a:ext cx="107100" cy="107100"/>
          </a:xfrm>
          <a:prstGeom prst="diamond">
            <a:avLst/>
          </a:prstGeom>
          <a:solidFill>
            <a:srgbClr val="FF9800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4"/>
          <p:cNvSpPr/>
          <p:nvPr/>
        </p:nvSpPr>
        <p:spPr>
          <a:xfrm>
            <a:off x="7126429" y="2334973"/>
            <a:ext cx="107100" cy="107100"/>
          </a:xfrm>
          <a:prstGeom prst="diamond">
            <a:avLst/>
          </a:prstGeom>
          <a:solidFill>
            <a:srgbClr val="FF9800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826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3288" y="1713297"/>
            <a:ext cx="7246045" cy="31455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ru-RU" sz="1400" dirty="0" smtClean="0"/>
              <a:t>обозначение цели </a:t>
            </a:r>
            <a:r>
              <a:rPr lang="ru-RU" sz="1400" dirty="0"/>
              <a:t>контроля;</a:t>
            </a:r>
          </a:p>
          <a:p>
            <a:pPr>
              <a:buFont typeface="+mj-lt"/>
              <a:buAutoNum type="arabicPeriod"/>
            </a:pPr>
            <a:r>
              <a:rPr lang="ru-RU" sz="1400" dirty="0"/>
              <a:t>объекты контроля;</a:t>
            </a:r>
          </a:p>
          <a:p>
            <a:pPr>
              <a:buFont typeface="+mj-lt"/>
              <a:buAutoNum type="arabicPeriod"/>
            </a:pPr>
            <a:r>
              <a:rPr lang="ru-RU" sz="1400" dirty="0"/>
              <a:t>составление плана </a:t>
            </a:r>
            <a:r>
              <a:rPr lang="ru-RU" sz="1400" dirty="0" smtClean="0"/>
              <a:t>проверки со сроками;</a:t>
            </a:r>
            <a:endParaRPr lang="ru-RU" sz="1400" dirty="0"/>
          </a:p>
          <a:p>
            <a:pPr>
              <a:buFont typeface="+mj-lt"/>
              <a:buAutoNum type="arabicPeriod"/>
            </a:pPr>
            <a:r>
              <a:rPr lang="ru-RU" sz="1400" dirty="0" smtClean="0"/>
              <a:t>состав комиссии; </a:t>
            </a:r>
            <a:endParaRPr lang="ru-RU" sz="1400" dirty="0"/>
          </a:p>
          <a:p>
            <a:pPr>
              <a:buFont typeface="+mj-lt"/>
              <a:buAutoNum type="arabicPeriod"/>
            </a:pPr>
            <a:r>
              <a:rPr lang="ru-RU" sz="1400" dirty="0"/>
              <a:t>выбор форм и методов контроля; </a:t>
            </a:r>
          </a:p>
          <a:p>
            <a:pPr>
              <a:buFont typeface="+mj-lt"/>
              <a:buAutoNum type="arabicPeriod"/>
            </a:pPr>
            <a:r>
              <a:rPr lang="ru-RU" sz="1400" dirty="0"/>
              <a:t>констатация фактического состояния дел;</a:t>
            </a:r>
          </a:p>
          <a:p>
            <a:pPr>
              <a:buFont typeface="+mj-lt"/>
              <a:buAutoNum type="arabicPeriod"/>
            </a:pPr>
            <a:r>
              <a:rPr lang="ru-RU" sz="1400" dirty="0"/>
              <a:t>объективная оценка этого состояния;</a:t>
            </a:r>
          </a:p>
          <a:p>
            <a:pPr>
              <a:buFont typeface="+mj-lt"/>
              <a:buAutoNum type="arabicPeriod"/>
            </a:pPr>
            <a:r>
              <a:rPr lang="ru-RU" sz="1400" dirty="0" smtClean="0"/>
              <a:t>выводы</a:t>
            </a:r>
            <a:r>
              <a:rPr lang="ru-RU" sz="1400" dirty="0"/>
              <a:t>;</a:t>
            </a:r>
          </a:p>
          <a:p>
            <a:pPr>
              <a:buFont typeface="+mj-lt"/>
              <a:buAutoNum type="arabicPeriod"/>
            </a:pPr>
            <a:r>
              <a:rPr lang="ru-RU" sz="1400" dirty="0" smtClean="0"/>
              <a:t>рекомендации;</a:t>
            </a:r>
            <a:endParaRPr lang="ru-RU" sz="1400" dirty="0"/>
          </a:p>
          <a:p>
            <a:pPr>
              <a:buFont typeface="+mj-lt"/>
              <a:buAutoNum type="arabicPeriod"/>
            </a:pPr>
            <a:r>
              <a:rPr lang="ru-RU" sz="1400" dirty="0"/>
              <a:t>где </a:t>
            </a:r>
            <a:r>
              <a:rPr lang="ru-RU" sz="1400" dirty="0" smtClean="0"/>
              <a:t>подведены итоги проверки;</a:t>
            </a:r>
            <a:endParaRPr lang="ru-RU" sz="1400" dirty="0"/>
          </a:p>
          <a:p>
            <a:pPr>
              <a:buFont typeface="+mj-lt"/>
              <a:buAutoNum type="arabicPeriod"/>
            </a:pPr>
            <a:r>
              <a:rPr lang="ru-RU" sz="1400" dirty="0"/>
              <a:t>дата и подпись ответственного за </a:t>
            </a:r>
            <a:r>
              <a:rPr lang="ru-RU" sz="1400" dirty="0" smtClean="0"/>
              <a:t>подготовку справки;</a:t>
            </a:r>
          </a:p>
          <a:p>
            <a:pPr>
              <a:buFont typeface="+mj-lt"/>
              <a:buAutoNum type="arabicPeriod"/>
            </a:pPr>
            <a:r>
              <a:rPr lang="ru-RU" sz="1400" dirty="0"/>
              <a:t>дата и </a:t>
            </a:r>
            <a:r>
              <a:rPr lang="ru-RU" sz="1400" dirty="0" smtClean="0"/>
              <a:t>подпись проверяемого учителя с отметкой об ознакомлении.</a:t>
            </a:r>
            <a:endParaRPr lang="ru-RU" sz="1400" dirty="0"/>
          </a:p>
          <a:p>
            <a:pPr marL="419100" indent="-342900">
              <a:buFont typeface="+mj-lt"/>
              <a:buAutoNum type="arabicPeriod"/>
            </a:pPr>
            <a:endParaRPr lang="kk-KZ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14275" y="392575"/>
            <a:ext cx="5492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ru-RU" sz="1600" dirty="0" smtClean="0"/>
              <a:t>Организация проверки состояния любого из вопросов содержания ВШК состоит из следующих этапов и оформляется в виде справки:</a:t>
            </a:r>
            <a:endParaRPr lang="kk-KZ" sz="1600" dirty="0"/>
          </a:p>
        </p:txBody>
      </p:sp>
      <p:grpSp>
        <p:nvGrpSpPr>
          <p:cNvPr id="7" name="Google Shape;536;p37"/>
          <p:cNvGrpSpPr/>
          <p:nvPr/>
        </p:nvGrpSpPr>
        <p:grpSpPr>
          <a:xfrm>
            <a:off x="324200" y="574113"/>
            <a:ext cx="309041" cy="403123"/>
            <a:chOff x="590250" y="244200"/>
            <a:chExt cx="407975" cy="532175"/>
          </a:xfrm>
        </p:grpSpPr>
        <p:sp>
          <p:nvSpPr>
            <p:cNvPr id="8" name="Google Shape;537;p37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538;p37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539;p37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40;p37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541;p37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542;p37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543;p37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544;p37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545;p37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546;p37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47;p37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548;p37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49;p37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50;p37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371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методы осуществления контроля</a:t>
            </a:r>
            <a:r>
              <a:rPr lang="ru-RU" dirty="0" smtClean="0"/>
              <a:t>:</a:t>
            </a:r>
            <a:endParaRPr lang="kk-KZ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1148" y="1390344"/>
            <a:ext cx="7697958" cy="3145500"/>
          </a:xfrm>
        </p:spPr>
        <p:txBody>
          <a:bodyPr/>
          <a:lstStyle/>
          <a:p>
            <a:pPr marL="76200" indent="0">
              <a:buNone/>
            </a:pPr>
            <a:r>
              <a:rPr lang="x-none" sz="1600" dirty="0" smtClean="0"/>
              <a:t>1</a:t>
            </a:r>
            <a:r>
              <a:rPr lang="x-none" sz="1600" dirty="0"/>
              <a:t>. </a:t>
            </a:r>
            <a:r>
              <a:rPr lang="ru-RU" sz="1600" i="1" dirty="0"/>
              <a:t>Наблюдение</a:t>
            </a:r>
            <a:r>
              <a:rPr lang="x-none" sz="1600" dirty="0"/>
              <a:t> за деятельностью </a:t>
            </a:r>
            <a:r>
              <a:rPr lang="ru-RU" sz="1600" dirty="0" smtClean="0"/>
              <a:t>педагогических работников</a:t>
            </a:r>
            <a:r>
              <a:rPr lang="x-none" sz="1600" dirty="0" smtClean="0"/>
              <a:t>:</a:t>
            </a:r>
            <a:endParaRPr lang="kk-KZ" sz="1600" dirty="0"/>
          </a:p>
          <a:p>
            <a:pPr marL="271463" indent="0">
              <a:buNone/>
            </a:pPr>
            <a:r>
              <a:rPr lang="x-none" sz="1600" dirty="0"/>
              <a:t>а) посещение и анализ уроков;</a:t>
            </a:r>
            <a:endParaRPr lang="kk-KZ" sz="1600" dirty="0"/>
          </a:p>
          <a:p>
            <a:pPr marL="271463" indent="0">
              <a:buNone/>
            </a:pPr>
            <a:r>
              <a:rPr lang="x-none" sz="1600" dirty="0"/>
              <a:t>б) посещение и анализ внеклассных мероприятий;</a:t>
            </a:r>
            <a:endParaRPr lang="kk-KZ" sz="1600" dirty="0"/>
          </a:p>
          <a:p>
            <a:pPr marL="271463" indent="0">
              <a:buNone/>
            </a:pPr>
            <a:r>
              <a:rPr lang="x-none" sz="1600" dirty="0"/>
              <a:t>в) анализ деятельности </a:t>
            </a:r>
            <a:r>
              <a:rPr lang="x-none" sz="1600" dirty="0" smtClean="0"/>
              <a:t>кружков</a:t>
            </a:r>
            <a:r>
              <a:rPr lang="ru-RU" sz="1600" dirty="0" smtClean="0"/>
              <a:t>, элективных курсов</a:t>
            </a:r>
            <a:r>
              <a:rPr lang="x-none" sz="1600" dirty="0" smtClean="0"/>
              <a:t>.</a:t>
            </a:r>
            <a:endParaRPr lang="ru-RU" sz="1600" dirty="0" smtClean="0"/>
          </a:p>
          <a:p>
            <a:pPr marL="271463" indent="0">
              <a:buNone/>
            </a:pPr>
            <a:endParaRPr lang="kk-KZ" sz="1600" dirty="0"/>
          </a:p>
          <a:p>
            <a:pPr marL="76200" indent="0">
              <a:buNone/>
            </a:pPr>
            <a:r>
              <a:rPr lang="x-none" sz="1600" dirty="0"/>
              <a:t>2. </a:t>
            </a:r>
            <a:r>
              <a:rPr lang="ru-RU" sz="1600" i="1" dirty="0"/>
              <a:t>Беседа</a:t>
            </a:r>
            <a:r>
              <a:rPr lang="x-none" sz="1600" dirty="0"/>
              <a:t> с учителями </a:t>
            </a:r>
            <a:r>
              <a:rPr lang="x-none" sz="1600" dirty="0" smtClean="0"/>
              <a:t>по </a:t>
            </a:r>
            <a:r>
              <a:rPr lang="x-none" sz="1600" dirty="0"/>
              <a:t>итогам каждой четверти и </a:t>
            </a:r>
            <a:r>
              <a:rPr lang="x-none" sz="1600" dirty="0" smtClean="0"/>
              <a:t>анализ </a:t>
            </a:r>
            <a:r>
              <a:rPr lang="x-none" sz="1600" dirty="0"/>
              <a:t>данных, полученных в результате собеседования.</a:t>
            </a:r>
            <a:endParaRPr lang="kk-KZ" sz="1600" dirty="0"/>
          </a:p>
          <a:p>
            <a:pPr marL="76200" indent="0">
              <a:buNone/>
            </a:pPr>
            <a:r>
              <a:rPr lang="x-none" sz="1600" dirty="0"/>
              <a:t>3. </a:t>
            </a:r>
            <a:r>
              <a:rPr lang="ru-RU" sz="1600" i="1" dirty="0"/>
              <a:t>Беседы</a:t>
            </a:r>
            <a:r>
              <a:rPr lang="x-none" sz="1600" dirty="0"/>
              <a:t> с учащимися и анализ полученной </a:t>
            </a:r>
            <a:r>
              <a:rPr lang="x-none" sz="1600" dirty="0" smtClean="0"/>
              <a:t>информации</a:t>
            </a:r>
            <a:r>
              <a:rPr lang="ru-RU" sz="1600" dirty="0" smtClean="0"/>
              <a:t>.</a:t>
            </a:r>
            <a:r>
              <a:rPr lang="x-none" sz="1600" dirty="0" smtClean="0"/>
              <a:t> </a:t>
            </a:r>
            <a:endParaRPr lang="kk-KZ" sz="1600" dirty="0"/>
          </a:p>
          <a:p>
            <a:pPr marL="76200" indent="0">
              <a:buNone/>
            </a:pPr>
            <a:r>
              <a:rPr lang="x-none" sz="1600" dirty="0"/>
              <a:t>4. </a:t>
            </a:r>
            <a:r>
              <a:rPr lang="ru-RU" sz="1600" i="1" dirty="0"/>
              <a:t>Беседы</a:t>
            </a:r>
            <a:r>
              <a:rPr lang="x-none" sz="1600" dirty="0"/>
              <a:t> с родителями и анализ итогов этих бесед.</a:t>
            </a:r>
            <a:endParaRPr lang="kk-KZ" sz="1600" dirty="0"/>
          </a:p>
          <a:p>
            <a:pPr marL="76200" indent="0">
              <a:buNone/>
            </a:pPr>
            <a:r>
              <a:rPr lang="x-none" sz="1600" dirty="0"/>
              <a:t>5. </a:t>
            </a:r>
            <a:r>
              <a:rPr lang="ru-RU" sz="1600" i="1" dirty="0" smtClean="0"/>
              <a:t>Анкетирование, тестирование</a:t>
            </a:r>
            <a:r>
              <a:rPr lang="x-none" sz="1600" dirty="0" smtClean="0"/>
              <a:t> </a:t>
            </a:r>
            <a:r>
              <a:rPr lang="x-none" sz="1600" dirty="0"/>
              <a:t>и анализ </a:t>
            </a:r>
            <a:r>
              <a:rPr lang="x-none" sz="1600" dirty="0" smtClean="0"/>
              <a:t>анкет</a:t>
            </a:r>
            <a:r>
              <a:rPr lang="ru-RU" sz="1600" dirty="0" smtClean="0"/>
              <a:t>/тестов</a:t>
            </a:r>
            <a:r>
              <a:rPr lang="x-none" sz="1600" dirty="0" smtClean="0"/>
              <a:t>.</a:t>
            </a:r>
            <a:endParaRPr lang="kk-KZ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8533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</a:t>
            </a:r>
            <a:r>
              <a:rPr lang="ru-RU" dirty="0"/>
              <a:t>и кем рассматриваются </a:t>
            </a:r>
            <a:r>
              <a:rPr lang="ru-RU" dirty="0" smtClean="0"/>
              <a:t>результаты контроля:</a:t>
            </a:r>
            <a:endParaRPr lang="kk-KZ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4274" y="1327350"/>
            <a:ext cx="7415325" cy="3145500"/>
          </a:xfrm>
        </p:spPr>
        <p:txBody>
          <a:bodyPr/>
          <a:lstStyle/>
          <a:p>
            <a:r>
              <a:rPr lang="x-none" sz="2000" dirty="0" smtClean="0"/>
              <a:t>личная </a:t>
            </a:r>
            <a:r>
              <a:rPr lang="x-none" sz="2000" dirty="0"/>
              <a:t>беседа с контролируемым учителем;</a:t>
            </a:r>
            <a:endParaRPr lang="kk-KZ" sz="2000" dirty="0"/>
          </a:p>
          <a:p>
            <a:r>
              <a:rPr lang="x-none" sz="2000" dirty="0" smtClean="0"/>
              <a:t>заседание </a:t>
            </a:r>
            <a:r>
              <a:rPr lang="x-none" sz="2000" dirty="0"/>
              <a:t>педагогического совета;</a:t>
            </a:r>
            <a:endParaRPr lang="kk-KZ" sz="2000" dirty="0"/>
          </a:p>
          <a:p>
            <a:r>
              <a:rPr lang="x-none" sz="2000" dirty="0" smtClean="0"/>
              <a:t>заседание </a:t>
            </a:r>
            <a:r>
              <a:rPr lang="x-none" sz="2000" dirty="0"/>
              <a:t>методического совета;</a:t>
            </a:r>
            <a:endParaRPr lang="kk-KZ" sz="2000" dirty="0"/>
          </a:p>
          <a:p>
            <a:r>
              <a:rPr lang="x-none" sz="2000" dirty="0" smtClean="0"/>
              <a:t>совещание </a:t>
            </a:r>
            <a:r>
              <a:rPr lang="x-none" sz="2000" dirty="0"/>
              <a:t>при </a:t>
            </a:r>
            <a:r>
              <a:rPr lang="x-none" sz="2000" dirty="0" smtClean="0"/>
              <a:t>директоре</a:t>
            </a:r>
            <a:r>
              <a:rPr lang="ru-RU" sz="2000" dirty="0" smtClean="0"/>
              <a:t>/заместителе директора</a:t>
            </a:r>
            <a:r>
              <a:rPr lang="x-none" sz="2000" dirty="0" smtClean="0"/>
              <a:t>;</a:t>
            </a:r>
            <a:endParaRPr lang="kk-KZ" sz="2000" dirty="0"/>
          </a:p>
          <a:p>
            <a:r>
              <a:rPr lang="x-none" sz="2000" dirty="0" smtClean="0"/>
              <a:t>заседание </a:t>
            </a:r>
            <a:r>
              <a:rPr lang="x-none" sz="2000" dirty="0"/>
              <a:t>методического </a:t>
            </a:r>
            <a:r>
              <a:rPr lang="x-none" sz="2000" dirty="0" smtClean="0"/>
              <a:t>объединения;</a:t>
            </a:r>
            <a:endParaRPr lang="kk-KZ" sz="2000" dirty="0"/>
          </a:p>
          <a:p>
            <a:r>
              <a:rPr lang="kk-KZ" sz="2000" dirty="0"/>
              <a:t>з</a:t>
            </a:r>
            <a:r>
              <a:rPr lang="kk-KZ" sz="2000" dirty="0" smtClean="0"/>
              <a:t>аседание дисципленарной комиссии;</a:t>
            </a:r>
          </a:p>
          <a:p>
            <a:r>
              <a:rPr lang="x-none" sz="2000" dirty="0" smtClean="0"/>
              <a:t>психолого-</a:t>
            </a:r>
            <a:r>
              <a:rPr lang="ru-RU" sz="2000" dirty="0"/>
              <a:t>медико-</a:t>
            </a:r>
            <a:r>
              <a:rPr lang="x-none" sz="2000" dirty="0"/>
              <a:t>педагогический консилиум</a:t>
            </a:r>
            <a:r>
              <a:rPr lang="x-none" sz="2000" dirty="0" smtClean="0"/>
              <a:t>.</a:t>
            </a:r>
            <a:endParaRPr lang="kk-KZ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  <p:grpSp>
        <p:nvGrpSpPr>
          <p:cNvPr id="5" name="Google Shape;606;p37"/>
          <p:cNvGrpSpPr/>
          <p:nvPr/>
        </p:nvGrpSpPr>
        <p:grpSpPr>
          <a:xfrm>
            <a:off x="340360" y="610549"/>
            <a:ext cx="330270" cy="330251"/>
            <a:chOff x="1923675" y="1633650"/>
            <a:chExt cx="436000" cy="435975"/>
          </a:xfrm>
        </p:grpSpPr>
        <p:sp>
          <p:nvSpPr>
            <p:cNvPr id="6" name="Google Shape;607;p37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608;p37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609;p37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610;p37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611;p37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612;p37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2040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23</a:t>
            </a:fld>
            <a:endParaRPr lang="en"/>
          </a:p>
        </p:txBody>
      </p:sp>
      <p:sp>
        <p:nvSpPr>
          <p:cNvPr id="5" name="Прямоугольник 4"/>
          <p:cNvSpPr/>
          <p:nvPr/>
        </p:nvSpPr>
        <p:spPr>
          <a:xfrm>
            <a:off x="2599471" y="1842129"/>
            <a:ext cx="4471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0" indent="0">
              <a:buNone/>
            </a:pPr>
            <a:r>
              <a:rPr lang="ru-RU" sz="2800" dirty="0"/>
              <a:t>Благодарю за внимание!</a:t>
            </a:r>
            <a:endParaRPr lang="kk-KZ" sz="2800" dirty="0"/>
          </a:p>
        </p:txBody>
      </p:sp>
    </p:spTree>
    <p:extLst>
      <p:ext uri="{BB962C8B-B14F-4D97-AF65-F5344CB8AC3E}">
        <p14:creationId xmlns:p14="http://schemas.microsoft.com/office/powerpoint/2010/main" val="1421951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301" name="Google Shape;301;p20"/>
          <p:cNvSpPr txBox="1">
            <a:spLocks noGrp="1"/>
          </p:cNvSpPr>
          <p:nvPr>
            <p:ph type="body" idx="4294967295"/>
          </p:nvPr>
        </p:nvSpPr>
        <p:spPr>
          <a:xfrm>
            <a:off x="1385887" y="319882"/>
            <a:ext cx="6477953" cy="31464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Aft>
                <a:spcPts val="1000"/>
              </a:spcAft>
              <a:buNone/>
            </a:pPr>
            <a:r>
              <a:rPr lang="en-US" sz="5400" i="1" dirty="0" smtClean="0"/>
              <a:t>“</a:t>
            </a:r>
            <a:endParaRPr lang="ru-RU" sz="5400" i="1" dirty="0" smtClean="0"/>
          </a:p>
          <a:p>
            <a:pPr marL="0" lvl="0" indent="0">
              <a:spcAft>
                <a:spcPts val="1000"/>
              </a:spcAft>
              <a:buNone/>
            </a:pPr>
            <a:r>
              <a:rPr lang="ru-RU" sz="2000" i="1" dirty="0" smtClean="0"/>
              <a:t>Школы должны придерживаться дальновидной перспективы:</a:t>
            </a:r>
            <a:r>
              <a:rPr lang="en-US" sz="2000" i="1" dirty="0" smtClean="0"/>
              <a:t> </a:t>
            </a:r>
            <a:r>
              <a:rPr lang="ru-RU" sz="2000" i="1" dirty="0" smtClean="0"/>
              <a:t>не жить нуждами прошлого, а действовать в направлении видения будущего</a:t>
            </a:r>
            <a:r>
              <a:rPr lang="en-US" sz="2000" i="1" dirty="0" smtClean="0"/>
              <a:t>. 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235762" y="3413212"/>
            <a:ext cx="6111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Из Руководства по развитию политики обеспечения качества школьного образования Европейской комиссии </a:t>
            </a:r>
            <a:endParaRPr lang="kk-KZ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181" y="4836684"/>
            <a:ext cx="590073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900" dirty="0"/>
              <a:t>https://www.schooleducationgateway.eu/downloads/Governance/2018-wgs2-quality-assurance-school_en.pdf</a:t>
            </a:r>
          </a:p>
        </p:txBody>
      </p:sp>
    </p:spTree>
    <p:extLst>
      <p:ext uri="{BB962C8B-B14F-4D97-AF65-F5344CB8AC3E}">
        <p14:creationId xmlns:p14="http://schemas.microsoft.com/office/powerpoint/2010/main" val="378108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395" y="371143"/>
            <a:ext cx="6200888" cy="766200"/>
          </a:xfrm>
        </p:spPr>
        <p:txBody>
          <a:bodyPr/>
          <a:lstStyle/>
          <a:p>
            <a:r>
              <a:rPr lang="ru-RU" dirty="0" smtClean="0"/>
              <a:t>Обеспечение качества </a:t>
            </a:r>
            <a:r>
              <a:rPr lang="en-US" dirty="0" smtClean="0">
                <a:solidFill>
                  <a:schemeClr val="accent1"/>
                </a:solidFill>
              </a:rPr>
              <a:t>VS</a:t>
            </a:r>
            <a:r>
              <a:rPr lang="en-US" dirty="0" smtClean="0"/>
              <a:t> </a:t>
            </a:r>
            <a:r>
              <a:rPr lang="ru-RU" dirty="0" smtClean="0"/>
              <a:t>Контроль качества</a:t>
            </a:r>
            <a:endParaRPr lang="kk-KZ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64341" y="1265274"/>
            <a:ext cx="5761749" cy="3145500"/>
          </a:xfrm>
        </p:spPr>
        <p:txBody>
          <a:bodyPr/>
          <a:lstStyle/>
          <a:p>
            <a:pPr marL="76200" indent="0">
              <a:spcBef>
                <a:spcPts val="0"/>
              </a:spcBef>
              <a:buNone/>
            </a:pPr>
            <a:r>
              <a:rPr lang="ru-RU" sz="2000" dirty="0" smtClean="0"/>
              <a:t>запланированные действия и процессы, необходимые для обеспечения ожидаемого результата.</a:t>
            </a:r>
          </a:p>
          <a:p>
            <a:pPr marL="7620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7620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76200" indent="0">
              <a:spcBef>
                <a:spcPts val="0"/>
              </a:spcBef>
              <a:buNone/>
            </a:pPr>
            <a:endParaRPr lang="ru-RU" sz="800" dirty="0" smtClean="0"/>
          </a:p>
          <a:p>
            <a:pPr marL="76200" indent="0">
              <a:spcBef>
                <a:spcPts val="0"/>
              </a:spcBef>
              <a:buNone/>
            </a:pPr>
            <a:r>
              <a:rPr lang="ru-RU" sz="2000" dirty="0" smtClean="0"/>
              <a:t>действия, направленные на проверку деятельности на соответствие специфическим требованиям (часть процесса обеспечения качества).</a:t>
            </a:r>
            <a:endParaRPr lang="kk-KZ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sp>
        <p:nvSpPr>
          <p:cNvPr id="5" name="Прямоугольник 4"/>
          <p:cNvSpPr/>
          <p:nvPr/>
        </p:nvSpPr>
        <p:spPr>
          <a:xfrm>
            <a:off x="242887" y="4734295"/>
            <a:ext cx="6872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050" dirty="0"/>
              <a:t>https://www.fdic.gov/about/diversity/sbrp/36usingqualityassurancestandards.ppt</a:t>
            </a:r>
          </a:p>
        </p:txBody>
      </p:sp>
      <p:grpSp>
        <p:nvGrpSpPr>
          <p:cNvPr id="6" name="Google Shape;700;p37"/>
          <p:cNvGrpSpPr/>
          <p:nvPr/>
        </p:nvGrpSpPr>
        <p:grpSpPr>
          <a:xfrm>
            <a:off x="606955" y="3110703"/>
            <a:ext cx="309022" cy="315499"/>
            <a:chOff x="3951850" y="2985350"/>
            <a:chExt cx="407950" cy="416500"/>
          </a:xfrm>
        </p:grpSpPr>
        <p:sp>
          <p:nvSpPr>
            <p:cNvPr id="7" name="Google Shape;701;p37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702;p37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703;p37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704;p37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" name="Google Shape;631;p37"/>
          <p:cNvGrpSpPr/>
          <p:nvPr/>
        </p:nvGrpSpPr>
        <p:grpSpPr>
          <a:xfrm>
            <a:off x="570737" y="1479766"/>
            <a:ext cx="323793" cy="339493"/>
            <a:chOff x="5961125" y="1623900"/>
            <a:chExt cx="427450" cy="448175"/>
          </a:xfrm>
        </p:grpSpPr>
        <p:sp>
          <p:nvSpPr>
            <p:cNvPr id="12" name="Google Shape;632;p37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633;p37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634;p37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635;p37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636;p37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637;p37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38;p37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042927" y="1363069"/>
            <a:ext cx="211357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Обеспечение качества </a:t>
            </a:r>
            <a:r>
              <a:rPr lang="en-US" sz="20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Q</a:t>
            </a:r>
            <a:r>
              <a:rPr lang="en-US" sz="20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uality assurance </a:t>
            </a:r>
            <a:endParaRPr lang="kk-KZ" sz="2000" dirty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64761" y="2983233"/>
            <a:ext cx="19786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</a:rPr>
              <a:t>Контроль качества</a:t>
            </a:r>
            <a:r>
              <a:rPr lang="en-US" sz="2000" b="1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</a:rPr>
              <a:t> </a:t>
            </a:r>
            <a:r>
              <a:rPr lang="en-US" sz="20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</a:rPr>
              <a:t>Q</a:t>
            </a:r>
            <a:r>
              <a:rPr lang="en-US" sz="20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</a:rPr>
              <a:t>uality control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425484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Обеспечение качества образования </a:t>
            </a:r>
            <a:endParaRPr lang="kk-KZ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914" y="1327350"/>
            <a:ext cx="4490606" cy="3145500"/>
          </a:xfrm>
        </p:spPr>
        <p:txBody>
          <a:bodyPr/>
          <a:lstStyle/>
          <a:p>
            <a:r>
              <a:rPr lang="ru-RU" sz="1600" dirty="0" smtClean="0"/>
              <a:t>Согласно исследованиям </a:t>
            </a:r>
            <a:r>
              <a:rPr lang="ru-RU" sz="1600" i="1" dirty="0" smtClean="0"/>
              <a:t>Европейской комиссии </a:t>
            </a:r>
            <a:r>
              <a:rPr lang="ru-RU" sz="1600" dirty="0" smtClean="0"/>
              <a:t>качество образования достигается путем согласованности и синергии </a:t>
            </a:r>
            <a:r>
              <a:rPr lang="ru-RU" sz="1600" b="1" dirty="0" smtClean="0">
                <a:solidFill>
                  <a:schemeClr val="accent1"/>
                </a:solidFill>
              </a:rPr>
              <a:t>внешних и внутренних механизмов контроля</a:t>
            </a:r>
            <a:r>
              <a:rPr lang="ru-RU" sz="1600" dirty="0" smtClean="0"/>
              <a:t>, где ключевым условием эффективности обеспечения качества образования служит способность управленцев школы </a:t>
            </a:r>
            <a:r>
              <a:rPr lang="ru-RU" sz="1600" b="1" dirty="0" smtClean="0">
                <a:solidFill>
                  <a:schemeClr val="accent1"/>
                </a:solidFill>
              </a:rPr>
              <a:t>владеть и управлять процессами</a:t>
            </a:r>
            <a:r>
              <a:rPr lang="ru-RU" sz="1600" dirty="0" smtClean="0"/>
              <a:t>, и думать </a:t>
            </a:r>
            <a:r>
              <a:rPr lang="ru-RU" sz="1600" b="1" dirty="0" smtClean="0">
                <a:solidFill>
                  <a:schemeClr val="accent1"/>
                </a:solidFill>
              </a:rPr>
              <a:t>креативно, выходя за рамками</a:t>
            </a:r>
            <a:r>
              <a:rPr lang="ru-RU" sz="1600" dirty="0" smtClean="0"/>
              <a:t>. </a:t>
            </a:r>
          </a:p>
          <a:p>
            <a:endParaRPr lang="ru-RU" sz="3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5" name="Прямоугольник 4"/>
          <p:cNvSpPr/>
          <p:nvPr/>
        </p:nvSpPr>
        <p:spPr>
          <a:xfrm>
            <a:off x="135732" y="4794300"/>
            <a:ext cx="65722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000" dirty="0"/>
              <a:t>https://www.schooleducationgateway.eu/downloads/Governance/2018-wgs2-quality-assurance-school_en.pdf</a:t>
            </a:r>
          </a:p>
        </p:txBody>
      </p:sp>
      <p:pic>
        <p:nvPicPr>
          <p:cNvPr id="6" name="Picture 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1" y="367347"/>
            <a:ext cx="1359236" cy="94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oogle Shape;631;p37"/>
          <p:cNvGrpSpPr/>
          <p:nvPr/>
        </p:nvGrpSpPr>
        <p:grpSpPr>
          <a:xfrm>
            <a:off x="304913" y="605928"/>
            <a:ext cx="323793" cy="339493"/>
            <a:chOff x="5961125" y="1623900"/>
            <a:chExt cx="427450" cy="448175"/>
          </a:xfrm>
        </p:grpSpPr>
        <p:sp>
          <p:nvSpPr>
            <p:cNvPr id="8" name="Google Shape;632;p37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633;p37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634;p37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635;p37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636;p37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637;p37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638;p37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Текст 2"/>
          <p:cNvSpPr txBox="1">
            <a:spLocks/>
          </p:cNvSpPr>
          <p:nvPr/>
        </p:nvSpPr>
        <p:spPr>
          <a:xfrm>
            <a:off x="4687410" y="1039765"/>
            <a:ext cx="445659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r>
              <a:rPr lang="ru-RU" sz="1600" dirty="0" smtClean="0"/>
              <a:t>Важно делать больший акцент на </a:t>
            </a:r>
            <a:r>
              <a:rPr lang="ru-RU" sz="1600" b="1" dirty="0" smtClean="0">
                <a:solidFill>
                  <a:schemeClr val="accent1"/>
                </a:solidFill>
              </a:rPr>
              <a:t>улучшение качества</a:t>
            </a:r>
            <a:r>
              <a:rPr lang="ru-RU" sz="1600" dirty="0" smtClean="0">
                <a:solidFill>
                  <a:schemeClr val="accent1"/>
                </a:solidFill>
              </a:rPr>
              <a:t> </a:t>
            </a:r>
            <a:r>
              <a:rPr lang="ru-RU" sz="1600" dirty="0" smtClean="0"/>
              <a:t>и </a:t>
            </a:r>
            <a:r>
              <a:rPr lang="ru-RU" sz="1600" b="1" dirty="0" smtClean="0">
                <a:solidFill>
                  <a:schemeClr val="accent1"/>
                </a:solidFill>
              </a:rPr>
              <a:t>внедрение инноваций</a:t>
            </a:r>
            <a:r>
              <a:rPr lang="ru-RU" sz="1600" dirty="0" smtClean="0"/>
              <a:t>, а </a:t>
            </a:r>
            <a:r>
              <a:rPr lang="ru-RU" sz="1600" b="1" dirty="0" smtClean="0">
                <a:solidFill>
                  <a:srgbClr val="FF0000"/>
                </a:solidFill>
              </a:rPr>
              <a:t>не на контроле качества</a:t>
            </a:r>
            <a:r>
              <a:rPr lang="ru-RU" sz="1600" dirty="0" smtClean="0"/>
              <a:t>, где главной целью является получение учащимися </a:t>
            </a:r>
            <a:r>
              <a:rPr lang="ru-RU" sz="1600" b="1" dirty="0" smtClean="0">
                <a:solidFill>
                  <a:schemeClr val="accent1"/>
                </a:solidFill>
              </a:rPr>
              <a:t>лучших образовательных возможностей</a:t>
            </a:r>
            <a:r>
              <a:rPr lang="ru-RU" sz="1600" b="1" dirty="0" smtClean="0"/>
              <a:t>, </a:t>
            </a:r>
            <a:r>
              <a:rPr lang="ru-RU" sz="1600" dirty="0" smtClean="0"/>
              <a:t>и адаптироваться к </a:t>
            </a:r>
            <a:r>
              <a:rPr lang="ru-RU" sz="1600" b="1" dirty="0" smtClean="0">
                <a:solidFill>
                  <a:schemeClr val="accent1"/>
                </a:solidFill>
              </a:rPr>
              <a:t>постоянно меняющимся потребностям </a:t>
            </a:r>
            <a:r>
              <a:rPr lang="ru-RU" sz="1600" dirty="0" smtClean="0"/>
              <a:t>учащихся.</a:t>
            </a:r>
            <a:endParaRPr lang="kk-KZ" sz="1600" dirty="0"/>
          </a:p>
        </p:txBody>
      </p:sp>
    </p:spTree>
    <p:extLst>
      <p:ext uri="{BB962C8B-B14F-4D97-AF65-F5344CB8AC3E}">
        <p14:creationId xmlns:p14="http://schemas.microsoft.com/office/powerpoint/2010/main" val="5554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99" y="392575"/>
            <a:ext cx="5163675" cy="766200"/>
          </a:xfrm>
        </p:spPr>
        <p:txBody>
          <a:bodyPr/>
          <a:lstStyle/>
          <a:p>
            <a:r>
              <a:rPr lang="ru-RU" dirty="0" smtClean="0"/>
              <a:t>Контроль </a:t>
            </a:r>
            <a:r>
              <a:rPr lang="ru-RU" dirty="0"/>
              <a:t>качества </a:t>
            </a:r>
            <a:r>
              <a:rPr lang="ru-RU" dirty="0" smtClean="0"/>
              <a:t>образования</a:t>
            </a:r>
            <a:endParaRPr lang="kk-KZ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4986" y="1452777"/>
            <a:ext cx="8401050" cy="2780556"/>
          </a:xfrm>
        </p:spPr>
        <p:txBody>
          <a:bodyPr/>
          <a:lstStyle/>
          <a:p>
            <a:pPr marL="76200" indent="0">
              <a:buNone/>
            </a:pPr>
            <a:r>
              <a:rPr lang="ru-RU" sz="1400" b="1" dirty="0">
                <a:solidFill>
                  <a:schemeClr val="accent1"/>
                </a:solidFill>
              </a:rPr>
              <a:t>Внутренние механизмы </a:t>
            </a:r>
            <a:r>
              <a:rPr lang="ru-RU" sz="1400" dirty="0"/>
              <a:t>– направлены на поддержку учителей в принятии коллективной ответственности за качество обучения учащихся и устойчивого развития школы</a:t>
            </a:r>
            <a:r>
              <a:rPr lang="ru-RU" sz="1400" b="1" dirty="0"/>
              <a:t>:</a:t>
            </a:r>
            <a:r>
              <a:rPr lang="ru-RU" sz="1400" dirty="0"/>
              <a:t> </a:t>
            </a:r>
          </a:p>
          <a:p>
            <a:r>
              <a:rPr lang="ru-RU" sz="1400" dirty="0" err="1"/>
              <a:t>самооценивание</a:t>
            </a:r>
            <a:r>
              <a:rPr lang="ru-RU" sz="1400" dirty="0"/>
              <a:t> школы, </a:t>
            </a:r>
          </a:p>
          <a:p>
            <a:r>
              <a:rPr lang="ru-RU" sz="1400" dirty="0"/>
              <a:t>оценивание педагогических </a:t>
            </a:r>
            <a:r>
              <a:rPr lang="ru-RU" sz="1400" dirty="0" smtClean="0"/>
              <a:t>работников.</a:t>
            </a:r>
          </a:p>
          <a:p>
            <a:endParaRPr lang="kk-KZ" sz="1400" dirty="0"/>
          </a:p>
          <a:p>
            <a:pPr marL="76200" indent="0">
              <a:buNone/>
            </a:pPr>
            <a:r>
              <a:rPr lang="ru-RU" sz="1400" b="1" dirty="0" smtClean="0">
                <a:solidFill>
                  <a:schemeClr val="accent1"/>
                </a:solidFill>
              </a:rPr>
              <a:t>Внешние механизмы </a:t>
            </a:r>
            <a:r>
              <a:rPr lang="ru-RU" sz="1400" dirty="0" smtClean="0"/>
              <a:t>– должны предоставлять объективную, достоверную и обоснованную информацию о результативности школ, для принятия политических решений и распределения ресурсов</a:t>
            </a:r>
            <a:r>
              <a:rPr lang="ru-RU" sz="1400" b="1" dirty="0" smtClean="0"/>
              <a:t>:</a:t>
            </a:r>
            <a:r>
              <a:rPr lang="ru-RU" sz="1400" dirty="0" smtClean="0"/>
              <a:t> </a:t>
            </a:r>
          </a:p>
          <a:p>
            <a:r>
              <a:rPr lang="ru-RU" sz="1400" dirty="0"/>
              <a:t>оценивание </a:t>
            </a:r>
            <a:r>
              <a:rPr lang="ru-RU" sz="1400" dirty="0" smtClean="0"/>
              <a:t>школ деятельности на государственном уровне,</a:t>
            </a:r>
          </a:p>
          <a:p>
            <a:r>
              <a:rPr lang="ru-RU" sz="1400" dirty="0" smtClean="0"/>
              <a:t>оценивание качества знаний учащихся.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sp>
        <p:nvSpPr>
          <p:cNvPr id="5" name="Прямоугольник 4"/>
          <p:cNvSpPr/>
          <p:nvPr/>
        </p:nvSpPr>
        <p:spPr>
          <a:xfrm>
            <a:off x="135732" y="4794300"/>
            <a:ext cx="65722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000" dirty="0"/>
              <a:t>https://www.schooleducationgateway.eu/downloads/Governance/2018-wgs2-quality-assurance-school_en.pdf</a:t>
            </a:r>
          </a:p>
        </p:txBody>
      </p:sp>
      <p:pic>
        <p:nvPicPr>
          <p:cNvPr id="6" name="Picture 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893" y="367347"/>
            <a:ext cx="861143" cy="59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oogle Shape;700;p37"/>
          <p:cNvGrpSpPr/>
          <p:nvPr/>
        </p:nvGrpSpPr>
        <p:grpSpPr>
          <a:xfrm>
            <a:off x="442913" y="617925"/>
            <a:ext cx="309022" cy="315499"/>
            <a:chOff x="3951850" y="2985350"/>
            <a:chExt cx="407950" cy="416500"/>
          </a:xfrm>
        </p:grpSpPr>
        <p:sp>
          <p:nvSpPr>
            <p:cNvPr id="8" name="Google Shape;701;p37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702;p37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703;p37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04;p37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0913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обеспечения качества образования </a:t>
            </a:r>
            <a:endParaRPr lang="kk-KZ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9931" y="1488778"/>
            <a:ext cx="4150631" cy="2836931"/>
          </a:xfrm>
        </p:spPr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ru-RU" sz="1600" dirty="0" smtClean="0"/>
              <a:t>Согласованность внешних и внутренних механизмов контроля.</a:t>
            </a:r>
          </a:p>
          <a:p>
            <a:pPr marL="533400" indent="-457200">
              <a:buFont typeface="+mj-lt"/>
              <a:buAutoNum type="arabicPeriod"/>
            </a:pPr>
            <a:r>
              <a:rPr lang="ru-RU" sz="1600" dirty="0" smtClean="0"/>
              <a:t>Профессиональное обучающее сообщество.</a:t>
            </a:r>
          </a:p>
          <a:p>
            <a:pPr marL="533400" indent="-457200">
              <a:buFont typeface="+mj-lt"/>
              <a:buAutoNum type="arabicPeriod"/>
            </a:pPr>
            <a:r>
              <a:rPr lang="ru-RU" sz="1600" dirty="0" smtClean="0"/>
              <a:t>Доверие и общая ответственность между внутренними и внешними участниками образовательного процесса.</a:t>
            </a:r>
          </a:p>
          <a:p>
            <a:pPr marL="533400" indent="-457200">
              <a:buFont typeface="+mj-lt"/>
              <a:buAutoNum type="arabicPeriod"/>
            </a:pPr>
            <a:r>
              <a:rPr lang="ru-RU" sz="1600" dirty="0" smtClean="0"/>
              <a:t>Поддержка инноваций.</a:t>
            </a:r>
            <a:endParaRPr lang="kk-KZ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5" name="Прямоугольник 4"/>
          <p:cNvSpPr/>
          <p:nvPr/>
        </p:nvSpPr>
        <p:spPr>
          <a:xfrm>
            <a:off x="135732" y="4794300"/>
            <a:ext cx="65722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000" dirty="0"/>
              <a:t>https://www.schooleducationgateway.eu/downloads/Governance/2018-wgs2-quality-assurance-school_en.pdf</a:t>
            </a: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4327505" y="1334494"/>
            <a:ext cx="4395013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533400" indent="-457200">
              <a:buFont typeface="+mj-lt"/>
              <a:buAutoNum type="arabicPeriod" startAt="5"/>
            </a:pPr>
            <a:r>
              <a:rPr lang="ru-RU" sz="1600" dirty="0" smtClean="0"/>
              <a:t>Общее понимание целей и диалог.</a:t>
            </a:r>
          </a:p>
          <a:p>
            <a:pPr marL="533400" indent="-457200">
              <a:buFont typeface="+mj-lt"/>
              <a:buAutoNum type="arabicPeriod" startAt="5"/>
            </a:pPr>
            <a:r>
              <a:rPr lang="ru-RU" sz="1600" dirty="0" smtClean="0"/>
              <a:t>Сетевые сообщества.</a:t>
            </a:r>
          </a:p>
          <a:p>
            <a:pPr marL="533400" indent="-457200">
              <a:buFont typeface="+mj-lt"/>
              <a:buAutoNum type="arabicPeriod" startAt="5"/>
            </a:pPr>
            <a:r>
              <a:rPr lang="ru-RU" sz="1600" dirty="0" smtClean="0"/>
              <a:t>Наращивание потенциала ключевых участников для развития навыков сбора, анализа и интерпретирования данных.</a:t>
            </a:r>
          </a:p>
          <a:p>
            <a:pPr marL="533400" indent="-457200">
              <a:buFont typeface="+mj-lt"/>
              <a:buAutoNum type="arabicPeriod" startAt="5"/>
            </a:pPr>
            <a:r>
              <a:rPr lang="ru-RU" sz="1600" dirty="0" smtClean="0"/>
              <a:t>Использование разнообразных данных для сбалансирования взглядов.</a:t>
            </a:r>
            <a:endParaRPr lang="kk-KZ" sz="1600" dirty="0"/>
          </a:p>
        </p:txBody>
      </p:sp>
      <p:pic>
        <p:nvPicPr>
          <p:cNvPr id="7" name="Picture 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893" y="367347"/>
            <a:ext cx="861143" cy="59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768;p37"/>
          <p:cNvSpPr/>
          <p:nvPr/>
        </p:nvSpPr>
        <p:spPr>
          <a:xfrm>
            <a:off x="349932" y="622073"/>
            <a:ext cx="307185" cy="307204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96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375" y="400425"/>
            <a:ext cx="6236607" cy="766200"/>
          </a:xfrm>
        </p:spPr>
        <p:txBody>
          <a:bodyPr/>
          <a:lstStyle/>
          <a:p>
            <a:r>
              <a:rPr lang="ru-RU" dirty="0" smtClean="0"/>
              <a:t>Основные проблемы в обеспечении качества образования в европейских странах</a:t>
            </a:r>
            <a:endParaRPr lang="kk-KZ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4275" y="1327350"/>
            <a:ext cx="7843950" cy="3145500"/>
          </a:xfrm>
        </p:spPr>
        <p:txBody>
          <a:bodyPr/>
          <a:lstStyle/>
          <a:p>
            <a:r>
              <a:rPr lang="ru-RU" sz="1800" dirty="0" smtClean="0"/>
              <a:t>Постановка целей и измерение прогресса.</a:t>
            </a:r>
          </a:p>
          <a:p>
            <a:r>
              <a:rPr lang="ru-RU" sz="1800" dirty="0" smtClean="0"/>
              <a:t>Создание </a:t>
            </a:r>
            <a:r>
              <a:rPr lang="ru-RU" sz="1800" dirty="0"/>
              <a:t>системы </a:t>
            </a:r>
            <a:r>
              <a:rPr lang="ru-RU" sz="1800" dirty="0" smtClean="0"/>
              <a:t>обеспечения </a:t>
            </a:r>
            <a:r>
              <a:rPr lang="ru-RU" sz="1800" dirty="0"/>
              <a:t>качества </a:t>
            </a:r>
            <a:r>
              <a:rPr lang="ru-RU" sz="1800" dirty="0" smtClean="0"/>
              <a:t>для разнообразной</a:t>
            </a:r>
            <a:r>
              <a:rPr lang="ru-RU" sz="1800" dirty="0"/>
              <a:t>, децентрализованной и </a:t>
            </a:r>
            <a:r>
              <a:rPr lang="ru-RU" sz="1800" dirty="0" smtClean="0"/>
              <a:t>многоуровневой системы образования.</a:t>
            </a:r>
          </a:p>
          <a:p>
            <a:r>
              <a:rPr lang="ru-RU" sz="1800" dirty="0" smtClean="0"/>
              <a:t>Поддержка, и способствование диалога и доверия между участниками образовательного процесса.</a:t>
            </a:r>
          </a:p>
          <a:p>
            <a:r>
              <a:rPr lang="ru-RU" sz="1800" dirty="0" smtClean="0"/>
              <a:t>Обеспечение прозрачности сбора данных в оценивании качества образования.</a:t>
            </a:r>
          </a:p>
          <a:p>
            <a:r>
              <a:rPr lang="ru-RU" sz="1800" dirty="0" smtClean="0"/>
              <a:t>Приоритет на человеческие и финансовые ресурсы.</a:t>
            </a:r>
            <a:endParaRPr lang="kk-KZ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sp>
        <p:nvSpPr>
          <p:cNvPr id="5" name="Прямоугольник 4"/>
          <p:cNvSpPr/>
          <p:nvPr/>
        </p:nvSpPr>
        <p:spPr>
          <a:xfrm>
            <a:off x="135732" y="4794300"/>
            <a:ext cx="65722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000" dirty="0"/>
              <a:t>https://www.schooleducationgateway.eu/downloads/Governance/2018-wgs2-quality-assurance-school_en.pdf</a:t>
            </a:r>
          </a:p>
        </p:txBody>
      </p:sp>
      <p:pic>
        <p:nvPicPr>
          <p:cNvPr id="6" name="Picture 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893" y="367347"/>
            <a:ext cx="861143" cy="59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770;p37"/>
          <p:cNvSpPr/>
          <p:nvPr/>
        </p:nvSpPr>
        <p:spPr>
          <a:xfrm>
            <a:off x="161425" y="628540"/>
            <a:ext cx="309950" cy="309969"/>
          </a:xfrm>
          <a:custGeom>
            <a:avLst/>
            <a:gdLst/>
            <a:ahLst/>
            <a:cxnLst/>
            <a:rect l="l" t="t" r="r" b="b"/>
            <a:pathLst>
              <a:path w="16367" h="16368" fill="none" extrusionOk="0">
                <a:moveTo>
                  <a:pt x="16074" y="4385"/>
                </a:moveTo>
                <a:lnTo>
                  <a:pt x="11983" y="293"/>
                </a:lnTo>
                <a:lnTo>
                  <a:pt x="11983" y="293"/>
                </a:lnTo>
                <a:lnTo>
                  <a:pt x="11812" y="171"/>
                </a:lnTo>
                <a:lnTo>
                  <a:pt x="11642" y="74"/>
                </a:lnTo>
                <a:lnTo>
                  <a:pt x="11447" y="25"/>
                </a:lnTo>
                <a:lnTo>
                  <a:pt x="11252" y="1"/>
                </a:lnTo>
                <a:lnTo>
                  <a:pt x="5115" y="1"/>
                </a:lnTo>
                <a:lnTo>
                  <a:pt x="5115" y="1"/>
                </a:lnTo>
                <a:lnTo>
                  <a:pt x="4920" y="25"/>
                </a:lnTo>
                <a:lnTo>
                  <a:pt x="4725" y="74"/>
                </a:lnTo>
                <a:lnTo>
                  <a:pt x="4554" y="171"/>
                </a:lnTo>
                <a:lnTo>
                  <a:pt x="4384" y="293"/>
                </a:lnTo>
                <a:lnTo>
                  <a:pt x="292" y="4385"/>
                </a:lnTo>
                <a:lnTo>
                  <a:pt x="292" y="4385"/>
                </a:lnTo>
                <a:lnTo>
                  <a:pt x="171" y="4555"/>
                </a:lnTo>
                <a:lnTo>
                  <a:pt x="73" y="4726"/>
                </a:lnTo>
                <a:lnTo>
                  <a:pt x="24" y="4921"/>
                </a:lnTo>
                <a:lnTo>
                  <a:pt x="0" y="5115"/>
                </a:lnTo>
                <a:lnTo>
                  <a:pt x="0" y="11253"/>
                </a:lnTo>
                <a:lnTo>
                  <a:pt x="0" y="11253"/>
                </a:lnTo>
                <a:lnTo>
                  <a:pt x="24" y="11448"/>
                </a:lnTo>
                <a:lnTo>
                  <a:pt x="73" y="11642"/>
                </a:lnTo>
                <a:lnTo>
                  <a:pt x="171" y="11813"/>
                </a:lnTo>
                <a:lnTo>
                  <a:pt x="292" y="11983"/>
                </a:lnTo>
                <a:lnTo>
                  <a:pt x="4384" y="16075"/>
                </a:lnTo>
                <a:lnTo>
                  <a:pt x="4384" y="16075"/>
                </a:lnTo>
                <a:lnTo>
                  <a:pt x="4554" y="16197"/>
                </a:lnTo>
                <a:lnTo>
                  <a:pt x="4725" y="16294"/>
                </a:lnTo>
                <a:lnTo>
                  <a:pt x="4920" y="16343"/>
                </a:lnTo>
                <a:lnTo>
                  <a:pt x="5115" y="16367"/>
                </a:lnTo>
                <a:lnTo>
                  <a:pt x="11252" y="16367"/>
                </a:lnTo>
                <a:lnTo>
                  <a:pt x="11252" y="16367"/>
                </a:lnTo>
                <a:lnTo>
                  <a:pt x="11447" y="16343"/>
                </a:lnTo>
                <a:lnTo>
                  <a:pt x="11642" y="16294"/>
                </a:lnTo>
                <a:lnTo>
                  <a:pt x="11812" y="16197"/>
                </a:lnTo>
                <a:lnTo>
                  <a:pt x="11983" y="16075"/>
                </a:lnTo>
                <a:lnTo>
                  <a:pt x="16074" y="11983"/>
                </a:lnTo>
                <a:lnTo>
                  <a:pt x="16074" y="11983"/>
                </a:lnTo>
                <a:lnTo>
                  <a:pt x="16196" y="11813"/>
                </a:lnTo>
                <a:lnTo>
                  <a:pt x="16294" y="11642"/>
                </a:lnTo>
                <a:lnTo>
                  <a:pt x="16342" y="11448"/>
                </a:lnTo>
                <a:lnTo>
                  <a:pt x="16367" y="11253"/>
                </a:lnTo>
                <a:lnTo>
                  <a:pt x="16367" y="5115"/>
                </a:lnTo>
                <a:lnTo>
                  <a:pt x="16367" y="5115"/>
                </a:lnTo>
                <a:lnTo>
                  <a:pt x="16342" y="4921"/>
                </a:lnTo>
                <a:lnTo>
                  <a:pt x="16294" y="4726"/>
                </a:lnTo>
                <a:lnTo>
                  <a:pt x="16196" y="4555"/>
                </a:lnTo>
                <a:lnTo>
                  <a:pt x="16074" y="4385"/>
                </a:lnTo>
                <a:lnTo>
                  <a:pt x="16074" y="4385"/>
                </a:lnTo>
                <a:close/>
                <a:moveTo>
                  <a:pt x="9864" y="8452"/>
                </a:moveTo>
                <a:lnTo>
                  <a:pt x="11203" y="9792"/>
                </a:lnTo>
                <a:lnTo>
                  <a:pt x="11203" y="9792"/>
                </a:lnTo>
                <a:lnTo>
                  <a:pt x="11252" y="9840"/>
                </a:lnTo>
                <a:lnTo>
                  <a:pt x="11276" y="9913"/>
                </a:lnTo>
                <a:lnTo>
                  <a:pt x="11301" y="10059"/>
                </a:lnTo>
                <a:lnTo>
                  <a:pt x="11276" y="10206"/>
                </a:lnTo>
                <a:lnTo>
                  <a:pt x="11252" y="10279"/>
                </a:lnTo>
                <a:lnTo>
                  <a:pt x="11203" y="10327"/>
                </a:lnTo>
                <a:lnTo>
                  <a:pt x="10327" y="11204"/>
                </a:lnTo>
                <a:lnTo>
                  <a:pt x="10327" y="11204"/>
                </a:lnTo>
                <a:lnTo>
                  <a:pt x="10278" y="11253"/>
                </a:lnTo>
                <a:lnTo>
                  <a:pt x="10205" y="11277"/>
                </a:lnTo>
                <a:lnTo>
                  <a:pt x="10059" y="11302"/>
                </a:lnTo>
                <a:lnTo>
                  <a:pt x="9913" y="11277"/>
                </a:lnTo>
                <a:lnTo>
                  <a:pt x="9840" y="11253"/>
                </a:lnTo>
                <a:lnTo>
                  <a:pt x="9791" y="11204"/>
                </a:lnTo>
                <a:lnTo>
                  <a:pt x="8451" y="9865"/>
                </a:lnTo>
                <a:lnTo>
                  <a:pt x="8451" y="9865"/>
                </a:lnTo>
                <a:lnTo>
                  <a:pt x="8403" y="9816"/>
                </a:lnTo>
                <a:lnTo>
                  <a:pt x="8330" y="9792"/>
                </a:lnTo>
                <a:lnTo>
                  <a:pt x="8183" y="9767"/>
                </a:lnTo>
                <a:lnTo>
                  <a:pt x="8037" y="9792"/>
                </a:lnTo>
                <a:lnTo>
                  <a:pt x="7964" y="9816"/>
                </a:lnTo>
                <a:lnTo>
                  <a:pt x="7915" y="9865"/>
                </a:lnTo>
                <a:lnTo>
                  <a:pt x="6576" y="11204"/>
                </a:lnTo>
                <a:lnTo>
                  <a:pt x="6576" y="11204"/>
                </a:lnTo>
                <a:lnTo>
                  <a:pt x="6527" y="11253"/>
                </a:lnTo>
                <a:lnTo>
                  <a:pt x="6454" y="11277"/>
                </a:lnTo>
                <a:lnTo>
                  <a:pt x="6308" y="11302"/>
                </a:lnTo>
                <a:lnTo>
                  <a:pt x="6162" y="11277"/>
                </a:lnTo>
                <a:lnTo>
                  <a:pt x="6089" y="11253"/>
                </a:lnTo>
                <a:lnTo>
                  <a:pt x="6040" y="11204"/>
                </a:lnTo>
                <a:lnTo>
                  <a:pt x="5163" y="10327"/>
                </a:lnTo>
                <a:lnTo>
                  <a:pt x="5163" y="10327"/>
                </a:lnTo>
                <a:lnTo>
                  <a:pt x="5115" y="10279"/>
                </a:lnTo>
                <a:lnTo>
                  <a:pt x="5090" y="10206"/>
                </a:lnTo>
                <a:lnTo>
                  <a:pt x="5066" y="10059"/>
                </a:lnTo>
                <a:lnTo>
                  <a:pt x="5090" y="9913"/>
                </a:lnTo>
                <a:lnTo>
                  <a:pt x="5115" y="9840"/>
                </a:lnTo>
                <a:lnTo>
                  <a:pt x="5163" y="9792"/>
                </a:lnTo>
                <a:lnTo>
                  <a:pt x="6503" y="8452"/>
                </a:lnTo>
                <a:lnTo>
                  <a:pt x="6503" y="8452"/>
                </a:lnTo>
                <a:lnTo>
                  <a:pt x="6552" y="8403"/>
                </a:lnTo>
                <a:lnTo>
                  <a:pt x="6576" y="8330"/>
                </a:lnTo>
                <a:lnTo>
                  <a:pt x="6600" y="8184"/>
                </a:lnTo>
                <a:lnTo>
                  <a:pt x="6576" y="8038"/>
                </a:lnTo>
                <a:lnTo>
                  <a:pt x="6552" y="7965"/>
                </a:lnTo>
                <a:lnTo>
                  <a:pt x="6503" y="7916"/>
                </a:lnTo>
                <a:lnTo>
                  <a:pt x="5163" y="6577"/>
                </a:lnTo>
                <a:lnTo>
                  <a:pt x="5163" y="6577"/>
                </a:lnTo>
                <a:lnTo>
                  <a:pt x="5115" y="6528"/>
                </a:lnTo>
                <a:lnTo>
                  <a:pt x="5090" y="6455"/>
                </a:lnTo>
                <a:lnTo>
                  <a:pt x="5066" y="6309"/>
                </a:lnTo>
                <a:lnTo>
                  <a:pt x="5090" y="6163"/>
                </a:lnTo>
                <a:lnTo>
                  <a:pt x="5115" y="6090"/>
                </a:lnTo>
                <a:lnTo>
                  <a:pt x="5163" y="6041"/>
                </a:lnTo>
                <a:lnTo>
                  <a:pt x="6040" y="5164"/>
                </a:lnTo>
                <a:lnTo>
                  <a:pt x="6040" y="5164"/>
                </a:lnTo>
                <a:lnTo>
                  <a:pt x="6089" y="5115"/>
                </a:lnTo>
                <a:lnTo>
                  <a:pt x="6162" y="5091"/>
                </a:lnTo>
                <a:lnTo>
                  <a:pt x="6308" y="5067"/>
                </a:lnTo>
                <a:lnTo>
                  <a:pt x="6454" y="5091"/>
                </a:lnTo>
                <a:lnTo>
                  <a:pt x="6527" y="5115"/>
                </a:lnTo>
                <a:lnTo>
                  <a:pt x="6576" y="5164"/>
                </a:lnTo>
                <a:lnTo>
                  <a:pt x="7915" y="6504"/>
                </a:lnTo>
                <a:lnTo>
                  <a:pt x="7915" y="6504"/>
                </a:lnTo>
                <a:lnTo>
                  <a:pt x="7964" y="6552"/>
                </a:lnTo>
                <a:lnTo>
                  <a:pt x="8037" y="6577"/>
                </a:lnTo>
                <a:lnTo>
                  <a:pt x="8183" y="6601"/>
                </a:lnTo>
                <a:lnTo>
                  <a:pt x="8330" y="6577"/>
                </a:lnTo>
                <a:lnTo>
                  <a:pt x="8403" y="6552"/>
                </a:lnTo>
                <a:lnTo>
                  <a:pt x="8451" y="6504"/>
                </a:lnTo>
                <a:lnTo>
                  <a:pt x="9791" y="5164"/>
                </a:lnTo>
                <a:lnTo>
                  <a:pt x="9791" y="5164"/>
                </a:lnTo>
                <a:lnTo>
                  <a:pt x="9840" y="5115"/>
                </a:lnTo>
                <a:lnTo>
                  <a:pt x="9913" y="5091"/>
                </a:lnTo>
                <a:lnTo>
                  <a:pt x="10059" y="5067"/>
                </a:lnTo>
                <a:lnTo>
                  <a:pt x="10205" y="5091"/>
                </a:lnTo>
                <a:lnTo>
                  <a:pt x="10278" y="5115"/>
                </a:lnTo>
                <a:lnTo>
                  <a:pt x="10327" y="5164"/>
                </a:lnTo>
                <a:lnTo>
                  <a:pt x="11203" y="6041"/>
                </a:lnTo>
                <a:lnTo>
                  <a:pt x="11203" y="6041"/>
                </a:lnTo>
                <a:lnTo>
                  <a:pt x="11252" y="6090"/>
                </a:lnTo>
                <a:lnTo>
                  <a:pt x="11276" y="6163"/>
                </a:lnTo>
                <a:lnTo>
                  <a:pt x="11301" y="6309"/>
                </a:lnTo>
                <a:lnTo>
                  <a:pt x="11276" y="6455"/>
                </a:lnTo>
                <a:lnTo>
                  <a:pt x="11252" y="6528"/>
                </a:lnTo>
                <a:lnTo>
                  <a:pt x="11203" y="6577"/>
                </a:lnTo>
                <a:lnTo>
                  <a:pt x="9864" y="7916"/>
                </a:lnTo>
                <a:lnTo>
                  <a:pt x="9864" y="7916"/>
                </a:lnTo>
                <a:lnTo>
                  <a:pt x="9815" y="7965"/>
                </a:lnTo>
                <a:lnTo>
                  <a:pt x="9791" y="8038"/>
                </a:lnTo>
                <a:lnTo>
                  <a:pt x="9766" y="8184"/>
                </a:lnTo>
                <a:lnTo>
                  <a:pt x="9791" y="8330"/>
                </a:lnTo>
                <a:lnTo>
                  <a:pt x="9815" y="8403"/>
                </a:lnTo>
                <a:lnTo>
                  <a:pt x="9864" y="8452"/>
                </a:lnTo>
                <a:lnTo>
                  <a:pt x="9864" y="8452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535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 повышения качества </a:t>
            </a:r>
            <a:br>
              <a:rPr lang="ru-RU" dirty="0" smtClean="0"/>
            </a:br>
            <a:r>
              <a:rPr lang="en-US" dirty="0" smtClean="0"/>
              <a:t>PDCA </a:t>
            </a:r>
            <a:r>
              <a:rPr lang="ru-RU" dirty="0" smtClean="0"/>
              <a:t>- цикл </a:t>
            </a:r>
            <a:r>
              <a:rPr lang="ru-RU" dirty="0" err="1" smtClean="0"/>
              <a:t>Деминга</a:t>
            </a:r>
            <a:r>
              <a:rPr lang="ru-RU" dirty="0" smtClean="0"/>
              <a:t> (США, Франция)</a:t>
            </a:r>
            <a:endParaRPr lang="kk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pic>
        <p:nvPicPr>
          <p:cNvPr id="5" name="Picture 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893" y="367347"/>
            <a:ext cx="861143" cy="59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0944" y="4889584"/>
            <a:ext cx="272061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https://</a:t>
            </a:r>
            <a:r>
              <a:rPr lang="en-US" sz="1050" dirty="0" smtClean="0"/>
              <a:t>ru.wikipedia.org/wiki/</a:t>
            </a:r>
            <a:r>
              <a:rPr lang="ru-RU" sz="1050" dirty="0" err="1" smtClean="0"/>
              <a:t>цикл_деминга</a:t>
            </a:r>
            <a:endParaRPr lang="kk-KZ" sz="105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143322997"/>
              </p:ext>
            </p:extLst>
          </p:nvPr>
        </p:nvGraphicFramePr>
        <p:xfrm>
          <a:off x="442529" y="1521892"/>
          <a:ext cx="7558089" cy="3160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-89872" y="1363656"/>
            <a:ext cx="86228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</a:rPr>
              <a:t>На практике цикл </a:t>
            </a:r>
            <a:r>
              <a:rPr lang="ru-RU" dirty="0" err="1" smtClean="0">
                <a:solidFill>
                  <a:schemeClr val="accent1"/>
                </a:solidFill>
                <a:latin typeface="Arial" panose="020B0604020202020204" pitchFamily="34" charset="0"/>
              </a:rPr>
              <a:t>Деминга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применяется многократно, 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</a:rPr>
              <a:t>с различной 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</a:rPr>
              <a:t>периодичностью.</a:t>
            </a:r>
            <a:endParaRPr lang="kk-KZ" dirty="0">
              <a:solidFill>
                <a:schemeClr val="accent1"/>
              </a:solidFill>
            </a:endParaRPr>
          </a:p>
        </p:txBody>
      </p:sp>
      <p:sp>
        <p:nvSpPr>
          <p:cNvPr id="9" name="Google Shape;696;p37"/>
          <p:cNvSpPr/>
          <p:nvPr/>
        </p:nvSpPr>
        <p:spPr>
          <a:xfrm>
            <a:off x="282016" y="615161"/>
            <a:ext cx="321028" cy="321028"/>
          </a:xfrm>
          <a:custGeom>
            <a:avLst/>
            <a:gdLst/>
            <a:ahLst/>
            <a:cxnLst/>
            <a:rect l="l" t="t" r="r" b="b"/>
            <a:pathLst>
              <a:path w="16952" h="16952" fill="none" extrusionOk="0">
                <a:moveTo>
                  <a:pt x="16173" y="7015"/>
                </a:moveTo>
                <a:lnTo>
                  <a:pt x="14419" y="6820"/>
                </a:lnTo>
                <a:lnTo>
                  <a:pt x="14419" y="6820"/>
                </a:lnTo>
                <a:lnTo>
                  <a:pt x="14322" y="6479"/>
                </a:lnTo>
                <a:lnTo>
                  <a:pt x="14175" y="6114"/>
                </a:lnTo>
                <a:lnTo>
                  <a:pt x="14029" y="5773"/>
                </a:lnTo>
                <a:lnTo>
                  <a:pt x="13859" y="5432"/>
                </a:lnTo>
                <a:lnTo>
                  <a:pt x="14955" y="4068"/>
                </a:lnTo>
                <a:lnTo>
                  <a:pt x="14955" y="4068"/>
                </a:lnTo>
                <a:lnTo>
                  <a:pt x="15028" y="3922"/>
                </a:lnTo>
                <a:lnTo>
                  <a:pt x="15077" y="3776"/>
                </a:lnTo>
                <a:lnTo>
                  <a:pt x="15125" y="3630"/>
                </a:lnTo>
                <a:lnTo>
                  <a:pt x="15125" y="3484"/>
                </a:lnTo>
                <a:lnTo>
                  <a:pt x="15101" y="3313"/>
                </a:lnTo>
                <a:lnTo>
                  <a:pt x="15052" y="3167"/>
                </a:lnTo>
                <a:lnTo>
                  <a:pt x="14979" y="3021"/>
                </a:lnTo>
                <a:lnTo>
                  <a:pt x="14882" y="2899"/>
                </a:lnTo>
                <a:lnTo>
                  <a:pt x="14054" y="2071"/>
                </a:lnTo>
                <a:lnTo>
                  <a:pt x="14054" y="2071"/>
                </a:lnTo>
                <a:lnTo>
                  <a:pt x="13932" y="1974"/>
                </a:lnTo>
                <a:lnTo>
                  <a:pt x="13786" y="1901"/>
                </a:lnTo>
                <a:lnTo>
                  <a:pt x="13640" y="1852"/>
                </a:lnTo>
                <a:lnTo>
                  <a:pt x="13469" y="1827"/>
                </a:lnTo>
                <a:lnTo>
                  <a:pt x="13323" y="1827"/>
                </a:lnTo>
                <a:lnTo>
                  <a:pt x="13177" y="1876"/>
                </a:lnTo>
                <a:lnTo>
                  <a:pt x="13031" y="1925"/>
                </a:lnTo>
                <a:lnTo>
                  <a:pt x="12885" y="2022"/>
                </a:lnTo>
                <a:lnTo>
                  <a:pt x="11521" y="3094"/>
                </a:lnTo>
                <a:lnTo>
                  <a:pt x="11521" y="3094"/>
                </a:lnTo>
                <a:lnTo>
                  <a:pt x="11180" y="2923"/>
                </a:lnTo>
                <a:lnTo>
                  <a:pt x="10839" y="2777"/>
                </a:lnTo>
                <a:lnTo>
                  <a:pt x="10473" y="2631"/>
                </a:lnTo>
                <a:lnTo>
                  <a:pt x="10133" y="2534"/>
                </a:lnTo>
                <a:lnTo>
                  <a:pt x="9938" y="780"/>
                </a:lnTo>
                <a:lnTo>
                  <a:pt x="9938" y="780"/>
                </a:lnTo>
                <a:lnTo>
                  <a:pt x="9889" y="634"/>
                </a:lnTo>
                <a:lnTo>
                  <a:pt x="9840" y="488"/>
                </a:lnTo>
                <a:lnTo>
                  <a:pt x="9743" y="342"/>
                </a:lnTo>
                <a:lnTo>
                  <a:pt x="9645" y="244"/>
                </a:lnTo>
                <a:lnTo>
                  <a:pt x="9499" y="147"/>
                </a:lnTo>
                <a:lnTo>
                  <a:pt x="9378" y="74"/>
                </a:lnTo>
                <a:lnTo>
                  <a:pt x="9231" y="25"/>
                </a:lnTo>
                <a:lnTo>
                  <a:pt x="9061" y="1"/>
                </a:lnTo>
                <a:lnTo>
                  <a:pt x="7892" y="1"/>
                </a:lnTo>
                <a:lnTo>
                  <a:pt x="7892" y="1"/>
                </a:lnTo>
                <a:lnTo>
                  <a:pt x="7721" y="25"/>
                </a:lnTo>
                <a:lnTo>
                  <a:pt x="7575" y="74"/>
                </a:lnTo>
                <a:lnTo>
                  <a:pt x="7453" y="147"/>
                </a:lnTo>
                <a:lnTo>
                  <a:pt x="7307" y="244"/>
                </a:lnTo>
                <a:lnTo>
                  <a:pt x="7210" y="342"/>
                </a:lnTo>
                <a:lnTo>
                  <a:pt x="7112" y="488"/>
                </a:lnTo>
                <a:lnTo>
                  <a:pt x="7064" y="634"/>
                </a:lnTo>
                <a:lnTo>
                  <a:pt x="7015" y="780"/>
                </a:lnTo>
                <a:lnTo>
                  <a:pt x="6820" y="2534"/>
                </a:lnTo>
                <a:lnTo>
                  <a:pt x="6820" y="2534"/>
                </a:lnTo>
                <a:lnTo>
                  <a:pt x="6479" y="2631"/>
                </a:lnTo>
                <a:lnTo>
                  <a:pt x="6114" y="2777"/>
                </a:lnTo>
                <a:lnTo>
                  <a:pt x="5773" y="2923"/>
                </a:lnTo>
                <a:lnTo>
                  <a:pt x="5432" y="3094"/>
                </a:lnTo>
                <a:lnTo>
                  <a:pt x="4068" y="2022"/>
                </a:lnTo>
                <a:lnTo>
                  <a:pt x="4068" y="2022"/>
                </a:lnTo>
                <a:lnTo>
                  <a:pt x="3922" y="1925"/>
                </a:lnTo>
                <a:lnTo>
                  <a:pt x="3776" y="1876"/>
                </a:lnTo>
                <a:lnTo>
                  <a:pt x="3630" y="1827"/>
                </a:lnTo>
                <a:lnTo>
                  <a:pt x="3484" y="1827"/>
                </a:lnTo>
                <a:lnTo>
                  <a:pt x="3313" y="1852"/>
                </a:lnTo>
                <a:lnTo>
                  <a:pt x="3167" y="1901"/>
                </a:lnTo>
                <a:lnTo>
                  <a:pt x="3021" y="1974"/>
                </a:lnTo>
                <a:lnTo>
                  <a:pt x="2899" y="2071"/>
                </a:lnTo>
                <a:lnTo>
                  <a:pt x="2071" y="2899"/>
                </a:lnTo>
                <a:lnTo>
                  <a:pt x="2071" y="2899"/>
                </a:lnTo>
                <a:lnTo>
                  <a:pt x="1974" y="3021"/>
                </a:lnTo>
                <a:lnTo>
                  <a:pt x="1901" y="3167"/>
                </a:lnTo>
                <a:lnTo>
                  <a:pt x="1852" y="3313"/>
                </a:lnTo>
                <a:lnTo>
                  <a:pt x="1827" y="3484"/>
                </a:lnTo>
                <a:lnTo>
                  <a:pt x="1827" y="3630"/>
                </a:lnTo>
                <a:lnTo>
                  <a:pt x="1876" y="3776"/>
                </a:lnTo>
                <a:lnTo>
                  <a:pt x="1925" y="3922"/>
                </a:lnTo>
                <a:lnTo>
                  <a:pt x="2022" y="4068"/>
                </a:lnTo>
                <a:lnTo>
                  <a:pt x="3094" y="5432"/>
                </a:lnTo>
                <a:lnTo>
                  <a:pt x="3094" y="5432"/>
                </a:lnTo>
                <a:lnTo>
                  <a:pt x="2923" y="5773"/>
                </a:lnTo>
                <a:lnTo>
                  <a:pt x="2777" y="6114"/>
                </a:lnTo>
                <a:lnTo>
                  <a:pt x="2631" y="6479"/>
                </a:lnTo>
                <a:lnTo>
                  <a:pt x="2534" y="6820"/>
                </a:lnTo>
                <a:lnTo>
                  <a:pt x="780" y="7015"/>
                </a:lnTo>
                <a:lnTo>
                  <a:pt x="780" y="7015"/>
                </a:lnTo>
                <a:lnTo>
                  <a:pt x="634" y="7064"/>
                </a:lnTo>
                <a:lnTo>
                  <a:pt x="488" y="7112"/>
                </a:lnTo>
                <a:lnTo>
                  <a:pt x="342" y="7210"/>
                </a:lnTo>
                <a:lnTo>
                  <a:pt x="244" y="7307"/>
                </a:lnTo>
                <a:lnTo>
                  <a:pt x="147" y="7453"/>
                </a:lnTo>
                <a:lnTo>
                  <a:pt x="74" y="7575"/>
                </a:lnTo>
                <a:lnTo>
                  <a:pt x="25" y="7721"/>
                </a:lnTo>
                <a:lnTo>
                  <a:pt x="1" y="7892"/>
                </a:lnTo>
                <a:lnTo>
                  <a:pt x="1" y="9061"/>
                </a:lnTo>
                <a:lnTo>
                  <a:pt x="1" y="9061"/>
                </a:lnTo>
                <a:lnTo>
                  <a:pt x="25" y="9231"/>
                </a:lnTo>
                <a:lnTo>
                  <a:pt x="74" y="9377"/>
                </a:lnTo>
                <a:lnTo>
                  <a:pt x="147" y="9499"/>
                </a:lnTo>
                <a:lnTo>
                  <a:pt x="244" y="9645"/>
                </a:lnTo>
                <a:lnTo>
                  <a:pt x="342" y="9743"/>
                </a:lnTo>
                <a:lnTo>
                  <a:pt x="488" y="9840"/>
                </a:lnTo>
                <a:lnTo>
                  <a:pt x="634" y="9889"/>
                </a:lnTo>
                <a:lnTo>
                  <a:pt x="780" y="9938"/>
                </a:lnTo>
                <a:lnTo>
                  <a:pt x="2534" y="10132"/>
                </a:lnTo>
                <a:lnTo>
                  <a:pt x="2534" y="10132"/>
                </a:lnTo>
                <a:lnTo>
                  <a:pt x="2631" y="10473"/>
                </a:lnTo>
                <a:lnTo>
                  <a:pt x="2777" y="10839"/>
                </a:lnTo>
                <a:lnTo>
                  <a:pt x="2923" y="11180"/>
                </a:lnTo>
                <a:lnTo>
                  <a:pt x="3094" y="11521"/>
                </a:lnTo>
                <a:lnTo>
                  <a:pt x="2022" y="12885"/>
                </a:lnTo>
                <a:lnTo>
                  <a:pt x="2022" y="12885"/>
                </a:lnTo>
                <a:lnTo>
                  <a:pt x="1925" y="13031"/>
                </a:lnTo>
                <a:lnTo>
                  <a:pt x="1876" y="13177"/>
                </a:lnTo>
                <a:lnTo>
                  <a:pt x="1827" y="13323"/>
                </a:lnTo>
                <a:lnTo>
                  <a:pt x="1827" y="13469"/>
                </a:lnTo>
                <a:lnTo>
                  <a:pt x="1852" y="13640"/>
                </a:lnTo>
                <a:lnTo>
                  <a:pt x="1901" y="13786"/>
                </a:lnTo>
                <a:lnTo>
                  <a:pt x="1974" y="13932"/>
                </a:lnTo>
                <a:lnTo>
                  <a:pt x="2071" y="14054"/>
                </a:lnTo>
                <a:lnTo>
                  <a:pt x="2899" y="14882"/>
                </a:lnTo>
                <a:lnTo>
                  <a:pt x="2899" y="14882"/>
                </a:lnTo>
                <a:lnTo>
                  <a:pt x="3021" y="14979"/>
                </a:lnTo>
                <a:lnTo>
                  <a:pt x="3167" y="15052"/>
                </a:lnTo>
                <a:lnTo>
                  <a:pt x="3313" y="15101"/>
                </a:lnTo>
                <a:lnTo>
                  <a:pt x="3484" y="15125"/>
                </a:lnTo>
                <a:lnTo>
                  <a:pt x="3630" y="15125"/>
                </a:lnTo>
                <a:lnTo>
                  <a:pt x="3776" y="15077"/>
                </a:lnTo>
                <a:lnTo>
                  <a:pt x="3922" y="15028"/>
                </a:lnTo>
                <a:lnTo>
                  <a:pt x="4068" y="14955"/>
                </a:lnTo>
                <a:lnTo>
                  <a:pt x="5432" y="13859"/>
                </a:lnTo>
                <a:lnTo>
                  <a:pt x="5432" y="13859"/>
                </a:lnTo>
                <a:lnTo>
                  <a:pt x="5773" y="14029"/>
                </a:lnTo>
                <a:lnTo>
                  <a:pt x="6114" y="14175"/>
                </a:lnTo>
                <a:lnTo>
                  <a:pt x="6479" y="14322"/>
                </a:lnTo>
                <a:lnTo>
                  <a:pt x="6820" y="14419"/>
                </a:lnTo>
                <a:lnTo>
                  <a:pt x="7015" y="16173"/>
                </a:lnTo>
                <a:lnTo>
                  <a:pt x="7015" y="16173"/>
                </a:lnTo>
                <a:lnTo>
                  <a:pt x="7064" y="16319"/>
                </a:lnTo>
                <a:lnTo>
                  <a:pt x="7112" y="16465"/>
                </a:lnTo>
                <a:lnTo>
                  <a:pt x="7210" y="16611"/>
                </a:lnTo>
                <a:lnTo>
                  <a:pt x="7307" y="16708"/>
                </a:lnTo>
                <a:lnTo>
                  <a:pt x="7453" y="16806"/>
                </a:lnTo>
                <a:lnTo>
                  <a:pt x="7575" y="16879"/>
                </a:lnTo>
                <a:lnTo>
                  <a:pt x="7721" y="16928"/>
                </a:lnTo>
                <a:lnTo>
                  <a:pt x="7892" y="16952"/>
                </a:lnTo>
                <a:lnTo>
                  <a:pt x="9061" y="16952"/>
                </a:lnTo>
                <a:lnTo>
                  <a:pt x="9061" y="16952"/>
                </a:lnTo>
                <a:lnTo>
                  <a:pt x="9231" y="16928"/>
                </a:lnTo>
                <a:lnTo>
                  <a:pt x="9378" y="16879"/>
                </a:lnTo>
                <a:lnTo>
                  <a:pt x="9499" y="16806"/>
                </a:lnTo>
                <a:lnTo>
                  <a:pt x="9645" y="16708"/>
                </a:lnTo>
                <a:lnTo>
                  <a:pt x="9743" y="16611"/>
                </a:lnTo>
                <a:lnTo>
                  <a:pt x="9840" y="16465"/>
                </a:lnTo>
                <a:lnTo>
                  <a:pt x="9889" y="16319"/>
                </a:lnTo>
                <a:lnTo>
                  <a:pt x="9938" y="16173"/>
                </a:lnTo>
                <a:lnTo>
                  <a:pt x="10133" y="14419"/>
                </a:lnTo>
                <a:lnTo>
                  <a:pt x="10133" y="14419"/>
                </a:lnTo>
                <a:lnTo>
                  <a:pt x="10473" y="14322"/>
                </a:lnTo>
                <a:lnTo>
                  <a:pt x="10839" y="14175"/>
                </a:lnTo>
                <a:lnTo>
                  <a:pt x="11180" y="14029"/>
                </a:lnTo>
                <a:lnTo>
                  <a:pt x="11521" y="13859"/>
                </a:lnTo>
                <a:lnTo>
                  <a:pt x="12885" y="14955"/>
                </a:lnTo>
                <a:lnTo>
                  <a:pt x="12885" y="14955"/>
                </a:lnTo>
                <a:lnTo>
                  <a:pt x="13031" y="15028"/>
                </a:lnTo>
                <a:lnTo>
                  <a:pt x="13177" y="15077"/>
                </a:lnTo>
                <a:lnTo>
                  <a:pt x="13323" y="15125"/>
                </a:lnTo>
                <a:lnTo>
                  <a:pt x="13469" y="15125"/>
                </a:lnTo>
                <a:lnTo>
                  <a:pt x="13640" y="15101"/>
                </a:lnTo>
                <a:lnTo>
                  <a:pt x="13786" y="15052"/>
                </a:lnTo>
                <a:lnTo>
                  <a:pt x="13932" y="14979"/>
                </a:lnTo>
                <a:lnTo>
                  <a:pt x="14054" y="14882"/>
                </a:lnTo>
                <a:lnTo>
                  <a:pt x="14882" y="14054"/>
                </a:lnTo>
                <a:lnTo>
                  <a:pt x="14882" y="14054"/>
                </a:lnTo>
                <a:lnTo>
                  <a:pt x="14979" y="13932"/>
                </a:lnTo>
                <a:lnTo>
                  <a:pt x="15052" y="13786"/>
                </a:lnTo>
                <a:lnTo>
                  <a:pt x="15101" y="13640"/>
                </a:lnTo>
                <a:lnTo>
                  <a:pt x="15125" y="13469"/>
                </a:lnTo>
                <a:lnTo>
                  <a:pt x="15125" y="13323"/>
                </a:lnTo>
                <a:lnTo>
                  <a:pt x="15077" y="13177"/>
                </a:lnTo>
                <a:lnTo>
                  <a:pt x="15028" y="13031"/>
                </a:lnTo>
                <a:lnTo>
                  <a:pt x="14955" y="12885"/>
                </a:lnTo>
                <a:lnTo>
                  <a:pt x="13859" y="11521"/>
                </a:lnTo>
                <a:lnTo>
                  <a:pt x="13859" y="11521"/>
                </a:lnTo>
                <a:lnTo>
                  <a:pt x="14029" y="11180"/>
                </a:lnTo>
                <a:lnTo>
                  <a:pt x="14175" y="10839"/>
                </a:lnTo>
                <a:lnTo>
                  <a:pt x="14322" y="10473"/>
                </a:lnTo>
                <a:lnTo>
                  <a:pt x="14419" y="10132"/>
                </a:lnTo>
                <a:lnTo>
                  <a:pt x="16173" y="9938"/>
                </a:lnTo>
                <a:lnTo>
                  <a:pt x="16173" y="9938"/>
                </a:lnTo>
                <a:lnTo>
                  <a:pt x="16319" y="9889"/>
                </a:lnTo>
                <a:lnTo>
                  <a:pt x="16465" y="9840"/>
                </a:lnTo>
                <a:lnTo>
                  <a:pt x="16611" y="9743"/>
                </a:lnTo>
                <a:lnTo>
                  <a:pt x="16708" y="9645"/>
                </a:lnTo>
                <a:lnTo>
                  <a:pt x="16806" y="9499"/>
                </a:lnTo>
                <a:lnTo>
                  <a:pt x="16879" y="9377"/>
                </a:lnTo>
                <a:lnTo>
                  <a:pt x="16928" y="9231"/>
                </a:lnTo>
                <a:lnTo>
                  <a:pt x="16952" y="9061"/>
                </a:lnTo>
                <a:lnTo>
                  <a:pt x="16952" y="7892"/>
                </a:lnTo>
                <a:lnTo>
                  <a:pt x="16952" y="7892"/>
                </a:lnTo>
                <a:lnTo>
                  <a:pt x="16928" y="7721"/>
                </a:lnTo>
                <a:lnTo>
                  <a:pt x="16879" y="7575"/>
                </a:lnTo>
                <a:lnTo>
                  <a:pt x="16806" y="7453"/>
                </a:lnTo>
                <a:lnTo>
                  <a:pt x="16708" y="7307"/>
                </a:lnTo>
                <a:lnTo>
                  <a:pt x="16611" y="7210"/>
                </a:lnTo>
                <a:lnTo>
                  <a:pt x="16465" y="7112"/>
                </a:lnTo>
                <a:lnTo>
                  <a:pt x="16319" y="7064"/>
                </a:lnTo>
                <a:lnTo>
                  <a:pt x="16173" y="7015"/>
                </a:lnTo>
                <a:lnTo>
                  <a:pt x="16173" y="7015"/>
                </a:lnTo>
                <a:close/>
                <a:moveTo>
                  <a:pt x="10425" y="10425"/>
                </a:moveTo>
                <a:lnTo>
                  <a:pt x="10425" y="10425"/>
                </a:lnTo>
                <a:lnTo>
                  <a:pt x="10206" y="10620"/>
                </a:lnTo>
                <a:lnTo>
                  <a:pt x="9986" y="10766"/>
                </a:lnTo>
                <a:lnTo>
                  <a:pt x="9767" y="10912"/>
                </a:lnTo>
                <a:lnTo>
                  <a:pt x="9524" y="11034"/>
                </a:lnTo>
                <a:lnTo>
                  <a:pt x="9256" y="11107"/>
                </a:lnTo>
                <a:lnTo>
                  <a:pt x="9012" y="11180"/>
                </a:lnTo>
                <a:lnTo>
                  <a:pt x="8744" y="11228"/>
                </a:lnTo>
                <a:lnTo>
                  <a:pt x="8476" y="11228"/>
                </a:lnTo>
                <a:lnTo>
                  <a:pt x="8208" y="11228"/>
                </a:lnTo>
                <a:lnTo>
                  <a:pt x="7941" y="11180"/>
                </a:lnTo>
                <a:lnTo>
                  <a:pt x="7697" y="11107"/>
                </a:lnTo>
                <a:lnTo>
                  <a:pt x="7429" y="11034"/>
                </a:lnTo>
                <a:lnTo>
                  <a:pt x="7186" y="10912"/>
                </a:lnTo>
                <a:lnTo>
                  <a:pt x="6966" y="10766"/>
                </a:lnTo>
                <a:lnTo>
                  <a:pt x="6747" y="10620"/>
                </a:lnTo>
                <a:lnTo>
                  <a:pt x="6528" y="10425"/>
                </a:lnTo>
                <a:lnTo>
                  <a:pt x="6528" y="10425"/>
                </a:lnTo>
                <a:lnTo>
                  <a:pt x="6333" y="10206"/>
                </a:lnTo>
                <a:lnTo>
                  <a:pt x="6187" y="9986"/>
                </a:lnTo>
                <a:lnTo>
                  <a:pt x="6041" y="9767"/>
                </a:lnTo>
                <a:lnTo>
                  <a:pt x="5919" y="9524"/>
                </a:lnTo>
                <a:lnTo>
                  <a:pt x="5846" y="9256"/>
                </a:lnTo>
                <a:lnTo>
                  <a:pt x="5773" y="9012"/>
                </a:lnTo>
                <a:lnTo>
                  <a:pt x="5724" y="8744"/>
                </a:lnTo>
                <a:lnTo>
                  <a:pt x="5724" y="8476"/>
                </a:lnTo>
                <a:lnTo>
                  <a:pt x="5724" y="8208"/>
                </a:lnTo>
                <a:lnTo>
                  <a:pt x="5773" y="7941"/>
                </a:lnTo>
                <a:lnTo>
                  <a:pt x="5846" y="7697"/>
                </a:lnTo>
                <a:lnTo>
                  <a:pt x="5919" y="7429"/>
                </a:lnTo>
                <a:lnTo>
                  <a:pt x="6041" y="7186"/>
                </a:lnTo>
                <a:lnTo>
                  <a:pt x="6187" y="6966"/>
                </a:lnTo>
                <a:lnTo>
                  <a:pt x="6333" y="6747"/>
                </a:lnTo>
                <a:lnTo>
                  <a:pt x="6528" y="6528"/>
                </a:lnTo>
                <a:lnTo>
                  <a:pt x="6528" y="6528"/>
                </a:lnTo>
                <a:lnTo>
                  <a:pt x="6747" y="6333"/>
                </a:lnTo>
                <a:lnTo>
                  <a:pt x="6966" y="6187"/>
                </a:lnTo>
                <a:lnTo>
                  <a:pt x="7186" y="6041"/>
                </a:lnTo>
                <a:lnTo>
                  <a:pt x="7429" y="5919"/>
                </a:lnTo>
                <a:lnTo>
                  <a:pt x="7697" y="5846"/>
                </a:lnTo>
                <a:lnTo>
                  <a:pt x="7941" y="5773"/>
                </a:lnTo>
                <a:lnTo>
                  <a:pt x="8208" y="5724"/>
                </a:lnTo>
                <a:lnTo>
                  <a:pt x="8476" y="5724"/>
                </a:lnTo>
                <a:lnTo>
                  <a:pt x="8744" y="5724"/>
                </a:lnTo>
                <a:lnTo>
                  <a:pt x="9012" y="5773"/>
                </a:lnTo>
                <a:lnTo>
                  <a:pt x="9256" y="5846"/>
                </a:lnTo>
                <a:lnTo>
                  <a:pt x="9524" y="5919"/>
                </a:lnTo>
                <a:lnTo>
                  <a:pt x="9767" y="6041"/>
                </a:lnTo>
                <a:lnTo>
                  <a:pt x="9986" y="6187"/>
                </a:lnTo>
                <a:lnTo>
                  <a:pt x="10206" y="6333"/>
                </a:lnTo>
                <a:lnTo>
                  <a:pt x="10425" y="6528"/>
                </a:lnTo>
                <a:lnTo>
                  <a:pt x="10425" y="6528"/>
                </a:lnTo>
                <a:lnTo>
                  <a:pt x="10620" y="6747"/>
                </a:lnTo>
                <a:lnTo>
                  <a:pt x="10766" y="6966"/>
                </a:lnTo>
                <a:lnTo>
                  <a:pt x="10912" y="7186"/>
                </a:lnTo>
                <a:lnTo>
                  <a:pt x="11034" y="7429"/>
                </a:lnTo>
                <a:lnTo>
                  <a:pt x="11107" y="7697"/>
                </a:lnTo>
                <a:lnTo>
                  <a:pt x="11180" y="7941"/>
                </a:lnTo>
                <a:lnTo>
                  <a:pt x="11228" y="8208"/>
                </a:lnTo>
                <a:lnTo>
                  <a:pt x="11228" y="8476"/>
                </a:lnTo>
                <a:lnTo>
                  <a:pt x="11228" y="8744"/>
                </a:lnTo>
                <a:lnTo>
                  <a:pt x="11180" y="9012"/>
                </a:lnTo>
                <a:lnTo>
                  <a:pt x="11107" y="9256"/>
                </a:lnTo>
                <a:lnTo>
                  <a:pt x="11034" y="9524"/>
                </a:lnTo>
                <a:lnTo>
                  <a:pt x="10912" y="9767"/>
                </a:lnTo>
                <a:lnTo>
                  <a:pt x="10766" y="9986"/>
                </a:lnTo>
                <a:lnTo>
                  <a:pt x="10620" y="10206"/>
                </a:lnTo>
                <a:lnTo>
                  <a:pt x="10425" y="10425"/>
                </a:lnTo>
                <a:lnTo>
                  <a:pt x="10425" y="10425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965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26062</TotalTime>
  <Words>1802</Words>
  <Application>Microsoft Office PowerPoint</Application>
  <PresentationFormat>Экран (16:9)</PresentationFormat>
  <Paragraphs>296</Paragraphs>
  <Slides>23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Arvo</vt:lpstr>
      <vt:lpstr>Raleway Light</vt:lpstr>
      <vt:lpstr>Roboto Condensed</vt:lpstr>
      <vt:lpstr>Roboto Condensed Light</vt:lpstr>
      <vt:lpstr>Salerio template</vt:lpstr>
      <vt:lpstr>Механизмы реализации основных направлений внутришкольного контроля</vt:lpstr>
      <vt:lpstr>МЕЖДУНАРОДНЫЙ ОПЫТ</vt:lpstr>
      <vt:lpstr>Презентация PowerPoint</vt:lpstr>
      <vt:lpstr>Обеспечение качества VS Контроль качества</vt:lpstr>
      <vt:lpstr>Обеспечение качества образования </vt:lpstr>
      <vt:lpstr>Контроль качества образования</vt:lpstr>
      <vt:lpstr>Принципы обеспечения качества образования </vt:lpstr>
      <vt:lpstr>Основные проблемы в обеспечении качества образования в европейских странах</vt:lpstr>
      <vt:lpstr>Инструмент повышения качества  PDCA - цикл Деминга (США, Франция)</vt:lpstr>
      <vt:lpstr>Презентация PowerPoint</vt:lpstr>
      <vt:lpstr>Из Стратегии АОО до 2030 года</vt:lpstr>
      <vt:lpstr>Взаимосвязанные механизмы обеспечения качества образования в Интеллектуальных школах </vt:lpstr>
      <vt:lpstr>Презентация PowerPoint</vt:lpstr>
      <vt:lpstr>Из Правил образовательной деятельности АОО, утверждённые решением Правления АОО от 13 декабря 2018 года №65: </vt:lpstr>
      <vt:lpstr>Презентация PowerPoint</vt:lpstr>
      <vt:lpstr>Механизм организации ВШК в Интеллектуальных школах</vt:lpstr>
      <vt:lpstr>Презентация PowerPoint</vt:lpstr>
      <vt:lpstr>Формы контроля</vt:lpstr>
      <vt:lpstr>Ответственные за проведение ВШК</vt:lpstr>
      <vt:lpstr>Презентация PowerPoint</vt:lpstr>
      <vt:lpstr>Основные методы осуществления контроля:</vt:lpstr>
      <vt:lpstr>Где и кем рассматриваются результаты контроля: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Внутришкольный контроль Интеллектуальных школ </dc:title>
  <cp:lastModifiedBy>Карлыгаш Сулейменова</cp:lastModifiedBy>
  <cp:revision>502</cp:revision>
  <cp:lastPrinted>2019-08-13T03:13:36Z</cp:lastPrinted>
  <dcterms:modified xsi:type="dcterms:W3CDTF">2019-08-16T09:42:06Z</dcterms:modified>
</cp:coreProperties>
</file>