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8.xml" ContentType="application/vnd.openxmlformats-officedocument.drawingml.chartshapes+xml"/>
  <Override PartName="/ppt/charts/chart24.xml" ContentType="application/vnd.openxmlformats-officedocument.drawingml.chart+xml"/>
  <Override PartName="/ppt/drawings/drawing9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10.xml" ContentType="application/vnd.openxmlformats-officedocument.drawingml.chartshapes+xml"/>
  <Override PartName="/ppt/charts/chart32.xml" ContentType="application/vnd.openxmlformats-officedocument.drawingml.chart+xml"/>
  <Override PartName="/ppt/theme/themeOverride1.xml" ContentType="application/vnd.openxmlformats-officedocument.themeOverride+xml"/>
  <Override PartName="/ppt/charts/chart33.xml" ContentType="application/vnd.openxmlformats-officedocument.drawingml.chart+xml"/>
  <Override PartName="/ppt/drawings/drawing11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64" r:id="rId2"/>
    <p:sldId id="365" r:id="rId3"/>
    <p:sldId id="258" r:id="rId4"/>
    <p:sldId id="333" r:id="rId5"/>
    <p:sldId id="334" r:id="rId6"/>
    <p:sldId id="335" r:id="rId7"/>
    <p:sldId id="336" r:id="rId8"/>
    <p:sldId id="337" r:id="rId9"/>
    <p:sldId id="358" r:id="rId10"/>
    <p:sldId id="367" r:id="rId11"/>
    <p:sldId id="368" r:id="rId12"/>
    <p:sldId id="369" r:id="rId13"/>
    <p:sldId id="304" r:id="rId14"/>
    <p:sldId id="318" r:id="rId15"/>
    <p:sldId id="343" r:id="rId16"/>
    <p:sldId id="339" r:id="rId17"/>
    <p:sldId id="366" r:id="rId18"/>
    <p:sldId id="359" r:id="rId19"/>
    <p:sldId id="353" r:id="rId20"/>
    <p:sldId id="370" r:id="rId21"/>
    <p:sldId id="373" r:id="rId22"/>
    <p:sldId id="371" r:id="rId23"/>
    <p:sldId id="372" r:id="rId24"/>
    <p:sldId id="374" r:id="rId25"/>
    <p:sldId id="375" r:id="rId26"/>
    <p:sldId id="376" r:id="rId27"/>
    <p:sldId id="377" r:id="rId28"/>
    <p:sldId id="378" r:id="rId29"/>
    <p:sldId id="264" r:id="rId30"/>
    <p:sldId id="328" r:id="rId31"/>
    <p:sldId id="293" r:id="rId32"/>
    <p:sldId id="314" r:id="rId33"/>
    <p:sldId id="294" r:id="rId34"/>
    <p:sldId id="379" r:id="rId3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F87"/>
    <a:srgbClr val="566B2B"/>
    <a:srgbClr val="95B850"/>
    <a:srgbClr val="876DA7"/>
    <a:srgbClr val="B24340"/>
    <a:srgbClr val="7C3B06"/>
    <a:srgbClr val="404F21"/>
    <a:srgbClr val="85D785"/>
    <a:srgbClr val="FFA161"/>
    <a:srgbClr val="D2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966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58439340449845E-2"/>
          <c:y val="0.11208801635593259"/>
          <c:w val="0.92297865322745187"/>
          <c:h val="0.64880022605060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4355501888142575E-2"/>
                  <c:y val="2.0631425514428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034095030830481E-3"/>
                  <c:y val="5.0017860708528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017047515415306E-3"/>
                  <c:y val="2.5008930354264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61184272531766E-3"/>
                  <c:y val="1.2504465177132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3525571273122961E-3"/>
                  <c:y val="1.2504465177132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1.0003572141705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2719204827831026E-2"/>
                  <c:y val="6.5644270082236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4508523757707653E-3"/>
                  <c:y val="1.2504465177132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7.0997515086971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2.2508037318837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Алматы ФМН</c:v>
                </c:pt>
                <c:pt idx="1">
                  <c:v>Астана ФМН</c:v>
                </c:pt>
                <c:pt idx="2">
                  <c:v>Кызылорда ХБН</c:v>
                </c:pt>
                <c:pt idx="3">
                  <c:v>Шымкент ХБН</c:v>
                </c:pt>
                <c:pt idx="4">
                  <c:v>Семей ФМН</c:v>
                </c:pt>
                <c:pt idx="5">
                  <c:v>Кокшетау ФМН</c:v>
                </c:pt>
                <c:pt idx="6">
                  <c:v>Тараз ФМН</c:v>
                </c:pt>
                <c:pt idx="7">
                  <c:v>Талдыкорган ФМН</c:v>
                </c:pt>
                <c:pt idx="8">
                  <c:v>Актобе ФМН</c:v>
                </c:pt>
                <c:pt idx="9">
                  <c:v>Усть-Каменогорск ХБН</c:v>
                </c:pt>
                <c:pt idx="10">
                  <c:v>Уральск ФМН</c:v>
                </c:pt>
                <c:pt idx="12">
                  <c:v>Павлодар ХБН</c:v>
                </c:pt>
                <c:pt idx="13">
                  <c:v>Костанай ФМН</c:v>
                </c:pt>
                <c:pt idx="14">
                  <c:v>Шымкент ФМН</c:v>
                </c:pt>
                <c:pt idx="15">
                  <c:v>Караганда ХБН</c:v>
                </c:pt>
                <c:pt idx="16">
                  <c:v>Атырау ХБН</c:v>
                </c:pt>
                <c:pt idx="18">
                  <c:v>Алматы ХБН</c:v>
                </c:pt>
                <c:pt idx="19">
                  <c:v>Петропавловск ХБН</c:v>
                </c:pt>
                <c:pt idx="20">
                  <c:v>Актау ХБН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221</c:v>
                </c:pt>
                <c:pt idx="1">
                  <c:v>164</c:v>
                </c:pt>
                <c:pt idx="2">
                  <c:v>132</c:v>
                </c:pt>
                <c:pt idx="3">
                  <c:v>96</c:v>
                </c:pt>
                <c:pt idx="4">
                  <c:v>137</c:v>
                </c:pt>
                <c:pt idx="5">
                  <c:v>89</c:v>
                </c:pt>
                <c:pt idx="6">
                  <c:v>158</c:v>
                </c:pt>
                <c:pt idx="7">
                  <c:v>73</c:v>
                </c:pt>
                <c:pt idx="8">
                  <c:v>175</c:v>
                </c:pt>
                <c:pt idx="9">
                  <c:v>79</c:v>
                </c:pt>
                <c:pt idx="10">
                  <c:v>85</c:v>
                </c:pt>
                <c:pt idx="12">
                  <c:v>135</c:v>
                </c:pt>
                <c:pt idx="13">
                  <c:v>94</c:v>
                </c:pt>
                <c:pt idx="14">
                  <c:v>153</c:v>
                </c:pt>
                <c:pt idx="15">
                  <c:v>192</c:v>
                </c:pt>
                <c:pt idx="16">
                  <c:v>176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4.2598509052183178E-3"/>
                  <c:y val="4.0635698422297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598652952555372E-17"/>
                  <c:y val="1.5005358212558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508523757707653E-3"/>
                  <c:y val="1.5005358212558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3.4887438572170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9017299355152491E-3"/>
                  <c:y val="5.8249973234261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4508523757707653E-3"/>
                  <c:y val="1.0003572141705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4.3525571273122961E-3"/>
                  <c:y val="1.0003572141705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7.2542618788538262E-3"/>
                  <c:y val="7.5026791062792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4.3525571273122961E-3"/>
                  <c:y val="7.5026791062792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Алматы ФМН</c:v>
                </c:pt>
                <c:pt idx="1">
                  <c:v>Астана ФМН</c:v>
                </c:pt>
                <c:pt idx="2">
                  <c:v>Кызылорда ХБН</c:v>
                </c:pt>
                <c:pt idx="3">
                  <c:v>Шымкент ХБН</c:v>
                </c:pt>
                <c:pt idx="4">
                  <c:v>Семей ФМН</c:v>
                </c:pt>
                <c:pt idx="5">
                  <c:v>Кокшетау ФМН</c:v>
                </c:pt>
                <c:pt idx="6">
                  <c:v>Тараз ФМН</c:v>
                </c:pt>
                <c:pt idx="7">
                  <c:v>Талдыкорган ФМН</c:v>
                </c:pt>
                <c:pt idx="8">
                  <c:v>Актобе ФМН</c:v>
                </c:pt>
                <c:pt idx="9">
                  <c:v>Усть-Каменогорск ХБН</c:v>
                </c:pt>
                <c:pt idx="10">
                  <c:v>Уральск ФМН</c:v>
                </c:pt>
                <c:pt idx="12">
                  <c:v>Павлодар ХБН</c:v>
                </c:pt>
                <c:pt idx="13">
                  <c:v>Костанай ФМН</c:v>
                </c:pt>
                <c:pt idx="14">
                  <c:v>Шымкент ФМН</c:v>
                </c:pt>
                <c:pt idx="15">
                  <c:v>Караганда ХБН</c:v>
                </c:pt>
                <c:pt idx="16">
                  <c:v>Атырау ХБН</c:v>
                </c:pt>
                <c:pt idx="18">
                  <c:v>Алматы ХБН</c:v>
                </c:pt>
                <c:pt idx="19">
                  <c:v>Петропавловск ХБН</c:v>
                </c:pt>
                <c:pt idx="20">
                  <c:v>Актау ХБН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244</c:v>
                </c:pt>
                <c:pt idx="1">
                  <c:v>200</c:v>
                </c:pt>
                <c:pt idx="2">
                  <c:v>158</c:v>
                </c:pt>
                <c:pt idx="3">
                  <c:v>134</c:v>
                </c:pt>
                <c:pt idx="4">
                  <c:v>109</c:v>
                </c:pt>
                <c:pt idx="5">
                  <c:v>95</c:v>
                </c:pt>
                <c:pt idx="6">
                  <c:v>88</c:v>
                </c:pt>
                <c:pt idx="7">
                  <c:v>78</c:v>
                </c:pt>
                <c:pt idx="8">
                  <c:v>76</c:v>
                </c:pt>
                <c:pt idx="9">
                  <c:v>75</c:v>
                </c:pt>
                <c:pt idx="10">
                  <c:v>71</c:v>
                </c:pt>
                <c:pt idx="12">
                  <c:v>118</c:v>
                </c:pt>
                <c:pt idx="13">
                  <c:v>103</c:v>
                </c:pt>
                <c:pt idx="14">
                  <c:v>85</c:v>
                </c:pt>
                <c:pt idx="15">
                  <c:v>79</c:v>
                </c:pt>
                <c:pt idx="16">
                  <c:v>68</c:v>
                </c:pt>
                <c:pt idx="18">
                  <c:v>115</c:v>
                </c:pt>
                <c:pt idx="19">
                  <c:v>87</c:v>
                </c:pt>
                <c:pt idx="20">
                  <c:v>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34129792"/>
        <c:axId val="34130944"/>
      </c:barChart>
      <c:catAx>
        <c:axId val="34129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34130944"/>
        <c:crosses val="autoZero"/>
        <c:auto val="1"/>
        <c:lblAlgn val="ctr"/>
        <c:lblOffset val="100"/>
        <c:noMultiLvlLbl val="0"/>
      </c:catAx>
      <c:valAx>
        <c:axId val="34130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12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48075240594928"/>
          <c:y val="4.3149968053734285E-2"/>
          <c:w val="0.20109269088967713"/>
          <c:h val="4.12604436968433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3">
              <a:lumMod val="50000"/>
            </a:schemeClr>
          </a:solidFill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970024059492563"/>
          <c:y val="8.0359371516695935E-2"/>
          <c:w val="0.55316907261592296"/>
          <c:h val="0.89634704208969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Биология (Математика 10)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46.388888888888886</c:v>
                </c:pt>
                <c:pt idx="1">
                  <c:v>50.06111111111111</c:v>
                </c:pt>
                <c:pt idx="2">
                  <c:v>43.177777777777777</c:v>
                </c:pt>
                <c:pt idx="3">
                  <c:v>69.072222222222223</c:v>
                </c:pt>
                <c:pt idx="4">
                  <c:v>55.277777777777779</c:v>
                </c:pt>
                <c:pt idx="6">
                  <c:v>69.166666666666671</c:v>
                </c:pt>
                <c:pt idx="7">
                  <c:v>73.333333333333329</c:v>
                </c:pt>
                <c:pt idx="8">
                  <c:v>35.555555555555557</c:v>
                </c:pt>
                <c:pt idx="9">
                  <c:v>44.88333333333334</c:v>
                </c:pt>
                <c:pt idx="11">
                  <c:v>64.444444444444443</c:v>
                </c:pt>
                <c:pt idx="12">
                  <c:v>43.12777777777778</c:v>
                </c:pt>
                <c:pt idx="14">
                  <c:v>50</c:v>
                </c:pt>
                <c:pt idx="17">
                  <c:v>46.666666666666664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Биология (Математика 7)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0">
                  <c:v>45.216666666666669</c:v>
                </c:pt>
                <c:pt idx="1">
                  <c:v>41.277777777777779</c:v>
                </c:pt>
                <c:pt idx="2">
                  <c:v>42.016666666666666</c:v>
                </c:pt>
                <c:pt idx="3">
                  <c:v>41.288888888888884</c:v>
                </c:pt>
                <c:pt idx="4">
                  <c:v>45.05</c:v>
                </c:pt>
                <c:pt idx="5">
                  <c:v>41.488888888888894</c:v>
                </c:pt>
                <c:pt idx="6">
                  <c:v>44.861111111111114</c:v>
                </c:pt>
                <c:pt idx="7">
                  <c:v>44.405555555555559</c:v>
                </c:pt>
                <c:pt idx="8">
                  <c:v>46.833333333333336</c:v>
                </c:pt>
                <c:pt idx="9">
                  <c:v>40.044444444444444</c:v>
                </c:pt>
                <c:pt idx="10">
                  <c:v>42.594444444444441</c:v>
                </c:pt>
                <c:pt idx="11">
                  <c:v>57.9</c:v>
                </c:pt>
                <c:pt idx="12">
                  <c:v>38.783333333333331</c:v>
                </c:pt>
                <c:pt idx="13">
                  <c:v>45.211111111111109</c:v>
                </c:pt>
                <c:pt idx="14">
                  <c:v>42.083333333333336</c:v>
                </c:pt>
                <c:pt idx="15">
                  <c:v>53.888888888888886</c:v>
                </c:pt>
                <c:pt idx="16">
                  <c:v>48.094444444444441</c:v>
                </c:pt>
                <c:pt idx="17">
                  <c:v>42.87777777777778</c:v>
                </c:pt>
                <c:pt idx="18">
                  <c:v>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57792"/>
        <c:axId val="100659584"/>
      </c:barChart>
      <c:catAx>
        <c:axId val="10065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0659584"/>
        <c:crosses val="autoZero"/>
        <c:auto val="1"/>
        <c:lblAlgn val="ctr"/>
        <c:lblOffset val="100"/>
        <c:noMultiLvlLbl val="0"/>
      </c:catAx>
      <c:valAx>
        <c:axId val="100659584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0657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93108840118386"/>
          <c:y val="0.74252279320348114"/>
          <c:w val="9.9971615800409391E-2"/>
          <c:h val="0.25237740019339688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Биология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44.722222222222221</c:v>
                </c:pt>
                <c:pt idx="1">
                  <c:v>42.111111111111114</c:v>
                </c:pt>
                <c:pt idx="2">
                  <c:v>42.388888888888886</c:v>
                </c:pt>
                <c:pt idx="3">
                  <c:v>45.05555555555555</c:v>
                </c:pt>
                <c:pt idx="4">
                  <c:v>45.888888888888886</c:v>
                </c:pt>
                <c:pt idx="5">
                  <c:v>41.5</c:v>
                </c:pt>
                <c:pt idx="6">
                  <c:v>45.722222222222221</c:v>
                </c:pt>
                <c:pt idx="7">
                  <c:v>45.388888888888886</c:v>
                </c:pt>
                <c:pt idx="8">
                  <c:v>46.555555555555557</c:v>
                </c:pt>
                <c:pt idx="9">
                  <c:v>41.055555555555557</c:v>
                </c:pt>
                <c:pt idx="10">
                  <c:v>42.611111111111114</c:v>
                </c:pt>
                <c:pt idx="11">
                  <c:v>58.944444444444443</c:v>
                </c:pt>
                <c:pt idx="12">
                  <c:v>39.277777777777779</c:v>
                </c:pt>
                <c:pt idx="13">
                  <c:v>45.222222222222229</c:v>
                </c:pt>
                <c:pt idx="14">
                  <c:v>44.722222222222221</c:v>
                </c:pt>
                <c:pt idx="15">
                  <c:v>53.888888888888886</c:v>
                </c:pt>
                <c:pt idx="16">
                  <c:v>48.111111111111114</c:v>
                </c:pt>
                <c:pt idx="17">
                  <c:v>43.000000000000007</c:v>
                </c:pt>
                <c:pt idx="18">
                  <c:v>39.388888888888893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403072"/>
        <c:axId val="100872192"/>
      </c:barChart>
      <c:catAx>
        <c:axId val="5640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0872192"/>
        <c:crosses val="autoZero"/>
        <c:auto val="1"/>
        <c:lblAlgn val="ctr"/>
        <c:lblOffset val="100"/>
        <c:noMultiLvlLbl val="0"/>
      </c:catAx>
      <c:valAx>
        <c:axId val="100872192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200"/>
            </a:pPr>
            <a:endParaRPr lang="ru-RU"/>
          </a:p>
        </c:txPr>
        <c:crossAx val="56403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970024059492563"/>
          <c:y val="8.0359371516695935E-2"/>
          <c:w val="0.55316907261592296"/>
          <c:h val="0.89634704208969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Информатика (Математика 10)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58.62</c:v>
                </c:pt>
                <c:pt idx="1">
                  <c:v>62.774999999999999</c:v>
                </c:pt>
                <c:pt idx="2">
                  <c:v>51.954999999999998</c:v>
                </c:pt>
                <c:pt idx="3">
                  <c:v>64.084999999999994</c:v>
                </c:pt>
                <c:pt idx="4">
                  <c:v>59.5</c:v>
                </c:pt>
                <c:pt idx="6">
                  <c:v>67.78</c:v>
                </c:pt>
                <c:pt idx="7">
                  <c:v>71.5</c:v>
                </c:pt>
                <c:pt idx="8">
                  <c:v>63.625</c:v>
                </c:pt>
                <c:pt idx="9">
                  <c:v>60.6</c:v>
                </c:pt>
                <c:pt idx="11">
                  <c:v>63.534999999999997</c:v>
                </c:pt>
                <c:pt idx="12">
                  <c:v>66.599999999999994</c:v>
                </c:pt>
                <c:pt idx="13">
                  <c:v>55.695</c:v>
                </c:pt>
                <c:pt idx="14">
                  <c:v>56.46</c:v>
                </c:pt>
                <c:pt idx="15">
                  <c:v>54.335000000000001</c:v>
                </c:pt>
                <c:pt idx="16">
                  <c:v>71.055000000000007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Информатика (Математика 7)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0">
                  <c:v>52.625</c:v>
                </c:pt>
                <c:pt idx="1">
                  <c:v>50.125</c:v>
                </c:pt>
                <c:pt idx="2">
                  <c:v>50.53</c:v>
                </c:pt>
                <c:pt idx="3">
                  <c:v>50.44</c:v>
                </c:pt>
                <c:pt idx="4">
                  <c:v>51.45</c:v>
                </c:pt>
                <c:pt idx="5">
                  <c:v>41.814999999999998</c:v>
                </c:pt>
                <c:pt idx="6">
                  <c:v>51.79</c:v>
                </c:pt>
                <c:pt idx="7">
                  <c:v>53.97</c:v>
                </c:pt>
                <c:pt idx="8">
                  <c:v>54.48</c:v>
                </c:pt>
                <c:pt idx="9">
                  <c:v>48.765000000000001</c:v>
                </c:pt>
                <c:pt idx="10">
                  <c:v>65.064999999999998</c:v>
                </c:pt>
                <c:pt idx="11">
                  <c:v>56.664999999999999</c:v>
                </c:pt>
                <c:pt idx="12">
                  <c:v>58.71</c:v>
                </c:pt>
                <c:pt idx="13">
                  <c:v>54.234999999999999</c:v>
                </c:pt>
                <c:pt idx="14">
                  <c:v>54.61</c:v>
                </c:pt>
                <c:pt idx="15">
                  <c:v>44.615000000000002</c:v>
                </c:pt>
                <c:pt idx="16">
                  <c:v>65.515000000000001</c:v>
                </c:pt>
                <c:pt idx="17">
                  <c:v>55.57</c:v>
                </c:pt>
                <c:pt idx="18">
                  <c:v>41.73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67168"/>
        <c:axId val="100968704"/>
      </c:barChart>
      <c:catAx>
        <c:axId val="100967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0968704"/>
        <c:crosses val="autoZero"/>
        <c:auto val="1"/>
        <c:lblAlgn val="ctr"/>
        <c:lblOffset val="100"/>
        <c:noMultiLvlLbl val="0"/>
      </c:catAx>
      <c:valAx>
        <c:axId val="100968704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096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19227695584269"/>
          <c:y val="0.72936489846663899"/>
          <c:w val="0.11171042724575056"/>
          <c:h val="0.26114933001795826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Информатика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54.2</c:v>
                </c:pt>
                <c:pt idx="1">
                  <c:v>51.55</c:v>
                </c:pt>
                <c:pt idx="2">
                  <c:v>51.1</c:v>
                </c:pt>
                <c:pt idx="3">
                  <c:v>53.15</c:v>
                </c:pt>
                <c:pt idx="4">
                  <c:v>54.2</c:v>
                </c:pt>
                <c:pt idx="5">
                  <c:v>41.8</c:v>
                </c:pt>
                <c:pt idx="6">
                  <c:v>56.95</c:v>
                </c:pt>
                <c:pt idx="7">
                  <c:v>56.55</c:v>
                </c:pt>
                <c:pt idx="8">
                  <c:v>55.85</c:v>
                </c:pt>
                <c:pt idx="9">
                  <c:v>56.15</c:v>
                </c:pt>
                <c:pt idx="10">
                  <c:v>65.05</c:v>
                </c:pt>
                <c:pt idx="11">
                  <c:v>62.4</c:v>
                </c:pt>
                <c:pt idx="12">
                  <c:v>63.1</c:v>
                </c:pt>
                <c:pt idx="13">
                  <c:v>54.95</c:v>
                </c:pt>
                <c:pt idx="14">
                  <c:v>55.35</c:v>
                </c:pt>
                <c:pt idx="15">
                  <c:v>45.3</c:v>
                </c:pt>
                <c:pt idx="16">
                  <c:v>66.7</c:v>
                </c:pt>
                <c:pt idx="17">
                  <c:v>55.55</c:v>
                </c:pt>
                <c:pt idx="18">
                  <c:v>41.75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018624"/>
        <c:axId val="101033856"/>
      </c:barChart>
      <c:catAx>
        <c:axId val="10101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1033856"/>
        <c:crosses val="autoZero"/>
        <c:auto val="1"/>
        <c:lblAlgn val="ctr"/>
        <c:lblOffset val="100"/>
        <c:noMultiLvlLbl val="0"/>
      </c:catAx>
      <c:valAx>
        <c:axId val="101033856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200"/>
            </a:pPr>
            <a:endParaRPr lang="ru-RU"/>
          </a:p>
        </c:txPr>
        <c:crossAx val="101018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Физика RU/KZ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4,5 и меньше</c:v>
                </c:pt>
                <c:pt idx="1">
                  <c:v>5-6</c:v>
                </c:pt>
                <c:pt idx="2">
                  <c:v>6,5 и больше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102.33</c:v>
                </c:pt>
                <c:pt idx="1">
                  <c:v>97.61</c:v>
                </c:pt>
                <c:pt idx="2">
                  <c:v>115.55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Физика EN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963694833235053E-2"/>
                  <c:y val="2.64400364608796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549172766529E-2"/>
                  <c:y val="3.5253381947839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4,5 и меньше</c:v>
                </c:pt>
                <c:pt idx="1">
                  <c:v>5-6</c:v>
                </c:pt>
                <c:pt idx="2">
                  <c:v>6,5 и больше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47.6</c:v>
                </c:pt>
                <c:pt idx="1">
                  <c:v>87.78</c:v>
                </c:pt>
                <c:pt idx="2">
                  <c:v>112.4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551488"/>
        <c:axId val="101553280"/>
      </c:barChart>
      <c:catAx>
        <c:axId val="10155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1553280"/>
        <c:crosses val="autoZero"/>
        <c:auto val="1"/>
        <c:lblAlgn val="ctr"/>
        <c:lblOffset val="100"/>
        <c:noMultiLvlLbl val="0"/>
      </c:catAx>
      <c:valAx>
        <c:axId val="101553280"/>
        <c:scaling>
          <c:orientation val="minMax"/>
          <c:max val="18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15514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Химия RU/KZ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4694502926628557E-3"/>
                  <c:y val="3.14707755439859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694502926628557E-3"/>
                  <c:y val="2.69749504662737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4,5 и меньше</c:v>
                </c:pt>
                <c:pt idx="1">
                  <c:v>5-6</c:v>
                </c:pt>
                <c:pt idx="2">
                  <c:v>6,5 и больше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69.5</c:v>
                </c:pt>
                <c:pt idx="1">
                  <c:v>78.8</c:v>
                </c:pt>
                <c:pt idx="2">
                  <c:v>99.2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Химия EN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1.34874752331368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4,5 и меньше</c:v>
                </c:pt>
                <c:pt idx="1">
                  <c:v>5-6</c:v>
                </c:pt>
                <c:pt idx="2">
                  <c:v>6,5 и больше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75</c:v>
                </c:pt>
                <c:pt idx="1">
                  <c:v>80.34</c:v>
                </c:pt>
                <c:pt idx="2">
                  <c:v>103.63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616640"/>
        <c:axId val="101622528"/>
      </c:barChart>
      <c:catAx>
        <c:axId val="10161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1622528"/>
        <c:crosses val="autoZero"/>
        <c:auto val="1"/>
        <c:lblAlgn val="ctr"/>
        <c:lblOffset val="100"/>
        <c:noMultiLvlLbl val="0"/>
      </c:catAx>
      <c:valAx>
        <c:axId val="101622528"/>
        <c:scaling>
          <c:orientation val="minMax"/>
          <c:max val="1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16166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Биология RU/KZ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4,5 и меньше</c:v>
                </c:pt>
                <c:pt idx="1">
                  <c:v>5-6</c:v>
                </c:pt>
                <c:pt idx="2">
                  <c:v>6,5 и больше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71.67</c:v>
                </c:pt>
                <c:pt idx="1">
                  <c:v>71.63</c:v>
                </c:pt>
                <c:pt idx="2">
                  <c:v>92.82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Биология EN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27115096944942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271150969449451E-2"/>
                  <c:y val="2.6291083699838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979611357229157E-2"/>
                  <c:y val="3.50547782664515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4,5 и меньше</c:v>
                </c:pt>
                <c:pt idx="1">
                  <c:v>5-6</c:v>
                </c:pt>
                <c:pt idx="2">
                  <c:v>6,5 и больше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49.333333333333336</c:v>
                </c:pt>
                <c:pt idx="1">
                  <c:v>67.872159090909093</c:v>
                </c:pt>
                <c:pt idx="2">
                  <c:v>90.43386243386243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751808"/>
        <c:axId val="101769984"/>
      </c:barChart>
      <c:catAx>
        <c:axId val="10175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100"/>
            </a:pPr>
            <a:endParaRPr lang="ru-RU"/>
          </a:p>
        </c:txPr>
        <c:crossAx val="101769984"/>
        <c:crosses val="autoZero"/>
        <c:auto val="1"/>
        <c:lblAlgn val="ctr"/>
        <c:lblOffset val="100"/>
        <c:noMultiLvlLbl val="0"/>
      </c:catAx>
      <c:valAx>
        <c:axId val="101769984"/>
        <c:scaling>
          <c:orientation val="minMax"/>
          <c:max val="18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1751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Информатика RU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9479227562077164E-2"/>
                  <c:y val="4.75705317411563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827467945824521E-2"/>
                  <c:y val="3.80564253929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4,5 и меньше</c:v>
                </c:pt>
                <c:pt idx="1">
                  <c:v>5-6</c:v>
                </c:pt>
                <c:pt idx="2">
                  <c:v>6,5 и больше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89.33</c:v>
                </c:pt>
                <c:pt idx="1">
                  <c:v>98.93</c:v>
                </c:pt>
                <c:pt idx="2">
                  <c:v>121.52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Информатика EN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5654935891649038E-3"/>
                  <c:y val="2.854231904469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4,5 и меньше</c:v>
                </c:pt>
                <c:pt idx="1">
                  <c:v>5-6</c:v>
                </c:pt>
                <c:pt idx="2">
                  <c:v>6,5 и больше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53</c:v>
                </c:pt>
                <c:pt idx="1">
                  <c:v>95.59</c:v>
                </c:pt>
                <c:pt idx="2">
                  <c:v>123.07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2185600"/>
        <c:axId val="102220160"/>
      </c:barChart>
      <c:catAx>
        <c:axId val="10218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2220160"/>
        <c:crosses val="autoZero"/>
        <c:auto val="1"/>
        <c:lblAlgn val="ctr"/>
        <c:lblOffset val="100"/>
        <c:noMultiLvlLbl val="0"/>
      </c:catAx>
      <c:valAx>
        <c:axId val="102220160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21856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3333333333333332E-3"/>
                  <c:y val="2.6543021282449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4,5 и меньше</c:v>
                </c:pt>
                <c:pt idx="1">
                  <c:v>5-6</c:v>
                </c:pt>
                <c:pt idx="2">
                  <c:v>6,5 и более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26.44</c:v>
                </c:pt>
                <c:pt idx="1">
                  <c:v>48.76</c:v>
                </c:pt>
                <c:pt idx="2">
                  <c:v>62.44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Биология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4,5 и меньше</c:v>
                </c:pt>
                <c:pt idx="1">
                  <c:v>5-6</c:v>
                </c:pt>
                <c:pt idx="2">
                  <c:v>6,5 и более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27.4</c:v>
                </c:pt>
                <c:pt idx="1">
                  <c:v>37.700000000000003</c:v>
                </c:pt>
                <c:pt idx="2">
                  <c:v>50.23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Химия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6.9444444444444441E-3"/>
                  <c:y val="1.2065096038164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4,5 и меньше</c:v>
                </c:pt>
                <c:pt idx="1">
                  <c:v>5-6</c:v>
                </c:pt>
                <c:pt idx="2">
                  <c:v>6,5 и более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41.66</c:v>
                </c:pt>
                <c:pt idx="1">
                  <c:v>44.63</c:v>
                </c:pt>
                <c:pt idx="2">
                  <c:v>57.57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Информатика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4,5 и меньше</c:v>
                </c:pt>
                <c:pt idx="1">
                  <c:v>5-6</c:v>
                </c:pt>
                <c:pt idx="2">
                  <c:v>6,5 и более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26.5</c:v>
                </c:pt>
                <c:pt idx="1">
                  <c:v>47.79</c:v>
                </c:pt>
                <c:pt idx="2">
                  <c:v>61.53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975040"/>
        <c:axId val="107976576"/>
      </c:barChart>
      <c:catAx>
        <c:axId val="10797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7976576"/>
        <c:crosses val="autoZero"/>
        <c:auto val="1"/>
        <c:lblAlgn val="ctr"/>
        <c:lblOffset val="100"/>
        <c:noMultiLvlLbl val="0"/>
      </c:catAx>
      <c:valAx>
        <c:axId val="10797657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ru-RU" sz="1100" b="1" i="0" baseline="0" dirty="0" smtClean="0">
                    <a:effectLst/>
                  </a:rPr>
                  <a:t>Средний процент выполнения </a:t>
                </a:r>
                <a:r>
                  <a:rPr lang="en-US" sz="1100" b="1" i="0" baseline="0" dirty="0" smtClean="0">
                    <a:effectLst/>
                  </a:rPr>
                  <a:t>C</a:t>
                </a:r>
                <a:r>
                  <a:rPr lang="ru-RU" sz="1100" b="1" i="0" baseline="0" dirty="0" smtClean="0">
                    <a:effectLst/>
                  </a:rPr>
                  <a:t>О, %</a:t>
                </a:r>
                <a:endParaRPr lang="ru-RU" sz="11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9750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29107190478197"/>
          <c:y val="5.17259872262128E-2"/>
          <c:w val="0.90572672533580356"/>
          <c:h val="0.8628830152368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классы с казахским языком обучения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-2.7725891727429855E-3"/>
                  <c:y val="1.7555160526046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7729166825872843E-3"/>
                  <c:y val="1.7555160526046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5.5458333651745937E-3"/>
                  <c:y val="8.7775802630233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Кызылорда ХБН</c:v>
                </c:pt>
                <c:pt idx="1">
                  <c:v>Кокшетау ФМН</c:v>
                </c:pt>
                <c:pt idx="2">
                  <c:v>Уральск ФМН</c:v>
                </c:pt>
                <c:pt idx="3">
                  <c:v>Талдыкорган ФМН</c:v>
                </c:pt>
                <c:pt idx="4">
                  <c:v>Астана ФМН</c:v>
                </c:pt>
                <c:pt idx="5">
                  <c:v>Петропавловск ХБН</c:v>
                </c:pt>
                <c:pt idx="6">
                  <c:v>Шымкент ФМН</c:v>
                </c:pt>
                <c:pt idx="7">
                  <c:v>Семей ФМН</c:v>
                </c:pt>
                <c:pt idx="8">
                  <c:v>Павлодар ХБН</c:v>
                </c:pt>
                <c:pt idx="9">
                  <c:v>Шымкент ХБН</c:v>
                </c:pt>
                <c:pt idx="10">
                  <c:v>Костанай ФМН</c:v>
                </c:pt>
                <c:pt idx="11">
                  <c:v>Алматы ХБН</c:v>
                </c:pt>
                <c:pt idx="12">
                  <c:v>Актау ХБН</c:v>
                </c:pt>
                <c:pt idx="13">
                  <c:v>Атырау ХБН</c:v>
                </c:pt>
                <c:pt idx="14">
                  <c:v>Усть-Каменогорск ХБН</c:v>
                </c:pt>
                <c:pt idx="15">
                  <c:v>Караганда ХБН</c:v>
                </c:pt>
                <c:pt idx="16">
                  <c:v>Алматы ФМН</c:v>
                </c:pt>
                <c:pt idx="17">
                  <c:v>Актобе ФМН</c:v>
                </c:pt>
                <c:pt idx="18">
                  <c:v>Тараз ФМН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74.099999999999994</c:v>
                </c:pt>
                <c:pt idx="1">
                  <c:v>73.3</c:v>
                </c:pt>
                <c:pt idx="2">
                  <c:v>73.3</c:v>
                </c:pt>
                <c:pt idx="3">
                  <c:v>73.099999999999994</c:v>
                </c:pt>
                <c:pt idx="4">
                  <c:v>71.900000000000006</c:v>
                </c:pt>
                <c:pt idx="5">
                  <c:v>71.599999999999994</c:v>
                </c:pt>
                <c:pt idx="6">
                  <c:v>71.5</c:v>
                </c:pt>
                <c:pt idx="7">
                  <c:v>71</c:v>
                </c:pt>
                <c:pt idx="8">
                  <c:v>70.5</c:v>
                </c:pt>
                <c:pt idx="9">
                  <c:v>68</c:v>
                </c:pt>
                <c:pt idx="10">
                  <c:v>67.8</c:v>
                </c:pt>
                <c:pt idx="11">
                  <c:v>66</c:v>
                </c:pt>
                <c:pt idx="12">
                  <c:v>65.599999999999994</c:v>
                </c:pt>
                <c:pt idx="13">
                  <c:v>65.400000000000006</c:v>
                </c:pt>
                <c:pt idx="14">
                  <c:v>65.3</c:v>
                </c:pt>
                <c:pt idx="15">
                  <c:v>64.8</c:v>
                </c:pt>
                <c:pt idx="16">
                  <c:v>64.5</c:v>
                </c:pt>
                <c:pt idx="17">
                  <c:v>63.7</c:v>
                </c:pt>
                <c:pt idx="18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классы с русским языком обучения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3864583412936421E-3"/>
                  <c:y val="1.46293004383721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167243716619689E-16"/>
                  <c:y val="8.7775802630233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2.04810206137210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Кызылорда ХБН</c:v>
                </c:pt>
                <c:pt idx="1">
                  <c:v>Кокшетау ФМН</c:v>
                </c:pt>
                <c:pt idx="2">
                  <c:v>Уральск ФМН</c:v>
                </c:pt>
                <c:pt idx="3">
                  <c:v>Талдыкорган ФМН</c:v>
                </c:pt>
                <c:pt idx="4">
                  <c:v>Астана ФМН</c:v>
                </c:pt>
                <c:pt idx="5">
                  <c:v>Петропавловск ХБН</c:v>
                </c:pt>
                <c:pt idx="6">
                  <c:v>Шымкент ФМН</c:v>
                </c:pt>
                <c:pt idx="7">
                  <c:v>Семей ФМН</c:v>
                </c:pt>
                <c:pt idx="8">
                  <c:v>Павлодар ХБН</c:v>
                </c:pt>
                <c:pt idx="9">
                  <c:v>Шымкент ХБН</c:v>
                </c:pt>
                <c:pt idx="10">
                  <c:v>Костанай ФМН</c:v>
                </c:pt>
                <c:pt idx="11">
                  <c:v>Алматы ХБН</c:v>
                </c:pt>
                <c:pt idx="12">
                  <c:v>Актау ХБН</c:v>
                </c:pt>
                <c:pt idx="13">
                  <c:v>Атырау ХБН</c:v>
                </c:pt>
                <c:pt idx="14">
                  <c:v>Усть-Каменогорск ХБН</c:v>
                </c:pt>
                <c:pt idx="15">
                  <c:v>Караганда ХБН</c:v>
                </c:pt>
                <c:pt idx="16">
                  <c:v>Алматы ФМН</c:v>
                </c:pt>
                <c:pt idx="17">
                  <c:v>Актобе ФМН</c:v>
                </c:pt>
                <c:pt idx="18">
                  <c:v>Тараз ФМН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73.3</c:v>
                </c:pt>
                <c:pt idx="1">
                  <c:v>62.5</c:v>
                </c:pt>
                <c:pt idx="2">
                  <c:v>73.900000000000006</c:v>
                </c:pt>
                <c:pt idx="3">
                  <c:v>68.8</c:v>
                </c:pt>
                <c:pt idx="4">
                  <c:v>66.900000000000006</c:v>
                </c:pt>
                <c:pt idx="5">
                  <c:v>66.5</c:v>
                </c:pt>
                <c:pt idx="6">
                  <c:v>59.7</c:v>
                </c:pt>
                <c:pt idx="7">
                  <c:v>58.1</c:v>
                </c:pt>
                <c:pt idx="8">
                  <c:v>64.8</c:v>
                </c:pt>
                <c:pt idx="9">
                  <c:v>61.6</c:v>
                </c:pt>
                <c:pt idx="10">
                  <c:v>60.6</c:v>
                </c:pt>
                <c:pt idx="11">
                  <c:v>60.5</c:v>
                </c:pt>
                <c:pt idx="12">
                  <c:v>70.8</c:v>
                </c:pt>
                <c:pt idx="13">
                  <c:v>65</c:v>
                </c:pt>
                <c:pt idx="14">
                  <c:v>52.9</c:v>
                </c:pt>
                <c:pt idx="15">
                  <c:v>68.3</c:v>
                </c:pt>
                <c:pt idx="16">
                  <c:v>61.4</c:v>
                </c:pt>
                <c:pt idx="17">
                  <c:v>63.8</c:v>
                </c:pt>
                <c:pt idx="18">
                  <c:v>65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108066304"/>
        <c:axId val="108067840"/>
      </c:barChart>
      <c:catAx>
        <c:axId val="108066304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8067840"/>
        <c:crosses val="autoZero"/>
        <c:auto val="1"/>
        <c:lblAlgn val="ctr"/>
        <c:lblOffset val="100"/>
        <c:noMultiLvlLbl val="0"/>
      </c:catAx>
      <c:valAx>
        <c:axId val="108067840"/>
        <c:scaling>
          <c:orientation val="minMax"/>
          <c:max val="100"/>
        </c:scaling>
        <c:delete val="0"/>
        <c:axPos val="r"/>
        <c:majorGridlines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sz="700"/>
            </a:pPr>
            <a:endParaRPr lang="ru-RU"/>
          </a:p>
        </c:txPr>
        <c:crossAx val="108066304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662082984444377"/>
          <c:y val="0.94308004139516066"/>
          <c:w val="0.59507698118892627"/>
          <c:h val="5.6919958604839317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Математика(10)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elete val="1"/>
          </c:dLbls>
          <c:cat>
            <c:strRef>
              <c:f>Лист1!$A$2:$A$20</c:f>
              <c:strCache>
                <c:ptCount val="19"/>
                <c:pt idx="0">
                  <c:v>Семей ФМН</c:v>
                </c:pt>
                <c:pt idx="1">
                  <c:v>Усть-Каменогорск ХБН</c:v>
                </c:pt>
                <c:pt idx="2">
                  <c:v>Кызылорда ХБН </c:v>
                </c:pt>
                <c:pt idx="3">
                  <c:v>Алматы ХБН </c:v>
                </c:pt>
                <c:pt idx="4">
                  <c:v>Актобе ФМН </c:v>
                </c:pt>
                <c:pt idx="5">
                  <c:v>Павлодар ХБН </c:v>
                </c:pt>
                <c:pt idx="6">
                  <c:v>Петропавловск ХБН </c:v>
                </c:pt>
                <c:pt idx="7">
                  <c:v>Астана ФМН </c:v>
                </c:pt>
                <c:pt idx="8">
                  <c:v>Актау ХБН </c:v>
                </c:pt>
                <c:pt idx="9">
                  <c:v>ХБН Караганда</c:v>
                </c:pt>
                <c:pt idx="10">
                  <c:v>Алматы ФМН </c:v>
                </c:pt>
                <c:pt idx="11">
                  <c:v>Кокшетау ФМН </c:v>
                </c:pt>
                <c:pt idx="12">
                  <c:v>Тараз ФМН </c:v>
                </c:pt>
                <c:pt idx="13">
                  <c:v>Шымкент ФМН </c:v>
                </c:pt>
                <c:pt idx="14">
                  <c:v>Костанай ФМН </c:v>
                </c:pt>
                <c:pt idx="15">
                  <c:v>Талдыкорган ФМН </c:v>
                </c:pt>
                <c:pt idx="16">
                  <c:v>Уральск ФМН </c:v>
                </c:pt>
                <c:pt idx="17">
                  <c:v>Атырау ХБН </c:v>
                </c:pt>
                <c:pt idx="18">
                  <c:v>ХБН Шымкент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44.036697247706421</c:v>
                </c:pt>
                <c:pt idx="1">
                  <c:v>44</c:v>
                </c:pt>
                <c:pt idx="2">
                  <c:v>39.240506329113927</c:v>
                </c:pt>
                <c:pt idx="3">
                  <c:v>37.391304347826086</c:v>
                </c:pt>
                <c:pt idx="4">
                  <c:v>30.263157894736842</c:v>
                </c:pt>
                <c:pt idx="5">
                  <c:v>24.576271186440678</c:v>
                </c:pt>
                <c:pt idx="6">
                  <c:v>21.839080459770116</c:v>
                </c:pt>
                <c:pt idx="7">
                  <c:v>21.5</c:v>
                </c:pt>
                <c:pt idx="8">
                  <c:v>19.298245614035089</c:v>
                </c:pt>
                <c:pt idx="9">
                  <c:v>16.455696202531644</c:v>
                </c:pt>
                <c:pt idx="10">
                  <c:v>15.983606557377049</c:v>
                </c:pt>
                <c:pt idx="11">
                  <c:v>13.684210526315789</c:v>
                </c:pt>
                <c:pt idx="12">
                  <c:v>11.363636363636363</c:v>
                </c:pt>
                <c:pt idx="13">
                  <c:v>8.235294117647058</c:v>
                </c:pt>
                <c:pt idx="14">
                  <c:v>7.766990291262136</c:v>
                </c:pt>
                <c:pt idx="15">
                  <c:v>7.6923076923076925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Математика(7)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/>
                </a:solidFill>
              </a:ln>
            </c:spPr>
          </c:dPt>
          <c:dLbls>
            <c:delete val="1"/>
          </c:dLbls>
          <c:cat>
            <c:strRef>
              <c:f>Лист1!$A$2:$A$20</c:f>
              <c:strCache>
                <c:ptCount val="19"/>
                <c:pt idx="0">
                  <c:v>Семей ФМН</c:v>
                </c:pt>
                <c:pt idx="1">
                  <c:v>Усть-Каменогорск ХБН</c:v>
                </c:pt>
                <c:pt idx="2">
                  <c:v>Кызылорда ХБН </c:v>
                </c:pt>
                <c:pt idx="3">
                  <c:v>Алматы ХБН </c:v>
                </c:pt>
                <c:pt idx="4">
                  <c:v>Актобе ФМН </c:v>
                </c:pt>
                <c:pt idx="5">
                  <c:v>Павлодар ХБН </c:v>
                </c:pt>
                <c:pt idx="6">
                  <c:v>Петропавловск ХБН </c:v>
                </c:pt>
                <c:pt idx="7">
                  <c:v>Астана ФМН </c:v>
                </c:pt>
                <c:pt idx="8">
                  <c:v>Актау ХБН </c:v>
                </c:pt>
                <c:pt idx="9">
                  <c:v>ХБН Караганда</c:v>
                </c:pt>
                <c:pt idx="10">
                  <c:v>Алматы ФМН </c:v>
                </c:pt>
                <c:pt idx="11">
                  <c:v>Кокшетау ФМН </c:v>
                </c:pt>
                <c:pt idx="12">
                  <c:v>Тараз ФМН </c:v>
                </c:pt>
                <c:pt idx="13">
                  <c:v>Шымкент ФМН </c:v>
                </c:pt>
                <c:pt idx="14">
                  <c:v>Костанай ФМН </c:v>
                </c:pt>
                <c:pt idx="15">
                  <c:v>Талдыкорган ФМН </c:v>
                </c:pt>
                <c:pt idx="16">
                  <c:v>Уральск ФМН </c:v>
                </c:pt>
                <c:pt idx="17">
                  <c:v>Атырау ХБН </c:v>
                </c:pt>
                <c:pt idx="18">
                  <c:v>ХБН Шымкент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0">
                  <c:v>55.963302752293579</c:v>
                </c:pt>
                <c:pt idx="1">
                  <c:v>56</c:v>
                </c:pt>
                <c:pt idx="2">
                  <c:v>60.759493670886073</c:v>
                </c:pt>
                <c:pt idx="3">
                  <c:v>62.608695652173914</c:v>
                </c:pt>
                <c:pt idx="4">
                  <c:v>69.736842105263165</c:v>
                </c:pt>
                <c:pt idx="5">
                  <c:v>75.423728813559322</c:v>
                </c:pt>
                <c:pt idx="6">
                  <c:v>78.160919540229884</c:v>
                </c:pt>
                <c:pt idx="7">
                  <c:v>78.5</c:v>
                </c:pt>
                <c:pt idx="8">
                  <c:v>80.701754385964918</c:v>
                </c:pt>
                <c:pt idx="9">
                  <c:v>83.544303797468359</c:v>
                </c:pt>
                <c:pt idx="10">
                  <c:v>84.016393442622956</c:v>
                </c:pt>
                <c:pt idx="11">
                  <c:v>86.315789473684205</c:v>
                </c:pt>
                <c:pt idx="12">
                  <c:v>88.63636363636364</c:v>
                </c:pt>
                <c:pt idx="13">
                  <c:v>91.764705882352942</c:v>
                </c:pt>
                <c:pt idx="14">
                  <c:v>92.233009708737868</c:v>
                </c:pt>
                <c:pt idx="15">
                  <c:v>92.307692307692307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117888"/>
        <c:axId val="36119680"/>
      </c:barChart>
      <c:catAx>
        <c:axId val="361178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6119680"/>
        <c:crosses val="autoZero"/>
        <c:auto val="1"/>
        <c:lblAlgn val="ctr"/>
        <c:lblOffset val="100"/>
        <c:tickLblSkip val="1"/>
        <c:noMultiLvlLbl val="0"/>
      </c:catAx>
      <c:valAx>
        <c:axId val="36119680"/>
        <c:scaling>
          <c:orientation val="minMax"/>
          <c:max val="100"/>
        </c:scaling>
        <c:delete val="0"/>
        <c:axPos val="t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6117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0541215770489E-2"/>
          <c:y val="3.6709703566465954E-2"/>
          <c:w val="0.90572672533580356"/>
          <c:h val="0.86288301523684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классы с казахским языком обучения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Усть-Каменогорск ХБН</c:v>
                </c:pt>
                <c:pt idx="1">
                  <c:v>Павлодар ХБН</c:v>
                </c:pt>
                <c:pt idx="2">
                  <c:v>Тараз ФМН</c:v>
                </c:pt>
                <c:pt idx="3">
                  <c:v>Шымкент ФМН</c:v>
                </c:pt>
                <c:pt idx="4">
                  <c:v>Шымкент ХБН</c:v>
                </c:pt>
                <c:pt idx="5">
                  <c:v>Алматы ФМН</c:v>
                </c:pt>
                <c:pt idx="6">
                  <c:v>Семей ФМН</c:v>
                </c:pt>
                <c:pt idx="7">
                  <c:v>Костанай ФМН</c:v>
                </c:pt>
                <c:pt idx="8">
                  <c:v>Караганда ХБН</c:v>
                </c:pt>
                <c:pt idx="9">
                  <c:v>Петропавловск ХБН</c:v>
                </c:pt>
                <c:pt idx="10">
                  <c:v>Кокшетау ФМН</c:v>
                </c:pt>
                <c:pt idx="11">
                  <c:v>Уральск ФМН</c:v>
                </c:pt>
                <c:pt idx="12">
                  <c:v>Кызылорда ХБН</c:v>
                </c:pt>
                <c:pt idx="13">
                  <c:v>Актау ХБН</c:v>
                </c:pt>
                <c:pt idx="14">
                  <c:v>Талдыкорган ФМН</c:v>
                </c:pt>
                <c:pt idx="15">
                  <c:v>Атырау ХБН</c:v>
                </c:pt>
                <c:pt idx="16">
                  <c:v>Актобе ФМН</c:v>
                </c:pt>
                <c:pt idx="17">
                  <c:v>Астана ФМН</c:v>
                </c:pt>
                <c:pt idx="18">
                  <c:v>Алматы ХБН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152.30000000000001</c:v>
                </c:pt>
                <c:pt idx="1">
                  <c:v>139.1</c:v>
                </c:pt>
                <c:pt idx="2">
                  <c:v>138</c:v>
                </c:pt>
                <c:pt idx="3">
                  <c:v>136.69999999999999</c:v>
                </c:pt>
                <c:pt idx="4">
                  <c:v>134.1</c:v>
                </c:pt>
                <c:pt idx="5">
                  <c:v>133.5</c:v>
                </c:pt>
                <c:pt idx="6">
                  <c:v>133.4</c:v>
                </c:pt>
                <c:pt idx="7">
                  <c:v>133.19999999999999</c:v>
                </c:pt>
                <c:pt idx="8">
                  <c:v>132.4</c:v>
                </c:pt>
                <c:pt idx="9">
                  <c:v>131.30000000000001</c:v>
                </c:pt>
                <c:pt idx="10">
                  <c:v>130</c:v>
                </c:pt>
                <c:pt idx="11">
                  <c:v>129</c:v>
                </c:pt>
                <c:pt idx="12">
                  <c:v>127.4</c:v>
                </c:pt>
                <c:pt idx="13">
                  <c:v>126.6</c:v>
                </c:pt>
                <c:pt idx="14">
                  <c:v>125.3</c:v>
                </c:pt>
                <c:pt idx="15">
                  <c:v>124.7</c:v>
                </c:pt>
                <c:pt idx="16">
                  <c:v>120.3</c:v>
                </c:pt>
                <c:pt idx="17">
                  <c:v>119.6</c:v>
                </c:pt>
                <c:pt idx="18">
                  <c:v>118.5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классы с русским языком обучения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Усть-Каменогорск ХБН</c:v>
                </c:pt>
                <c:pt idx="1">
                  <c:v>Павлодар ХБН</c:v>
                </c:pt>
                <c:pt idx="2">
                  <c:v>Тараз ФМН</c:v>
                </c:pt>
                <c:pt idx="3">
                  <c:v>Шымкент ФМН</c:v>
                </c:pt>
                <c:pt idx="4">
                  <c:v>Шымкент ХБН</c:v>
                </c:pt>
                <c:pt idx="5">
                  <c:v>Алматы ФМН</c:v>
                </c:pt>
                <c:pt idx="6">
                  <c:v>Семей ФМН</c:v>
                </c:pt>
                <c:pt idx="7">
                  <c:v>Костанай ФМН</c:v>
                </c:pt>
                <c:pt idx="8">
                  <c:v>Караганда ХБН</c:v>
                </c:pt>
                <c:pt idx="9">
                  <c:v>Петропавловск ХБН</c:v>
                </c:pt>
                <c:pt idx="10">
                  <c:v>Кокшетау ФМН</c:v>
                </c:pt>
                <c:pt idx="11">
                  <c:v>Уральск ФМН</c:v>
                </c:pt>
                <c:pt idx="12">
                  <c:v>Кызылорда ХБН</c:v>
                </c:pt>
                <c:pt idx="13">
                  <c:v>Актау ХБН</c:v>
                </c:pt>
                <c:pt idx="14">
                  <c:v>Талдыкорган ФМН</c:v>
                </c:pt>
                <c:pt idx="15">
                  <c:v>Атырау ХБН</c:v>
                </c:pt>
                <c:pt idx="16">
                  <c:v>Актобе ФМН</c:v>
                </c:pt>
                <c:pt idx="17">
                  <c:v>Астана ФМН</c:v>
                </c:pt>
                <c:pt idx="18">
                  <c:v>Алматы ХБН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1">
                  <c:v>122</c:v>
                </c:pt>
                <c:pt idx="2">
                  <c:v>126.3</c:v>
                </c:pt>
                <c:pt idx="3">
                  <c:v>119.2</c:v>
                </c:pt>
                <c:pt idx="4">
                  <c:v>125.4</c:v>
                </c:pt>
                <c:pt idx="5">
                  <c:v>124.1</c:v>
                </c:pt>
                <c:pt idx="6">
                  <c:v>117.3</c:v>
                </c:pt>
                <c:pt idx="7">
                  <c:v>124.9</c:v>
                </c:pt>
                <c:pt idx="8">
                  <c:v>133.30000000000001</c:v>
                </c:pt>
                <c:pt idx="9">
                  <c:v>115.8</c:v>
                </c:pt>
                <c:pt idx="10">
                  <c:v>106.1</c:v>
                </c:pt>
                <c:pt idx="11">
                  <c:v>114</c:v>
                </c:pt>
                <c:pt idx="12">
                  <c:v>129.9</c:v>
                </c:pt>
                <c:pt idx="13">
                  <c:v>120</c:v>
                </c:pt>
                <c:pt idx="14">
                  <c:v>114.3</c:v>
                </c:pt>
                <c:pt idx="15">
                  <c:v>111.5</c:v>
                </c:pt>
                <c:pt idx="16">
                  <c:v>109.7</c:v>
                </c:pt>
                <c:pt idx="17">
                  <c:v>106.4</c:v>
                </c:pt>
                <c:pt idx="18">
                  <c:v>116.8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08545920"/>
        <c:axId val="108547456"/>
      </c:barChart>
      <c:catAx>
        <c:axId val="108545920"/>
        <c:scaling>
          <c:orientation val="maxMin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8547456"/>
        <c:crosses val="autoZero"/>
        <c:auto val="1"/>
        <c:lblAlgn val="ctr"/>
        <c:lblOffset val="100"/>
        <c:noMultiLvlLbl val="0"/>
      </c:catAx>
      <c:valAx>
        <c:axId val="108547456"/>
        <c:scaling>
          <c:orientation val="minMax"/>
          <c:max val="200"/>
        </c:scaling>
        <c:delete val="0"/>
        <c:axPos val="r"/>
        <c:majorGridlines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sz="700"/>
            </a:pPr>
            <a:endParaRPr lang="ru-RU"/>
          </a:p>
        </c:txPr>
        <c:crossAx val="108545920"/>
        <c:crosses val="autoZero"/>
        <c:crossBetween val="between"/>
        <c:majorUnit val="20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611439195100613E-2"/>
          <c:y val="0.16397043928156982"/>
          <c:w val="0.91611078302712157"/>
          <c:h val="0.63962041717931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выпустившихся - 2040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Кызылорда ХБН</c:v>
                </c:pt>
                <c:pt idx="1">
                  <c:v>Алматы ФМН</c:v>
                </c:pt>
                <c:pt idx="2">
                  <c:v>Шымкент ХБН</c:v>
                </c:pt>
                <c:pt idx="3">
                  <c:v>Павлодар ХБН</c:v>
                </c:pt>
                <c:pt idx="4">
                  <c:v>Тараз ФМН</c:v>
                </c:pt>
                <c:pt idx="5">
                  <c:v>Шымкент ФМН</c:v>
                </c:pt>
                <c:pt idx="6">
                  <c:v>Караганда ХБН</c:v>
                </c:pt>
                <c:pt idx="7">
                  <c:v>Актобе ФМН</c:v>
                </c:pt>
                <c:pt idx="8">
                  <c:v>Атырау ХБН</c:v>
                </c:pt>
                <c:pt idx="10">
                  <c:v>Астана ФМН</c:v>
                </c:pt>
                <c:pt idx="11">
                  <c:v>Алматы ХБН</c:v>
                </c:pt>
                <c:pt idx="12">
                  <c:v>Актау ХБН</c:v>
                </c:pt>
                <c:pt idx="14">
                  <c:v>Кокшетау ФМН</c:v>
                </c:pt>
                <c:pt idx="15">
                  <c:v>Костанай ФМН</c:v>
                </c:pt>
                <c:pt idx="16">
                  <c:v>Уральск ФМН</c:v>
                </c:pt>
                <c:pt idx="17">
                  <c:v>Усть-Каменогорск ХБН</c:v>
                </c:pt>
                <c:pt idx="18">
                  <c:v>Петропавловск ХБН</c:v>
                </c:pt>
                <c:pt idx="19">
                  <c:v>Семей ФМН</c:v>
                </c:pt>
                <c:pt idx="20">
                  <c:v>Талдыкорган ФМН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158</c:v>
                </c:pt>
                <c:pt idx="1">
                  <c:v>244</c:v>
                </c:pt>
                <c:pt idx="2">
                  <c:v>134</c:v>
                </c:pt>
                <c:pt idx="3">
                  <c:v>118</c:v>
                </c:pt>
                <c:pt idx="4">
                  <c:v>88</c:v>
                </c:pt>
                <c:pt idx="5">
                  <c:v>85</c:v>
                </c:pt>
                <c:pt idx="6">
                  <c:v>79</c:v>
                </c:pt>
                <c:pt idx="7">
                  <c:v>76</c:v>
                </c:pt>
                <c:pt idx="8">
                  <c:v>68</c:v>
                </c:pt>
                <c:pt idx="10">
                  <c:v>200</c:v>
                </c:pt>
                <c:pt idx="11">
                  <c:v>115</c:v>
                </c:pt>
                <c:pt idx="12">
                  <c:v>57</c:v>
                </c:pt>
                <c:pt idx="14">
                  <c:v>95</c:v>
                </c:pt>
                <c:pt idx="15">
                  <c:v>103</c:v>
                </c:pt>
                <c:pt idx="16">
                  <c:v>71</c:v>
                </c:pt>
                <c:pt idx="17">
                  <c:v>75</c:v>
                </c:pt>
                <c:pt idx="18">
                  <c:v>87</c:v>
                </c:pt>
                <c:pt idx="19">
                  <c:v>109</c:v>
                </c:pt>
                <c:pt idx="20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Поступавшие по новой системе конкурсного отбора - 980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55555555555558E-3"/>
                  <c:y val="1.4384266039993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666666666666666E-3"/>
                  <c:y val="1.4384266039993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1.0274475742852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666666666666666E-3"/>
                  <c:y val="1.23293708914232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1666666666666666E-3"/>
                  <c:y val="1.0274475742852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9444444444444441E-3"/>
                  <c:y val="1.23293708914232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5555555555555558E-3"/>
                  <c:y val="1.0274475742852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666666666666666E-3"/>
                  <c:y val="1.0274475742852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16666666666666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Кызылорда ХБН</c:v>
                </c:pt>
                <c:pt idx="1">
                  <c:v>Алматы ФМН</c:v>
                </c:pt>
                <c:pt idx="2">
                  <c:v>Шымкент ХБН</c:v>
                </c:pt>
                <c:pt idx="3">
                  <c:v>Павлодар ХБН</c:v>
                </c:pt>
                <c:pt idx="4">
                  <c:v>Тараз ФМН</c:v>
                </c:pt>
                <c:pt idx="5">
                  <c:v>Шымкент ФМН</c:v>
                </c:pt>
                <c:pt idx="6">
                  <c:v>Караганда ХБН</c:v>
                </c:pt>
                <c:pt idx="7">
                  <c:v>Актобе ФМН</c:v>
                </c:pt>
                <c:pt idx="8">
                  <c:v>Атырау ХБН</c:v>
                </c:pt>
                <c:pt idx="10">
                  <c:v>Астана ФМН</c:v>
                </c:pt>
                <c:pt idx="11">
                  <c:v>Алматы ХБН</c:v>
                </c:pt>
                <c:pt idx="12">
                  <c:v>Актау ХБН</c:v>
                </c:pt>
                <c:pt idx="14">
                  <c:v>Кокшетау ФМН</c:v>
                </c:pt>
                <c:pt idx="15">
                  <c:v>Костанай ФМН</c:v>
                </c:pt>
                <c:pt idx="16">
                  <c:v>Уральск ФМН</c:v>
                </c:pt>
                <c:pt idx="17">
                  <c:v>Усть-Каменогорск ХБН</c:v>
                </c:pt>
                <c:pt idx="18">
                  <c:v>Петропавловск ХБН</c:v>
                </c:pt>
                <c:pt idx="19">
                  <c:v>Семей ФМН</c:v>
                </c:pt>
                <c:pt idx="20">
                  <c:v>Талдыкорган ФМН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156</c:v>
                </c:pt>
                <c:pt idx="1">
                  <c:v>155</c:v>
                </c:pt>
                <c:pt idx="2">
                  <c:v>131</c:v>
                </c:pt>
                <c:pt idx="3">
                  <c:v>115</c:v>
                </c:pt>
                <c:pt idx="4">
                  <c:v>86</c:v>
                </c:pt>
                <c:pt idx="5">
                  <c:v>82</c:v>
                </c:pt>
                <c:pt idx="6">
                  <c:v>76</c:v>
                </c:pt>
                <c:pt idx="7">
                  <c:v>72</c:v>
                </c:pt>
                <c:pt idx="8">
                  <c:v>63</c:v>
                </c:pt>
                <c:pt idx="10">
                  <c:v>33</c:v>
                </c:pt>
                <c:pt idx="11">
                  <c:v>10</c:v>
                </c:pt>
                <c:pt idx="1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Суперученики - 167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0"/>
                  <c:y val="6.16468544571161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Кызылорда ХБН</c:v>
                </c:pt>
                <c:pt idx="1">
                  <c:v>Алматы ФМН</c:v>
                </c:pt>
                <c:pt idx="2">
                  <c:v>Шымкент ХБН</c:v>
                </c:pt>
                <c:pt idx="3">
                  <c:v>Павлодар ХБН</c:v>
                </c:pt>
                <c:pt idx="4">
                  <c:v>Тараз ФМН</c:v>
                </c:pt>
                <c:pt idx="5">
                  <c:v>Шымкент ФМН</c:v>
                </c:pt>
                <c:pt idx="6">
                  <c:v>Караганда ХБН</c:v>
                </c:pt>
                <c:pt idx="7">
                  <c:v>Актобе ФМН</c:v>
                </c:pt>
                <c:pt idx="8">
                  <c:v>Атырау ХБН</c:v>
                </c:pt>
                <c:pt idx="10">
                  <c:v>Астана ФМН</c:v>
                </c:pt>
                <c:pt idx="11">
                  <c:v>Алматы ХБН</c:v>
                </c:pt>
                <c:pt idx="12">
                  <c:v>Актау ХБН</c:v>
                </c:pt>
                <c:pt idx="14">
                  <c:v>Кокшетау ФМН</c:v>
                </c:pt>
                <c:pt idx="15">
                  <c:v>Костанай ФМН</c:v>
                </c:pt>
                <c:pt idx="16">
                  <c:v>Уральск ФМН</c:v>
                </c:pt>
                <c:pt idx="17">
                  <c:v>Усть-Каменогорск ХБН</c:v>
                </c:pt>
                <c:pt idx="18">
                  <c:v>Петропавловск ХБН</c:v>
                </c:pt>
                <c:pt idx="19">
                  <c:v>Семей ФМН</c:v>
                </c:pt>
                <c:pt idx="20">
                  <c:v>Талдыкорган ФМН</c:v>
                </c:pt>
              </c:strCache>
            </c:strRef>
          </c:cat>
          <c:val>
            <c:numRef>
              <c:f>Лист1!$D$2:$D$22</c:f>
              <c:numCache>
                <c:formatCode>General</c:formatCode>
                <c:ptCount val="21"/>
                <c:pt idx="0">
                  <c:v>5</c:v>
                </c:pt>
                <c:pt idx="1">
                  <c:v>64</c:v>
                </c:pt>
                <c:pt idx="2">
                  <c:v>9</c:v>
                </c:pt>
                <c:pt idx="3">
                  <c:v>11</c:v>
                </c:pt>
                <c:pt idx="4">
                  <c:v>12</c:v>
                </c:pt>
                <c:pt idx="5">
                  <c:v>18</c:v>
                </c:pt>
                <c:pt idx="6">
                  <c:v>22</c:v>
                </c:pt>
                <c:pt idx="7">
                  <c:v>9</c:v>
                </c:pt>
                <c:pt idx="8">
                  <c:v>9</c:v>
                </c:pt>
                <c:pt idx="10">
                  <c:v>6</c:v>
                </c:pt>
                <c:pt idx="11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0830592"/>
        <c:axId val="100852864"/>
      </c:barChart>
      <c:catAx>
        <c:axId val="10083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580000"/>
          <a:lstStyle/>
          <a:p>
            <a:pPr>
              <a:defRPr/>
            </a:pPr>
            <a:endParaRPr lang="ru-RU"/>
          </a:p>
        </c:txPr>
        <c:crossAx val="100852864"/>
        <c:crosses val="autoZero"/>
        <c:auto val="1"/>
        <c:lblAlgn val="ctr"/>
        <c:lblOffset val="100"/>
        <c:noMultiLvlLbl val="0"/>
      </c:catAx>
      <c:valAx>
        <c:axId val="10085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830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7108923884514449E-2"/>
          <c:y val="2.4202296175435626E-2"/>
          <c:w val="0.91304308836395454"/>
          <c:h val="0.1322577440422602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Лист1!$A$2:$A$22</c:f>
              <c:strCache>
                <c:ptCount val="21"/>
                <c:pt idx="0">
                  <c:v>Караганда ХБН</c:v>
                </c:pt>
                <c:pt idx="1">
                  <c:v>Алматы ФМН</c:v>
                </c:pt>
                <c:pt idx="2">
                  <c:v>Актобе ФМН</c:v>
                </c:pt>
                <c:pt idx="3">
                  <c:v>Атырау ХБН</c:v>
                </c:pt>
                <c:pt idx="4">
                  <c:v>Шымкент ФМН</c:v>
                </c:pt>
                <c:pt idx="5">
                  <c:v>Тараз ФМН</c:v>
                </c:pt>
                <c:pt idx="6">
                  <c:v>Кызылорда ХБН</c:v>
                </c:pt>
                <c:pt idx="8">
                  <c:v>Астана ФМН</c:v>
                </c:pt>
                <c:pt idx="9">
                  <c:v>Алматы ХБН</c:v>
                </c:pt>
                <c:pt idx="10">
                  <c:v>Актау ХБН</c:v>
                </c:pt>
                <c:pt idx="12">
                  <c:v>Костанай ФМН</c:v>
                </c:pt>
                <c:pt idx="13">
                  <c:v>Усть-Каменогорск ХБН</c:v>
                </c:pt>
                <c:pt idx="14">
                  <c:v>Павлодар ХБН</c:v>
                </c:pt>
                <c:pt idx="15">
                  <c:v>Талдыкорган ФМН</c:v>
                </c:pt>
                <c:pt idx="16">
                  <c:v>Петропавловск ХБН</c:v>
                </c:pt>
                <c:pt idx="17">
                  <c:v>Шымкент ХБН</c:v>
                </c:pt>
                <c:pt idx="18">
                  <c:v>Кокшетау ФМН</c:v>
                </c:pt>
                <c:pt idx="19">
                  <c:v>Семей ФМН</c:v>
                </c:pt>
                <c:pt idx="20">
                  <c:v>Уральск ФМН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4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7</c:v>
                </c:pt>
                <c:pt idx="8">
                  <c:v>5</c:v>
                </c:pt>
                <c:pt idx="9">
                  <c:v>5</c:v>
                </c:pt>
                <c:pt idx="10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5</c:v>
                </c:pt>
                <c:pt idx="2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СУПЕР ученики</c:v>
                </c:pt>
              </c:strCache>
            </c:strRef>
          </c:tx>
          <c:invertIfNegative val="0"/>
          <c:cat>
            <c:strRef>
              <c:f>Лист1!$A$2:$A$22</c:f>
              <c:strCache>
                <c:ptCount val="21"/>
                <c:pt idx="0">
                  <c:v>Караганда ХБН</c:v>
                </c:pt>
                <c:pt idx="1">
                  <c:v>Алматы ФМН</c:v>
                </c:pt>
                <c:pt idx="2">
                  <c:v>Актобе ФМН</c:v>
                </c:pt>
                <c:pt idx="3">
                  <c:v>Атырау ХБН</c:v>
                </c:pt>
                <c:pt idx="4">
                  <c:v>Шымкент ФМН</c:v>
                </c:pt>
                <c:pt idx="5">
                  <c:v>Тараз ФМН</c:v>
                </c:pt>
                <c:pt idx="6">
                  <c:v>Кызылорда ХБН</c:v>
                </c:pt>
                <c:pt idx="8">
                  <c:v>Астана ФМН</c:v>
                </c:pt>
                <c:pt idx="9">
                  <c:v>Алматы ХБН</c:v>
                </c:pt>
                <c:pt idx="10">
                  <c:v>Актау ХБН</c:v>
                </c:pt>
                <c:pt idx="12">
                  <c:v>Костанай ФМН</c:v>
                </c:pt>
                <c:pt idx="13">
                  <c:v>Усть-Каменогорск ХБН</c:v>
                </c:pt>
                <c:pt idx="14">
                  <c:v>Павлодар ХБН</c:v>
                </c:pt>
                <c:pt idx="15">
                  <c:v>Талдыкорган ФМН</c:v>
                </c:pt>
                <c:pt idx="16">
                  <c:v>Петропавловск ХБН</c:v>
                </c:pt>
                <c:pt idx="17">
                  <c:v>Шымкент ХБН</c:v>
                </c:pt>
                <c:pt idx="18">
                  <c:v>Кокшетау ФМН</c:v>
                </c:pt>
                <c:pt idx="19">
                  <c:v>Семей ФМН</c:v>
                </c:pt>
                <c:pt idx="20">
                  <c:v>Уральск ФМН</c:v>
                </c:pt>
              </c:strCache>
            </c:str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100572160"/>
        <c:axId val="100586240"/>
      </c:barChart>
      <c:catAx>
        <c:axId val="10057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00586240"/>
        <c:crosses val="autoZero"/>
        <c:auto val="1"/>
        <c:lblAlgn val="ctr"/>
        <c:lblOffset val="100"/>
        <c:noMultiLvlLbl val="0"/>
      </c:catAx>
      <c:valAx>
        <c:axId val="10058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05721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Стажер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48.8</c:v>
                </c:pt>
                <c:pt idx="3">
                  <c:v>43.8</c:v>
                </c:pt>
                <c:pt idx="12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47.3</c:v>
                </c:pt>
                <c:pt idx="1">
                  <c:v>47.7</c:v>
                </c:pt>
                <c:pt idx="2">
                  <c:v>55.5</c:v>
                </c:pt>
                <c:pt idx="4">
                  <c:v>54.2</c:v>
                </c:pt>
                <c:pt idx="5">
                  <c:v>42.5</c:v>
                </c:pt>
                <c:pt idx="6">
                  <c:v>42.3</c:v>
                </c:pt>
                <c:pt idx="7">
                  <c:v>62.8</c:v>
                </c:pt>
                <c:pt idx="8">
                  <c:v>58</c:v>
                </c:pt>
                <c:pt idx="9">
                  <c:v>59.5</c:v>
                </c:pt>
                <c:pt idx="11">
                  <c:v>36.700000000000003</c:v>
                </c:pt>
                <c:pt idx="12">
                  <c:v>73.8</c:v>
                </c:pt>
                <c:pt idx="13">
                  <c:v>63.5</c:v>
                </c:pt>
                <c:pt idx="14">
                  <c:v>65.3</c:v>
                </c:pt>
                <c:pt idx="15">
                  <c:v>35.9</c:v>
                </c:pt>
                <c:pt idx="16">
                  <c:v>51.5</c:v>
                </c:pt>
                <c:pt idx="17">
                  <c:v>50.3</c:v>
                </c:pt>
                <c:pt idx="18">
                  <c:v>62.5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Модератор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48.2</c:v>
                </c:pt>
                <c:pt idx="1">
                  <c:v>64.3</c:v>
                </c:pt>
                <c:pt idx="2">
                  <c:v>62.7</c:v>
                </c:pt>
                <c:pt idx="3">
                  <c:v>68.099999999999994</c:v>
                </c:pt>
                <c:pt idx="4" formatCode="0.0">
                  <c:v>57</c:v>
                </c:pt>
                <c:pt idx="5">
                  <c:v>53.7</c:v>
                </c:pt>
                <c:pt idx="6">
                  <c:v>64.8</c:v>
                </c:pt>
                <c:pt idx="7">
                  <c:v>72.2</c:v>
                </c:pt>
                <c:pt idx="8">
                  <c:v>65.2</c:v>
                </c:pt>
                <c:pt idx="9">
                  <c:v>57.5</c:v>
                </c:pt>
                <c:pt idx="10">
                  <c:v>64.599999999999994</c:v>
                </c:pt>
                <c:pt idx="11">
                  <c:v>53.6</c:v>
                </c:pt>
                <c:pt idx="12">
                  <c:v>57.4</c:v>
                </c:pt>
                <c:pt idx="13">
                  <c:v>58.4</c:v>
                </c:pt>
                <c:pt idx="14">
                  <c:v>59</c:v>
                </c:pt>
                <c:pt idx="15">
                  <c:v>51.3</c:v>
                </c:pt>
                <c:pt idx="16">
                  <c:v>59.7</c:v>
                </c:pt>
                <c:pt idx="17">
                  <c:v>61</c:v>
                </c:pt>
                <c:pt idx="18">
                  <c:v>62.1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Эксперт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52.9</c:v>
                </c:pt>
                <c:pt idx="2">
                  <c:v>50.4</c:v>
                </c:pt>
                <c:pt idx="6">
                  <c:v>63.2</c:v>
                </c:pt>
                <c:pt idx="7">
                  <c:v>65.400000000000006</c:v>
                </c:pt>
                <c:pt idx="10">
                  <c:v>65.599999999999994</c:v>
                </c:pt>
                <c:pt idx="11">
                  <c:v>52.6</c:v>
                </c:pt>
                <c:pt idx="12">
                  <c:v>60.8</c:v>
                </c:pt>
                <c:pt idx="14">
                  <c:v>62.4</c:v>
                </c:pt>
                <c:pt idx="15">
                  <c:v>86.5</c:v>
                </c:pt>
                <c:pt idx="18">
                  <c:v>57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Мастер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Лист1!$F$2:$F$20</c:f>
              <c:numCache>
                <c:formatCode>General</c:formatCode>
                <c:ptCount val="19"/>
                <c:pt idx="1">
                  <c:v>67.8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Исследователь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Лист1!$G$2:$G$20</c:f>
              <c:numCache>
                <c:formatCode>General</c:formatCode>
                <c:ptCount val="19"/>
                <c:pt idx="0">
                  <c:v>71.2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7927808"/>
        <c:axId val="102113280"/>
      </c:barChart>
      <c:catAx>
        <c:axId val="107927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2940000"/>
          <a:lstStyle/>
          <a:p>
            <a:pPr>
              <a:defRPr/>
            </a:pPr>
            <a:endParaRPr lang="ru-RU"/>
          </a:p>
        </c:txPr>
        <c:crossAx val="102113280"/>
        <c:crosses val="autoZero"/>
        <c:auto val="1"/>
        <c:lblAlgn val="ctr"/>
        <c:lblOffset val="100"/>
        <c:noMultiLvlLbl val="0"/>
      </c:catAx>
      <c:valAx>
        <c:axId val="10211328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107927808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r"/>
      <c:layout>
        <c:manualLayout>
          <c:xMode val="edge"/>
          <c:yMode val="edge"/>
          <c:x val="7.4757545931758526E-2"/>
          <c:y val="0.93409381719265794"/>
          <c:w val="0.72663134295713028"/>
          <c:h val="6.3528138127700071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Учитель</c:v>
                </c:pt>
              </c:strCache>
            </c:strRef>
          </c:tx>
          <c:spPr>
            <a:solidFill>
              <a:srgbClr val="B24340"/>
            </a:solidFill>
          </c:spPr>
          <c:invertIfNegative val="0"/>
          <c:dLbls>
            <c:dLbl>
              <c:idx val="0"/>
              <c:layout>
                <c:manualLayout>
                  <c:x val="-2.7777777777777714E-3"/>
                  <c:y val="2.1286827258737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666E-3"/>
                  <c:y val="1.064341362936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69.58620689655173</c:v>
                </c:pt>
                <c:pt idx="1">
                  <c:v>64.560975609756099</c:v>
                </c:pt>
                <c:pt idx="2">
                  <c:v>62.571428571428569</c:v>
                </c:pt>
                <c:pt idx="3">
                  <c:v>68.272727272727266</c:v>
                </c:pt>
                <c:pt idx="5">
                  <c:v>66.235294117647058</c:v>
                </c:pt>
                <c:pt idx="11">
                  <c:v>64.227272727272734</c:v>
                </c:pt>
                <c:pt idx="13">
                  <c:v>69.5</c:v>
                </c:pt>
                <c:pt idx="14">
                  <c:v>60.5</c:v>
                </c:pt>
                <c:pt idx="16">
                  <c:v>63.777777777777779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Модератор</c:v>
                </c:pt>
              </c:strCache>
            </c:strRef>
          </c:tx>
          <c:spPr>
            <a:solidFill>
              <a:srgbClr val="95B850"/>
            </a:solidFill>
          </c:spPr>
          <c:invertIfNegative val="0"/>
          <c:dLbls>
            <c:dLbl>
              <c:idx val="1"/>
              <c:layout>
                <c:manualLayout>
                  <c:x val="5.5555555555555558E-3"/>
                  <c:y val="1.2772096355242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7779E-3"/>
                  <c:y val="6.386048177621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555555555555558E-3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777777777777779E-3"/>
                  <c:y val="6.386048177621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1666666666666666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7777777777777779E-3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0">
                  <c:v>72.5</c:v>
                </c:pt>
                <c:pt idx="1">
                  <c:v>63.4</c:v>
                </c:pt>
                <c:pt idx="2">
                  <c:v>64.3</c:v>
                </c:pt>
                <c:pt idx="3">
                  <c:v>66.8</c:v>
                </c:pt>
                <c:pt idx="4">
                  <c:v>63.9</c:v>
                </c:pt>
                <c:pt idx="5">
                  <c:v>64.900000000000006</c:v>
                </c:pt>
                <c:pt idx="6">
                  <c:v>66.599999999999994</c:v>
                </c:pt>
                <c:pt idx="7">
                  <c:v>66.333333333333329</c:v>
                </c:pt>
                <c:pt idx="8">
                  <c:v>65.7</c:v>
                </c:pt>
                <c:pt idx="9">
                  <c:v>74.099999999999994</c:v>
                </c:pt>
                <c:pt idx="10">
                  <c:v>71.333333333333329</c:v>
                </c:pt>
                <c:pt idx="11">
                  <c:v>63.516129032258064</c:v>
                </c:pt>
                <c:pt idx="12">
                  <c:v>65.400000000000006</c:v>
                </c:pt>
                <c:pt idx="13">
                  <c:v>71.7</c:v>
                </c:pt>
                <c:pt idx="14">
                  <c:v>61.657142857142858</c:v>
                </c:pt>
                <c:pt idx="15">
                  <c:v>73</c:v>
                </c:pt>
                <c:pt idx="16">
                  <c:v>63.279069767441861</c:v>
                </c:pt>
                <c:pt idx="18">
                  <c:v>64.5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Эксперт</c:v>
                </c:pt>
              </c:strCache>
            </c:strRef>
          </c:tx>
          <c:spPr>
            <a:solidFill>
              <a:srgbClr val="876DA7"/>
            </a:solidFill>
          </c:spPr>
          <c:invertIfNegative val="0"/>
          <c:dLbls>
            <c:dLbl>
              <c:idx val="0"/>
              <c:layout>
                <c:manualLayout>
                  <c:x val="6.9444444444444441E-3"/>
                  <c:y val="6.3860481776212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8.3333333333333332E-3"/>
                  <c:y val="2.1286827258737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 formatCode="0.0">
                  <c:v>60.315789473684212</c:v>
                </c:pt>
                <c:pt idx="6" formatCode="0.0">
                  <c:v>71.186440677966104</c:v>
                </c:pt>
                <c:pt idx="7" formatCode="0.0">
                  <c:v>66.590163934426229</c:v>
                </c:pt>
                <c:pt idx="10">
                  <c:v>74.099999999999994</c:v>
                </c:pt>
                <c:pt idx="12" formatCode="0.0">
                  <c:v>72.697674418604649</c:v>
                </c:pt>
                <c:pt idx="13" formatCode="0.0">
                  <c:v>64.3125</c:v>
                </c:pt>
                <c:pt idx="14" formatCode="0.0">
                  <c:v>73.125</c:v>
                </c:pt>
                <c:pt idx="17" formatCode="0.0">
                  <c:v>64.905882352941177</c:v>
                </c:pt>
                <c:pt idx="18">
                  <c:v>74.5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606592"/>
        <c:axId val="108608128"/>
      </c:barChart>
      <c:catAx>
        <c:axId val="10860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940000"/>
          <a:lstStyle/>
          <a:p>
            <a:pPr>
              <a:defRPr/>
            </a:pPr>
            <a:endParaRPr lang="ru-RU"/>
          </a:p>
        </c:txPr>
        <c:crossAx val="108608128"/>
        <c:crosses val="autoZero"/>
        <c:auto val="1"/>
        <c:lblAlgn val="ctr"/>
        <c:lblOffset val="100"/>
        <c:noMultiLvlLbl val="0"/>
      </c:catAx>
      <c:valAx>
        <c:axId val="108608128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8606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197976815398082"/>
          <c:y val="2.5321938120366448E-2"/>
          <c:w val="0.11413134295713036"/>
          <c:h val="0.1085262794263149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330052493438327E-2"/>
          <c:y val="1.5998755524232383E-2"/>
          <c:w val="0.93100328083989503"/>
          <c:h val="0.7291626672643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Стажер</c:v>
                </c:pt>
              </c:strCache>
            </c:strRef>
          </c:tx>
          <c:invertIfNegative val="0"/>
          <c:dLbls>
            <c:dLbl>
              <c:idx val="18"/>
              <c:layout>
                <c:manualLayout>
                  <c:x val="1.3888888888888889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18" formatCode="0.0">
                  <c:v>57.3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Учитель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5555555555555558E-3"/>
                  <c:y val="2.12868272587373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1">
                  <c:v>54.5</c:v>
                </c:pt>
                <c:pt idx="3">
                  <c:v>62.232558139534881</c:v>
                </c:pt>
                <c:pt idx="5">
                  <c:v>61.210526315789473</c:v>
                </c:pt>
                <c:pt idx="12">
                  <c:v>56.90625</c:v>
                </c:pt>
                <c:pt idx="13">
                  <c:v>60.4375</c:v>
                </c:pt>
                <c:pt idx="18">
                  <c:v>63.454545454545453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Модератор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Лист1!$D$2:$D$20</c:f>
              <c:numCache>
                <c:formatCode>0.0</c:formatCode>
                <c:ptCount val="19"/>
                <c:pt idx="1">
                  <c:v>60.4</c:v>
                </c:pt>
                <c:pt idx="2">
                  <c:v>59.7</c:v>
                </c:pt>
                <c:pt idx="4">
                  <c:v>56.1</c:v>
                </c:pt>
                <c:pt idx="5">
                  <c:v>59.352941176470587</c:v>
                </c:pt>
                <c:pt idx="6">
                  <c:v>59.475000000000001</c:v>
                </c:pt>
                <c:pt idx="7">
                  <c:v>59.820512820512818</c:v>
                </c:pt>
                <c:pt idx="8">
                  <c:v>55.492063492063494</c:v>
                </c:pt>
                <c:pt idx="9">
                  <c:v>61.7</c:v>
                </c:pt>
                <c:pt idx="11">
                  <c:v>61.492537313432834</c:v>
                </c:pt>
                <c:pt idx="16">
                  <c:v>62.1</c:v>
                </c:pt>
                <c:pt idx="17">
                  <c:v>57.782608695652172</c:v>
                </c:pt>
                <c:pt idx="18">
                  <c:v>62.1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Эксперт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66666666666666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Лист1!$E$2:$E$20</c:f>
              <c:numCache>
                <c:formatCode>0.0</c:formatCode>
                <c:ptCount val="19"/>
                <c:pt idx="0">
                  <c:v>56.2</c:v>
                </c:pt>
                <c:pt idx="1">
                  <c:v>56.291666666666664</c:v>
                </c:pt>
                <c:pt idx="6">
                  <c:v>67.086956521739125</c:v>
                </c:pt>
                <c:pt idx="10">
                  <c:v>60.19047619047619</c:v>
                </c:pt>
                <c:pt idx="13">
                  <c:v>62.729729729729726</c:v>
                </c:pt>
                <c:pt idx="14">
                  <c:v>57.012820512820511</c:v>
                </c:pt>
                <c:pt idx="15">
                  <c:v>57.97674418604651</c:v>
                </c:pt>
                <c:pt idx="17">
                  <c:v>61.047619047619051</c:v>
                </c:pt>
                <c:pt idx="18">
                  <c:v>68.904761904761898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10815488"/>
        <c:axId val="110694400"/>
      </c:barChart>
      <c:catAx>
        <c:axId val="1108154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2940000"/>
          <a:lstStyle/>
          <a:p>
            <a:pPr>
              <a:defRPr/>
            </a:pPr>
            <a:endParaRPr lang="ru-RU"/>
          </a:p>
        </c:txPr>
        <c:crossAx val="110694400"/>
        <c:crosses val="autoZero"/>
        <c:auto val="1"/>
        <c:lblAlgn val="ctr"/>
        <c:lblOffset val="100"/>
        <c:noMultiLvlLbl val="0"/>
      </c:catAx>
      <c:valAx>
        <c:axId val="11069440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11081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97976815398082"/>
          <c:y val="2.5321938120366448E-2"/>
          <c:w val="0.11413134295713036"/>
          <c:h val="0.15535729939553788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Учитель</c:v>
                </c:pt>
              </c:strCache>
            </c:strRef>
          </c:tx>
          <c:spPr>
            <a:solidFill>
              <a:srgbClr val="B24340"/>
            </a:solidFill>
          </c:spPr>
          <c:invertIfNegative val="0"/>
          <c:dLbls>
            <c:dLbl>
              <c:idx val="0"/>
              <c:layout>
                <c:manualLayout>
                  <c:x val="4.1666666666666666E-3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8888888888888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 formatCode="0.0">
                  <c:v>48.2</c:v>
                </c:pt>
                <c:pt idx="7" formatCode="0.0">
                  <c:v>50.4</c:v>
                </c:pt>
                <c:pt idx="13" formatCode="0.0">
                  <c:v>44.8</c:v>
                </c:pt>
                <c:pt idx="18" formatCode="0.0">
                  <c:v>41.2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Модератор</c:v>
                </c:pt>
              </c:strCache>
            </c:strRef>
          </c:tx>
          <c:spPr>
            <a:solidFill>
              <a:srgbClr val="95B850"/>
            </a:solidFill>
          </c:spPr>
          <c:invertIfNegative val="0"/>
          <c:dLbls>
            <c:dLbl>
              <c:idx val="7"/>
              <c:layout>
                <c:manualLayout>
                  <c:x val="4.1666666666666666E-3"/>
                  <c:y val="6.386048177621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9.7222222222222224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1.3888888888888889E-3"/>
                  <c:y val="6.386048177621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0">
                  <c:v>37.4</c:v>
                </c:pt>
                <c:pt idx="1">
                  <c:v>45.2</c:v>
                </c:pt>
                <c:pt idx="4">
                  <c:v>46.5</c:v>
                </c:pt>
                <c:pt idx="5">
                  <c:v>40.1</c:v>
                </c:pt>
                <c:pt idx="7">
                  <c:v>48.3</c:v>
                </c:pt>
                <c:pt idx="8">
                  <c:v>51.9</c:v>
                </c:pt>
                <c:pt idx="9">
                  <c:v>45.121212121212125</c:v>
                </c:pt>
                <c:pt idx="10">
                  <c:v>45.444444444444443</c:v>
                </c:pt>
                <c:pt idx="11">
                  <c:v>47.375</c:v>
                </c:pt>
                <c:pt idx="12">
                  <c:v>45.777777777777779</c:v>
                </c:pt>
                <c:pt idx="13">
                  <c:v>40</c:v>
                </c:pt>
                <c:pt idx="14">
                  <c:v>41.87096774193548</c:v>
                </c:pt>
                <c:pt idx="16">
                  <c:v>57.72</c:v>
                </c:pt>
                <c:pt idx="17">
                  <c:v>43.170731707317074</c:v>
                </c:pt>
                <c:pt idx="18">
                  <c:v>39.842105263157897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Эксперт</c:v>
                </c:pt>
              </c:strCache>
            </c:strRef>
          </c:tx>
          <c:spPr>
            <a:solidFill>
              <a:srgbClr val="876DA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 formatCode="0.0">
                  <c:v>44.7</c:v>
                </c:pt>
                <c:pt idx="2" formatCode="0.0">
                  <c:v>48.051282051282051</c:v>
                </c:pt>
                <c:pt idx="3" formatCode="0.0">
                  <c:v>41.785714285714285</c:v>
                </c:pt>
                <c:pt idx="6" formatCode="0.0">
                  <c:v>53.1</c:v>
                </c:pt>
                <c:pt idx="10" formatCode="0.0">
                  <c:v>50.5</c:v>
                </c:pt>
                <c:pt idx="15" formatCode="0.0">
                  <c:v>44.5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17383168"/>
        <c:axId val="117384704"/>
      </c:barChart>
      <c:catAx>
        <c:axId val="1173831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2940000"/>
          <a:lstStyle/>
          <a:p>
            <a:pPr>
              <a:defRPr/>
            </a:pPr>
            <a:endParaRPr lang="ru-RU"/>
          </a:p>
        </c:txPr>
        <c:crossAx val="117384704"/>
        <c:crosses val="autoZero"/>
        <c:auto val="1"/>
        <c:lblAlgn val="ctr"/>
        <c:lblOffset val="100"/>
        <c:noMultiLvlLbl val="0"/>
      </c:catAx>
      <c:valAx>
        <c:axId val="117384704"/>
        <c:scaling>
          <c:orientation val="minMax"/>
          <c:max val="100"/>
        </c:scaling>
        <c:delete val="0"/>
        <c:axPos val="l"/>
        <c:numFmt formatCode="0.0" sourceLinked="1"/>
        <c:majorTickMark val="out"/>
        <c:minorTickMark val="none"/>
        <c:tickLblPos val="nextTo"/>
        <c:crossAx val="11738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0353237095364"/>
          <c:y val="2.3193255394492678E-2"/>
          <c:w val="0.11413134295713036"/>
          <c:h val="0.234118560252867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Стажер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5.5555555555555558E-3"/>
                  <c:y val="6.386048177621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2" formatCode="0.0">
                  <c:v>59.078947368421055</c:v>
                </c:pt>
                <c:pt idx="3" formatCode="0.0">
                  <c:v>63.1</c:v>
                </c:pt>
                <c:pt idx="5" formatCode="0.0">
                  <c:v>56.25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Учитель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8.3333333333333332E-3"/>
                  <c:y val="2.1286827258737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9444444444444441E-3"/>
                  <c:y val="1.064341362936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6.9444444444444441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1">
                  <c:v>69.519230769230774</c:v>
                </c:pt>
                <c:pt idx="2">
                  <c:v>59.208333333333336</c:v>
                </c:pt>
                <c:pt idx="4">
                  <c:v>61.8</c:v>
                </c:pt>
                <c:pt idx="5">
                  <c:v>60.8</c:v>
                </c:pt>
                <c:pt idx="6">
                  <c:v>57.3</c:v>
                </c:pt>
                <c:pt idx="7">
                  <c:v>65.5</c:v>
                </c:pt>
                <c:pt idx="9">
                  <c:v>62.857142857142854</c:v>
                </c:pt>
                <c:pt idx="12">
                  <c:v>66.7</c:v>
                </c:pt>
                <c:pt idx="14">
                  <c:v>67.599999999999994</c:v>
                </c:pt>
                <c:pt idx="15">
                  <c:v>62.363636363636367</c:v>
                </c:pt>
                <c:pt idx="16">
                  <c:v>67.900000000000006</c:v>
                </c:pt>
                <c:pt idx="18">
                  <c:v>67.3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Модератор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1666666666666666E-3"/>
                  <c:y val="2.1286827258737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555555555555558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6.9444444444444441E-3"/>
                  <c:y val="2.12868272587380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6.9444444444444441E-3"/>
                  <c:y val="1.064341362936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Лист1!$D$2:$D$20</c:f>
              <c:numCache>
                <c:formatCode>0.0</c:formatCode>
                <c:ptCount val="19"/>
                <c:pt idx="0">
                  <c:v>58.8</c:v>
                </c:pt>
                <c:pt idx="1">
                  <c:v>64.2</c:v>
                </c:pt>
                <c:pt idx="3">
                  <c:v>63.227272727272727</c:v>
                </c:pt>
                <c:pt idx="4">
                  <c:v>56.2</c:v>
                </c:pt>
                <c:pt idx="6">
                  <c:v>68.7</c:v>
                </c:pt>
                <c:pt idx="8">
                  <c:v>64.5</c:v>
                </c:pt>
                <c:pt idx="9">
                  <c:v>63.6</c:v>
                </c:pt>
                <c:pt idx="10">
                  <c:v>62.9</c:v>
                </c:pt>
                <c:pt idx="11">
                  <c:v>76.099999999999994</c:v>
                </c:pt>
                <c:pt idx="12">
                  <c:v>66.599999999999994</c:v>
                </c:pt>
                <c:pt idx="13">
                  <c:v>62.7</c:v>
                </c:pt>
                <c:pt idx="14">
                  <c:v>58.636363636363633</c:v>
                </c:pt>
                <c:pt idx="15">
                  <c:v>59.8</c:v>
                </c:pt>
                <c:pt idx="16">
                  <c:v>66.5</c:v>
                </c:pt>
                <c:pt idx="17">
                  <c:v>63.4</c:v>
                </c:pt>
                <c:pt idx="18">
                  <c:v>65.8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Эксперт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9E-3"/>
                  <c:y val="1.0643413629368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Лист1!$E$2:$E$20</c:f>
              <c:numCache>
                <c:formatCode>General</c:formatCode>
                <c:ptCount val="19"/>
                <c:pt idx="0" formatCode="0.0">
                  <c:v>57.7</c:v>
                </c:pt>
                <c:pt idx="7" formatCode="0.0">
                  <c:v>66.916666666666671</c:v>
                </c:pt>
                <c:pt idx="10" formatCode="0.0">
                  <c:v>65.777777777777771</c:v>
                </c:pt>
                <c:pt idx="14" formatCode="0.0">
                  <c:v>65.8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17807744"/>
        <c:axId val="117449088"/>
      </c:barChart>
      <c:catAx>
        <c:axId val="11780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940000"/>
          <a:lstStyle/>
          <a:p>
            <a:pPr>
              <a:defRPr/>
            </a:pPr>
            <a:endParaRPr lang="ru-RU"/>
          </a:p>
        </c:txPr>
        <c:crossAx val="117449088"/>
        <c:crosses val="autoZero"/>
        <c:auto val="1"/>
        <c:lblAlgn val="ctr"/>
        <c:lblOffset val="100"/>
        <c:noMultiLvlLbl val="0"/>
      </c:catAx>
      <c:valAx>
        <c:axId val="1174490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0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86865704286966"/>
          <c:y val="2.106457266861891E-2"/>
          <c:w val="8.9173009623797025E-2"/>
          <c:h val="0.1560790401685782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Стажер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7" formatCode="0.0">
                  <c:v>56.625514403292186</c:v>
                </c:pt>
                <c:pt idx="12" formatCode="0.0">
                  <c:v>52.146464646464644</c:v>
                </c:pt>
                <c:pt idx="14" formatCode="0.0">
                  <c:v>55.591397849462361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Учитель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6.9444444444444441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3333333333333332E-3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7777777777777779E-3"/>
                  <c:y val="6.386048177621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6.9444444444444441E-3"/>
                  <c:y val="1.064341362936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8.3334426946630649E-3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5.5555555555555558E-3"/>
                  <c:y val="6.386048177621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1">
                  <c:v>57.3</c:v>
                </c:pt>
                <c:pt idx="3" formatCode="0.0">
                  <c:v>53.290598290598282</c:v>
                </c:pt>
                <c:pt idx="4">
                  <c:v>57.9</c:v>
                </c:pt>
                <c:pt idx="8">
                  <c:v>55.9</c:v>
                </c:pt>
                <c:pt idx="9" formatCode="0.0">
                  <c:v>52.698412698412703</c:v>
                </c:pt>
                <c:pt idx="10">
                  <c:v>55.7</c:v>
                </c:pt>
                <c:pt idx="13">
                  <c:v>50.8</c:v>
                </c:pt>
                <c:pt idx="15" formatCode="0.0">
                  <c:v>47.222222222222221</c:v>
                </c:pt>
                <c:pt idx="16" formatCode="0.0">
                  <c:v>65.222222222222229</c:v>
                </c:pt>
                <c:pt idx="18" formatCode="0.0">
                  <c:v>45.046296296296298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Модератор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88888888888E-2"/>
                  <c:y val="2.55441927104852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9.7222222222222224E-3"/>
                  <c:y val="1.064341362936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1666666666666666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5.5555555555555558E-3"/>
                  <c:y val="1.2772096355242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5.5555555555555558E-3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Лист1!$D$2:$D$20</c:f>
              <c:numCache>
                <c:formatCode>0.0</c:formatCode>
                <c:ptCount val="19"/>
                <c:pt idx="0">
                  <c:v>53.1</c:v>
                </c:pt>
                <c:pt idx="1">
                  <c:v>59.3</c:v>
                </c:pt>
                <c:pt idx="2">
                  <c:v>50.7</c:v>
                </c:pt>
                <c:pt idx="3">
                  <c:v>57</c:v>
                </c:pt>
                <c:pt idx="4">
                  <c:v>54</c:v>
                </c:pt>
                <c:pt idx="5">
                  <c:v>49.7</c:v>
                </c:pt>
                <c:pt idx="6">
                  <c:v>55.328282828282831</c:v>
                </c:pt>
                <c:pt idx="7">
                  <c:v>60.386473429951693</c:v>
                </c:pt>
                <c:pt idx="8">
                  <c:v>56.262626262626256</c:v>
                </c:pt>
                <c:pt idx="9">
                  <c:v>44.8</c:v>
                </c:pt>
                <c:pt idx="10">
                  <c:v>52.077294685990331</c:v>
                </c:pt>
                <c:pt idx="11">
                  <c:v>61.260317460317466</c:v>
                </c:pt>
                <c:pt idx="12">
                  <c:v>61.581196581196579</c:v>
                </c:pt>
                <c:pt idx="13">
                  <c:v>61.172839506172842</c:v>
                </c:pt>
                <c:pt idx="14">
                  <c:v>47.530864197530867</c:v>
                </c:pt>
                <c:pt idx="15">
                  <c:v>62.2</c:v>
                </c:pt>
                <c:pt idx="16">
                  <c:v>59.615060865060862</c:v>
                </c:pt>
                <c:pt idx="17">
                  <c:v>58.822283564388826</c:v>
                </c:pt>
                <c:pt idx="18">
                  <c:v>59.706322484100262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Эксперт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88888888889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222222222222224E-3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7777777777777267E-3"/>
                  <c:y val="2.1286827258737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5555555555555558E-3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7777777777777779E-3"/>
                  <c:y val="6.386048177621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4.1666666666666666E-3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6.9444444444444441E-3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Лист1!$E$2:$E$20</c:f>
              <c:numCache>
                <c:formatCode>0.0</c:formatCode>
                <c:ptCount val="19"/>
                <c:pt idx="0">
                  <c:v>52.922973698336016</c:v>
                </c:pt>
                <c:pt idx="1">
                  <c:v>58.440860215053753</c:v>
                </c:pt>
                <c:pt idx="2">
                  <c:v>66.712962962962962</c:v>
                </c:pt>
                <c:pt idx="6">
                  <c:v>53.2</c:v>
                </c:pt>
                <c:pt idx="9">
                  <c:v>53.207070707070699</c:v>
                </c:pt>
                <c:pt idx="12">
                  <c:v>53.333333333333336</c:v>
                </c:pt>
                <c:pt idx="14">
                  <c:v>54.5</c:v>
                </c:pt>
                <c:pt idx="15">
                  <c:v>63.427350427350426</c:v>
                </c:pt>
                <c:pt idx="16">
                  <c:v>33.119478258367145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Исследователь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Лист1!$F$2:$F$20</c:f>
              <c:numCache>
                <c:formatCode>General</c:formatCode>
                <c:ptCount val="19"/>
                <c:pt idx="0">
                  <c:v>61.3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17521024"/>
        <c:axId val="117547392"/>
      </c:barChart>
      <c:catAx>
        <c:axId val="11752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940000"/>
          <a:lstStyle/>
          <a:p>
            <a:pPr>
              <a:defRPr/>
            </a:pPr>
            <a:endParaRPr lang="ru-RU"/>
          </a:p>
        </c:txPr>
        <c:crossAx val="117547392"/>
        <c:crosses val="autoZero"/>
        <c:auto val="1"/>
        <c:lblAlgn val="ctr"/>
        <c:lblOffset val="100"/>
        <c:noMultiLvlLbl val="0"/>
      </c:catAx>
      <c:valAx>
        <c:axId val="1175473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52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33686570428697"/>
          <c:y val="2.106457266861891E-2"/>
          <c:w val="0.11413134295713036"/>
          <c:h val="0.1950988002107228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Стажер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9444444444444441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77777777777777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49.446386946386951</c:v>
                </c:pt>
                <c:pt idx="1">
                  <c:v>47.685185185185176</c:v>
                </c:pt>
                <c:pt idx="6">
                  <c:v>39.652777777777779</c:v>
                </c:pt>
                <c:pt idx="12">
                  <c:v>43.777777777777779</c:v>
                </c:pt>
                <c:pt idx="18">
                  <c:v>46.23456790123457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55555555555558E-3"/>
                  <c:y val="6.3860481776213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1666666666666666E-3"/>
                  <c:y val="-2.1286827258737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1666666666666666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7222222222223247E-3"/>
                  <c:y val="1.064341362936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0">
                  <c:v>47.333333333333336</c:v>
                </c:pt>
                <c:pt idx="1">
                  <c:v>37.803030303030305</c:v>
                </c:pt>
                <c:pt idx="4">
                  <c:v>57.9</c:v>
                </c:pt>
                <c:pt idx="7">
                  <c:v>60.2</c:v>
                </c:pt>
                <c:pt idx="8">
                  <c:v>57.127525252525245</c:v>
                </c:pt>
                <c:pt idx="10">
                  <c:v>48.472222222222221</c:v>
                </c:pt>
                <c:pt idx="11">
                  <c:v>58.1</c:v>
                </c:pt>
                <c:pt idx="13">
                  <c:v>49.6</c:v>
                </c:pt>
                <c:pt idx="15">
                  <c:v>48.412698412698411</c:v>
                </c:pt>
                <c:pt idx="17">
                  <c:v>63.803418803418808</c:v>
                </c:pt>
                <c:pt idx="18">
                  <c:v>46.994949494949502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Модератор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5555555555555558E-3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9444444444444441E-3"/>
                  <c:y val="6.3860481776212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3333333333333332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4.1666666666666666E-3"/>
                  <c:y val="6.38588056480824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1666666666666666E-3"/>
                  <c:y val="1.064341362936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9.7222222222222224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500000000000001E-2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4.166666666666768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Лист1!$D$2:$D$20</c:f>
              <c:numCache>
                <c:formatCode>0.0</c:formatCode>
                <c:ptCount val="19"/>
                <c:pt idx="1">
                  <c:v>53.9</c:v>
                </c:pt>
                <c:pt idx="2">
                  <c:v>51.7</c:v>
                </c:pt>
                <c:pt idx="3">
                  <c:v>47.3</c:v>
                </c:pt>
                <c:pt idx="4">
                  <c:v>54</c:v>
                </c:pt>
                <c:pt idx="5">
                  <c:v>51</c:v>
                </c:pt>
                <c:pt idx="6">
                  <c:v>54</c:v>
                </c:pt>
                <c:pt idx="7">
                  <c:v>54</c:v>
                </c:pt>
                <c:pt idx="8">
                  <c:v>49.893162393162392</c:v>
                </c:pt>
                <c:pt idx="9">
                  <c:v>49.6</c:v>
                </c:pt>
                <c:pt idx="11">
                  <c:v>56.666666666666664</c:v>
                </c:pt>
                <c:pt idx="12">
                  <c:v>42.8</c:v>
                </c:pt>
                <c:pt idx="13">
                  <c:v>49.583333333333336</c:v>
                </c:pt>
                <c:pt idx="14">
                  <c:v>53.9</c:v>
                </c:pt>
                <c:pt idx="15">
                  <c:v>54.2</c:v>
                </c:pt>
                <c:pt idx="16">
                  <c:v>49.3</c:v>
                </c:pt>
                <c:pt idx="17">
                  <c:v>55.138888888888886</c:v>
                </c:pt>
                <c:pt idx="18">
                  <c:v>47.3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Эксперт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9444444444444441E-3"/>
                  <c:y val="2.1286827258737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6.9444444444444441E-3"/>
                  <c:y val="1.4900779081116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4.1666666666666666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2.7777777777777779E-3"/>
                  <c:y val="4.2573654517475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Лист1!$E$2:$E$20</c:f>
              <c:numCache>
                <c:formatCode>0.0</c:formatCode>
                <c:ptCount val="19"/>
                <c:pt idx="0">
                  <c:v>49.879227053140099</c:v>
                </c:pt>
                <c:pt idx="1">
                  <c:v>54.288194444444443</c:v>
                </c:pt>
                <c:pt idx="6">
                  <c:v>35.416666666666664</c:v>
                </c:pt>
                <c:pt idx="10">
                  <c:v>46.7</c:v>
                </c:pt>
                <c:pt idx="11">
                  <c:v>55.75396825396826</c:v>
                </c:pt>
                <c:pt idx="12">
                  <c:v>54.32</c:v>
                </c:pt>
                <c:pt idx="15">
                  <c:v>57.129629629629626</c:v>
                </c:pt>
                <c:pt idx="17">
                  <c:v>52.4</c:v>
                </c:pt>
                <c:pt idx="18">
                  <c:v>54.6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17573504"/>
        <c:axId val="117575040"/>
      </c:barChart>
      <c:catAx>
        <c:axId val="11757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940000"/>
          <a:lstStyle/>
          <a:p>
            <a:pPr>
              <a:defRPr/>
            </a:pPr>
            <a:endParaRPr lang="ru-RU"/>
          </a:p>
        </c:txPr>
        <c:crossAx val="117575040"/>
        <c:crosses val="autoZero"/>
        <c:auto val="1"/>
        <c:lblAlgn val="ctr"/>
        <c:lblOffset val="100"/>
        <c:noMultiLvlLbl val="0"/>
      </c:catAx>
      <c:valAx>
        <c:axId val="117575040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7573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0353237095364"/>
          <c:y val="2.7450620846240219E-2"/>
          <c:w val="0.11413134295713036"/>
          <c:h val="0.1503964629673736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Математика(10)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Все школы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19.950980392156861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Математика(7)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Все школы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80.049019607843135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206848"/>
        <c:axId val="36208640"/>
      </c:barChart>
      <c:catAx>
        <c:axId val="362068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6208640"/>
        <c:crosses val="autoZero"/>
        <c:auto val="1"/>
        <c:lblAlgn val="ctr"/>
        <c:lblOffset val="100"/>
        <c:noMultiLvlLbl val="0"/>
      </c:catAx>
      <c:valAx>
        <c:axId val="36208640"/>
        <c:scaling>
          <c:orientation val="minMax"/>
          <c:max val="100"/>
        </c:scaling>
        <c:delete val="0"/>
        <c:axPos val="t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620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Стажер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 formatCode="0.0">
                  <c:v>42.666666666666664</c:v>
                </c:pt>
                <c:pt idx="12" formatCode="0.0">
                  <c:v>35.18518518518519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Учитель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4.1666666666666666E-3"/>
                  <c:y val="1.2772096355242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7777777777777779E-3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1">
                  <c:v>40.191570881226049</c:v>
                </c:pt>
                <c:pt idx="2">
                  <c:v>43.119658119658119</c:v>
                </c:pt>
                <c:pt idx="4">
                  <c:v>53.1</c:v>
                </c:pt>
                <c:pt idx="10">
                  <c:v>37.469135802469133</c:v>
                </c:pt>
                <c:pt idx="12">
                  <c:v>34.876543209876544</c:v>
                </c:pt>
                <c:pt idx="13">
                  <c:v>43.535353535353536</c:v>
                </c:pt>
                <c:pt idx="14">
                  <c:v>37.880658436213999</c:v>
                </c:pt>
                <c:pt idx="15">
                  <c:v>39</c:v>
                </c:pt>
                <c:pt idx="17">
                  <c:v>39.970760233918128</c:v>
                </c:pt>
                <c:pt idx="18">
                  <c:v>33.913043478260867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Модератор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3888888888888889E-3"/>
                  <c:y val="1.064341362936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Лист1!$D$2:$D$20</c:f>
              <c:numCache>
                <c:formatCode>0.0</c:formatCode>
                <c:ptCount val="19"/>
                <c:pt idx="1">
                  <c:v>40.299999999999997</c:v>
                </c:pt>
                <c:pt idx="2">
                  <c:v>42.6</c:v>
                </c:pt>
                <c:pt idx="3">
                  <c:v>45.3</c:v>
                </c:pt>
                <c:pt idx="4">
                  <c:v>41.8</c:v>
                </c:pt>
                <c:pt idx="5">
                  <c:v>41.491228070175438</c:v>
                </c:pt>
                <c:pt idx="6">
                  <c:v>45.6</c:v>
                </c:pt>
                <c:pt idx="7">
                  <c:v>54.259259259259267</c:v>
                </c:pt>
                <c:pt idx="8">
                  <c:v>44.8</c:v>
                </c:pt>
                <c:pt idx="9">
                  <c:v>38.700000000000003</c:v>
                </c:pt>
                <c:pt idx="10">
                  <c:v>46.435185185185176</c:v>
                </c:pt>
                <c:pt idx="11">
                  <c:v>58.5</c:v>
                </c:pt>
                <c:pt idx="12">
                  <c:v>37.962962962962962</c:v>
                </c:pt>
                <c:pt idx="13">
                  <c:v>45.8</c:v>
                </c:pt>
                <c:pt idx="14">
                  <c:v>48.400673400673398</c:v>
                </c:pt>
                <c:pt idx="16">
                  <c:v>47.4</c:v>
                </c:pt>
                <c:pt idx="17">
                  <c:v>48.777777777777779</c:v>
                </c:pt>
                <c:pt idx="18">
                  <c:v>39.9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Эксперт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Лист1!$E$2:$E$20</c:f>
              <c:numCache>
                <c:formatCode>0.0</c:formatCode>
                <c:ptCount val="19"/>
                <c:pt idx="0">
                  <c:v>47.426900584795327</c:v>
                </c:pt>
                <c:pt idx="1">
                  <c:v>47.5</c:v>
                </c:pt>
                <c:pt idx="2">
                  <c:v>44</c:v>
                </c:pt>
                <c:pt idx="7">
                  <c:v>43.148148148148152</c:v>
                </c:pt>
                <c:pt idx="9">
                  <c:v>47.962962962962955</c:v>
                </c:pt>
                <c:pt idx="11">
                  <c:v>63.333333333333336</c:v>
                </c:pt>
                <c:pt idx="12">
                  <c:v>48.111111111111114</c:v>
                </c:pt>
                <c:pt idx="15">
                  <c:v>64.8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2253568"/>
        <c:axId val="2255104"/>
      </c:barChart>
      <c:catAx>
        <c:axId val="225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940000"/>
          <a:lstStyle/>
          <a:p>
            <a:pPr>
              <a:defRPr/>
            </a:pPr>
            <a:endParaRPr lang="ru-RU"/>
          </a:p>
        </c:txPr>
        <c:crossAx val="2255104"/>
        <c:crosses val="autoZero"/>
        <c:auto val="1"/>
        <c:lblAlgn val="ctr"/>
        <c:lblOffset val="100"/>
        <c:noMultiLvlLbl val="0"/>
      </c:catAx>
      <c:valAx>
        <c:axId val="2255104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253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97976815398082"/>
          <c:y val="2.5321938120366448E-2"/>
          <c:w val="0.11413134295713036"/>
          <c:h val="0.1482677802414998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Стажер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55.802469135802461</c:v>
                </c:pt>
                <c:pt idx="1">
                  <c:v>56.9</c:v>
                </c:pt>
                <c:pt idx="2">
                  <c:v>57.3</c:v>
                </c:pt>
                <c:pt idx="14">
                  <c:v>58.456790123456791</c:v>
                </c:pt>
                <c:pt idx="18">
                  <c:v>46.3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1">
                  <c:v>54.589371980676333</c:v>
                </c:pt>
                <c:pt idx="3">
                  <c:v>59.8</c:v>
                </c:pt>
                <c:pt idx="4">
                  <c:v>62</c:v>
                </c:pt>
                <c:pt idx="8">
                  <c:v>70.763888888888886</c:v>
                </c:pt>
                <c:pt idx="15">
                  <c:v>48.726851851851848</c:v>
                </c:pt>
                <c:pt idx="17">
                  <c:v>70.370370370370381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Модератор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Лист1!$D$2:$D$20</c:f>
              <c:numCache>
                <c:formatCode>0.0</c:formatCode>
                <c:ptCount val="19"/>
                <c:pt idx="0">
                  <c:v>60.6</c:v>
                </c:pt>
                <c:pt idx="1">
                  <c:v>60.601851851851848</c:v>
                </c:pt>
                <c:pt idx="2">
                  <c:v>58.333333333333336</c:v>
                </c:pt>
                <c:pt idx="4">
                  <c:v>58.4</c:v>
                </c:pt>
                <c:pt idx="5">
                  <c:v>46.458333333333336</c:v>
                </c:pt>
                <c:pt idx="6">
                  <c:v>62.8</c:v>
                </c:pt>
                <c:pt idx="7">
                  <c:v>63</c:v>
                </c:pt>
                <c:pt idx="8">
                  <c:v>58.362573099415201</c:v>
                </c:pt>
                <c:pt idx="9">
                  <c:v>59.4</c:v>
                </c:pt>
                <c:pt idx="10">
                  <c:v>66.7</c:v>
                </c:pt>
                <c:pt idx="11">
                  <c:v>66.296296296296291</c:v>
                </c:pt>
                <c:pt idx="12">
                  <c:v>70.849673202614383</c:v>
                </c:pt>
                <c:pt idx="13">
                  <c:v>60.3</c:v>
                </c:pt>
                <c:pt idx="14">
                  <c:v>63.199233716475099</c:v>
                </c:pt>
                <c:pt idx="16">
                  <c:v>72.8</c:v>
                </c:pt>
                <c:pt idx="17">
                  <c:v>55.277777777777779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Эксперт</c:v>
                </c:pt>
              </c:strCache>
            </c:strRef>
          </c:tx>
          <c:invertIfNegative val="0"/>
          <c:dLbls>
            <c:dLbl>
              <c:idx val="14"/>
              <c:layout>
                <c:manualLayout>
                  <c:x val="2.7777777777777779E-3"/>
                  <c:y val="8.514730903495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Лист1!$E$2:$E$20</c:f>
              <c:numCache>
                <c:formatCode>General</c:formatCode>
                <c:ptCount val="19"/>
                <c:pt idx="10" formatCode="0.0">
                  <c:v>79.845679012345684</c:v>
                </c:pt>
                <c:pt idx="11" formatCode="0.0">
                  <c:v>72.345679012345684</c:v>
                </c:pt>
                <c:pt idx="12" formatCode="0.0">
                  <c:v>68.833333333333329</c:v>
                </c:pt>
                <c:pt idx="14" formatCode="0.0">
                  <c:v>61.6</c:v>
                </c:pt>
                <c:pt idx="15" formatCode="0.0">
                  <c:v>52.4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117759360"/>
        <c:axId val="2299008"/>
      </c:barChart>
      <c:catAx>
        <c:axId val="11775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940000"/>
          <a:lstStyle/>
          <a:p>
            <a:pPr>
              <a:defRPr/>
            </a:pPr>
            <a:endParaRPr lang="ru-RU"/>
          </a:p>
        </c:txPr>
        <c:crossAx val="2299008"/>
        <c:crosses val="autoZero"/>
        <c:auto val="1"/>
        <c:lblAlgn val="ctr"/>
        <c:lblOffset val="100"/>
        <c:noMultiLvlLbl val="0"/>
      </c:catAx>
      <c:valAx>
        <c:axId val="2299008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7759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42421259842528"/>
          <c:y val="2.3193255394492678E-2"/>
          <c:w val="0.11413134295713036"/>
          <c:h val="0.154653828419121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процент выполнения у разработчиков и экспертов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КСМ</c:v>
                </c:pt>
                <c:pt idx="2">
                  <c:v>Русский язык и литература</c:v>
                </c:pt>
                <c:pt idx="3">
                  <c:v>Физика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56.1</c:v>
                </c:pt>
                <c:pt idx="1">
                  <c:v>75.099999999999994</c:v>
                </c:pt>
                <c:pt idx="2">
                  <c:v>53</c:v>
                </c:pt>
                <c:pt idx="3">
                  <c:v>59</c:v>
                </c:pt>
                <c:pt idx="4">
                  <c:v>63.722222222222221</c:v>
                </c:pt>
                <c:pt idx="5">
                  <c:v>50.666666666666664</c:v>
                </c:pt>
                <c:pt idx="6">
                  <c:v>60</c:v>
                </c:pt>
                <c:pt idx="7">
                  <c:v>66.150000000000006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процент выполнения по предмету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1"/>
              <c:layout>
                <c:manualLayout>
                  <c:x val="1.2616201785937604E-2"/>
                  <c:y val="2.55192051642499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018001984375116E-3"/>
                  <c:y val="3.43646433210556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108011906249662E-3"/>
                  <c:y val="4.32100814778613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6072007937499431E-3"/>
                  <c:y val="3.43646433210557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072007937500463E-3"/>
                  <c:y val="5.50039990202689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5.50039990202689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036003968752287E-3"/>
                  <c:y val="6.09009577914728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Математика</c:v>
                </c:pt>
                <c:pt idx="1">
                  <c:v>КСМ</c:v>
                </c:pt>
                <c:pt idx="2">
                  <c:v>Русский язык и литература</c:v>
                </c:pt>
                <c:pt idx="3">
                  <c:v>Физика</c:v>
                </c:pt>
                <c:pt idx="4">
                  <c:v>Биология</c:v>
                </c:pt>
                <c:pt idx="5">
                  <c:v>Химия</c:v>
                </c:pt>
                <c:pt idx="6">
                  <c:v>Информатика</c:v>
                </c:pt>
                <c:pt idx="7">
                  <c:v>География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57.9</c:v>
                </c:pt>
                <c:pt idx="1">
                  <c:v>67.3</c:v>
                </c:pt>
                <c:pt idx="2">
                  <c:v>45.9</c:v>
                </c:pt>
                <c:pt idx="3">
                  <c:v>55.666666666666664</c:v>
                </c:pt>
                <c:pt idx="4">
                  <c:v>44</c:v>
                </c:pt>
                <c:pt idx="5">
                  <c:v>51</c:v>
                </c:pt>
                <c:pt idx="6">
                  <c:v>54.5</c:v>
                </c:pt>
                <c:pt idx="7">
                  <c:v>63.65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71296"/>
        <c:axId val="127681280"/>
      </c:barChart>
      <c:catAx>
        <c:axId val="12767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7681280"/>
        <c:crosses val="autoZero"/>
        <c:auto val="1"/>
        <c:lblAlgn val="ctr"/>
        <c:lblOffset val="100"/>
        <c:noMultiLvlLbl val="0"/>
      </c:catAx>
      <c:valAx>
        <c:axId val="127681280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7671296"/>
        <c:crossesAt val="1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18985126859143"/>
          <c:y val="6.408241505747983E-2"/>
          <c:w val="0.67321292650918629"/>
          <c:h val="0.91314441984913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ГЭ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Кокшетау ФМН</c:v>
                </c:pt>
                <c:pt idx="1">
                  <c:v>Актау ХБН</c:v>
                </c:pt>
                <c:pt idx="2">
                  <c:v>Уральск ФМН</c:v>
                </c:pt>
                <c:pt idx="3">
                  <c:v>Атырау ХБН</c:v>
                </c:pt>
                <c:pt idx="4">
                  <c:v>Усть-Каменогорск ХБН</c:v>
                </c:pt>
                <c:pt idx="5">
                  <c:v>Костанай ФМН</c:v>
                </c:pt>
                <c:pt idx="6">
                  <c:v>Петропавловск ХБН</c:v>
                </c:pt>
                <c:pt idx="7">
                  <c:v>Талдыкорган ФМН</c:v>
                </c:pt>
                <c:pt idx="8">
                  <c:v>Кызылорда ХБН</c:v>
                </c:pt>
                <c:pt idx="9">
                  <c:v>Алматы ХБН</c:v>
                </c:pt>
                <c:pt idx="10">
                  <c:v>Караганда ХБН</c:v>
                </c:pt>
                <c:pt idx="11">
                  <c:v>Шымкент ХБН</c:v>
                </c:pt>
                <c:pt idx="12">
                  <c:v>Шымкент ФМН</c:v>
                </c:pt>
                <c:pt idx="13">
                  <c:v>Актобе ФМН</c:v>
                </c:pt>
                <c:pt idx="14">
                  <c:v>Алматы ФМН</c:v>
                </c:pt>
                <c:pt idx="15">
                  <c:v>Семей ФМН</c:v>
                </c:pt>
                <c:pt idx="16">
                  <c:v>Павлодар ХБН</c:v>
                </c:pt>
                <c:pt idx="17">
                  <c:v>Тараз ФМН</c:v>
                </c:pt>
                <c:pt idx="18">
                  <c:v>Астана ФМН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</c:v>
                </c:pt>
                <c:pt idx="5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Кокшетау ФМН</c:v>
                </c:pt>
                <c:pt idx="1">
                  <c:v>Актау ХБН</c:v>
                </c:pt>
                <c:pt idx="2">
                  <c:v>Уральск ФМН</c:v>
                </c:pt>
                <c:pt idx="3">
                  <c:v>Атырау ХБН</c:v>
                </c:pt>
                <c:pt idx="4">
                  <c:v>Усть-Каменогорск ХБН</c:v>
                </c:pt>
                <c:pt idx="5">
                  <c:v>Костанай ФМН</c:v>
                </c:pt>
                <c:pt idx="6">
                  <c:v>Петропавловск ХБН</c:v>
                </c:pt>
                <c:pt idx="7">
                  <c:v>Талдыкорган ФМН</c:v>
                </c:pt>
                <c:pt idx="8">
                  <c:v>Кызылорда ХБН</c:v>
                </c:pt>
                <c:pt idx="9">
                  <c:v>Алматы ХБН</c:v>
                </c:pt>
                <c:pt idx="10">
                  <c:v>Караганда ХБН</c:v>
                </c:pt>
                <c:pt idx="11">
                  <c:v>Шымкент ХБН</c:v>
                </c:pt>
                <c:pt idx="12">
                  <c:v>Шымкент ФМН</c:v>
                </c:pt>
                <c:pt idx="13">
                  <c:v>Актобе ФМН</c:v>
                </c:pt>
                <c:pt idx="14">
                  <c:v>Алматы ФМН</c:v>
                </c:pt>
                <c:pt idx="15">
                  <c:v>Семей ФМН</c:v>
                </c:pt>
                <c:pt idx="16">
                  <c:v>Павлодар ХБН</c:v>
                </c:pt>
                <c:pt idx="17">
                  <c:v>Тараз ФМН</c:v>
                </c:pt>
                <c:pt idx="18">
                  <c:v>Астана ФМН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4</c:v>
                </c:pt>
                <c:pt idx="11">
                  <c:v>1</c:v>
                </c:pt>
                <c:pt idx="12">
                  <c:v>4</c:v>
                </c:pt>
                <c:pt idx="13">
                  <c:v>3</c:v>
                </c:pt>
                <c:pt idx="14">
                  <c:v>1</c:v>
                </c:pt>
                <c:pt idx="15">
                  <c:v>5</c:v>
                </c:pt>
                <c:pt idx="16">
                  <c:v>5</c:v>
                </c:pt>
                <c:pt idx="17">
                  <c:v>3</c:v>
                </c:pt>
                <c:pt idx="18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Кокшетау ФМН</c:v>
                </c:pt>
                <c:pt idx="1">
                  <c:v>Актау ХБН</c:v>
                </c:pt>
                <c:pt idx="2">
                  <c:v>Уральск ФМН</c:v>
                </c:pt>
                <c:pt idx="3">
                  <c:v>Атырау ХБН</c:v>
                </c:pt>
                <c:pt idx="4">
                  <c:v>Усть-Каменогорск ХБН</c:v>
                </c:pt>
                <c:pt idx="5">
                  <c:v>Костанай ФМН</c:v>
                </c:pt>
                <c:pt idx="6">
                  <c:v>Петропавловск ХБН</c:v>
                </c:pt>
                <c:pt idx="7">
                  <c:v>Талдыкорган ФМН</c:v>
                </c:pt>
                <c:pt idx="8">
                  <c:v>Кызылорда ХБН</c:v>
                </c:pt>
                <c:pt idx="9">
                  <c:v>Алматы ХБН</c:v>
                </c:pt>
                <c:pt idx="10">
                  <c:v>Караганда ХБН</c:v>
                </c:pt>
                <c:pt idx="11">
                  <c:v>Шымкент ХБН</c:v>
                </c:pt>
                <c:pt idx="12">
                  <c:v>Шымкент ФМН</c:v>
                </c:pt>
                <c:pt idx="13">
                  <c:v>Актобе ФМН</c:v>
                </c:pt>
                <c:pt idx="14">
                  <c:v>Алматы ФМН</c:v>
                </c:pt>
                <c:pt idx="15">
                  <c:v>Семей ФМН</c:v>
                </c:pt>
                <c:pt idx="16">
                  <c:v>Павлодар ХБН</c:v>
                </c:pt>
                <c:pt idx="17">
                  <c:v>Тараз ФМН</c:v>
                </c:pt>
                <c:pt idx="18">
                  <c:v>Астана ФМН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5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9</c:v>
                </c:pt>
                <c:pt idx="5">
                  <c:v>12</c:v>
                </c:pt>
                <c:pt idx="6">
                  <c:v>11</c:v>
                </c:pt>
                <c:pt idx="7">
                  <c:v>9</c:v>
                </c:pt>
                <c:pt idx="8">
                  <c:v>12</c:v>
                </c:pt>
                <c:pt idx="9">
                  <c:v>13</c:v>
                </c:pt>
                <c:pt idx="10">
                  <c:v>10</c:v>
                </c:pt>
                <c:pt idx="11">
                  <c:v>15</c:v>
                </c:pt>
                <c:pt idx="12">
                  <c:v>12</c:v>
                </c:pt>
                <c:pt idx="13">
                  <c:v>13</c:v>
                </c:pt>
                <c:pt idx="14">
                  <c:v>16</c:v>
                </c:pt>
                <c:pt idx="15">
                  <c:v>11</c:v>
                </c:pt>
                <c:pt idx="16">
                  <c:v>12</c:v>
                </c:pt>
                <c:pt idx="17">
                  <c:v>16</c:v>
                </c:pt>
                <c:pt idx="1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128091648"/>
        <c:axId val="128093184"/>
      </c:barChart>
      <c:catAx>
        <c:axId val="1280916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8093184"/>
        <c:crosses val="autoZero"/>
        <c:auto val="1"/>
        <c:lblAlgn val="ctr"/>
        <c:lblOffset val="100"/>
        <c:noMultiLvlLbl val="0"/>
      </c:catAx>
      <c:valAx>
        <c:axId val="128093184"/>
        <c:scaling>
          <c:orientation val="minMax"/>
          <c:max val="25"/>
        </c:scaling>
        <c:delete val="0"/>
        <c:axPos val="t"/>
        <c:numFmt formatCode="General" sourceLinked="1"/>
        <c:majorTickMark val="out"/>
        <c:minorTickMark val="none"/>
        <c:tickLblPos val="nextTo"/>
        <c:crossAx val="12809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06008661164792"/>
          <c:y val="0.25252342807698147"/>
          <c:w val="0.22911680382416966"/>
          <c:h val="0.134722914808637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35506616714281E-2"/>
          <c:y val="6.408241505747983E-2"/>
          <c:w val="0.60376088731613831"/>
          <c:h val="0.91314441984913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Критерии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Усть-Каменогорск ХБН</c:v>
                </c:pt>
                <c:pt idx="1">
                  <c:v>Тараз ФМН</c:v>
                </c:pt>
                <c:pt idx="2">
                  <c:v>Караганда ХБН</c:v>
                </c:pt>
                <c:pt idx="3">
                  <c:v>Уральск ФМН</c:v>
                </c:pt>
                <c:pt idx="4">
                  <c:v>Шымкент ХБН</c:v>
                </c:pt>
                <c:pt idx="5">
                  <c:v>Кокшетау ФМН</c:v>
                </c:pt>
                <c:pt idx="6">
                  <c:v>Талдыкорган ФМН</c:v>
                </c:pt>
                <c:pt idx="7">
                  <c:v>Костанай ФМН</c:v>
                </c:pt>
                <c:pt idx="8">
                  <c:v>Шымкент ФМН</c:v>
                </c:pt>
                <c:pt idx="9">
                  <c:v>Актау ФМН</c:v>
                </c:pt>
                <c:pt idx="10">
                  <c:v>Кызылорда ХБН</c:v>
                </c:pt>
                <c:pt idx="11">
                  <c:v>Семей ФМН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Астана ФМН</c:v>
                </c:pt>
                <c:pt idx="15">
                  <c:v>Алматы ХБН</c:v>
                </c:pt>
                <c:pt idx="16">
                  <c:v>Алматы ФМН</c:v>
                </c:pt>
                <c:pt idx="17">
                  <c:v>Актобе ФМН</c:v>
                </c:pt>
                <c:pt idx="18">
                  <c:v>Атырау ХБН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26</c:v>
                </c:pt>
                <c:pt idx="1">
                  <c:v>26</c:v>
                </c:pt>
                <c:pt idx="2">
                  <c:v>18</c:v>
                </c:pt>
                <c:pt idx="3">
                  <c:v>16</c:v>
                </c:pt>
                <c:pt idx="4">
                  <c:v>16</c:v>
                </c:pt>
                <c:pt idx="5">
                  <c:v>15</c:v>
                </c:pt>
                <c:pt idx="6">
                  <c:v>14</c:v>
                </c:pt>
                <c:pt idx="7">
                  <c:v>13</c:v>
                </c:pt>
                <c:pt idx="8">
                  <c:v>12</c:v>
                </c:pt>
                <c:pt idx="9">
                  <c:v>11</c:v>
                </c:pt>
                <c:pt idx="10">
                  <c:v>11</c:v>
                </c:pt>
                <c:pt idx="11">
                  <c:v>11</c:v>
                </c:pt>
                <c:pt idx="12">
                  <c:v>10</c:v>
                </c:pt>
                <c:pt idx="13">
                  <c:v>9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6</c:v>
                </c:pt>
                <c:pt idx="18">
                  <c:v>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2"/>
        <c:overlap val="100"/>
        <c:axId val="127740544"/>
        <c:axId val="127743488"/>
      </c:barChart>
      <c:catAx>
        <c:axId val="127740544"/>
        <c:scaling>
          <c:orientation val="maxMin"/>
        </c:scaling>
        <c:delete val="0"/>
        <c:axPos val="r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ru-RU"/>
          </a:p>
        </c:txPr>
        <c:crossAx val="127743488"/>
        <c:crosses val="autoZero"/>
        <c:auto val="1"/>
        <c:lblAlgn val="ctr"/>
        <c:lblOffset val="100"/>
        <c:noMultiLvlLbl val="0"/>
      </c:catAx>
      <c:valAx>
        <c:axId val="127743488"/>
        <c:scaling>
          <c:orientation val="maxMin"/>
        </c:scaling>
        <c:delete val="0"/>
        <c:axPos val="t"/>
        <c:numFmt formatCode="General" sourceLinked="1"/>
        <c:majorTickMark val="out"/>
        <c:minorTickMark val="none"/>
        <c:tickLblPos val="nextTo"/>
        <c:crossAx val="1277405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5759879018546187E-2"/>
          <c:y val="0.29743106634652738"/>
          <c:w val="0.2593763590412656"/>
          <c:h val="4.49076382695459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процент выполнения у главных экзаменаторов и лидеров групп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Математика</c:v>
                </c:pt>
                <c:pt idx="1">
                  <c:v>Казахстан в современном мире</c:v>
                </c:pt>
                <c:pt idx="2">
                  <c:v>Қазақ тiлi мен әдебиетi</c:v>
                </c:pt>
                <c:pt idx="3">
                  <c:v>Русский язык и 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Химия</c:v>
                </c:pt>
                <c:pt idx="7">
                  <c:v>Информатика</c:v>
                </c:pt>
                <c:pt idx="8">
                  <c:v>География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65.8</c:v>
                </c:pt>
                <c:pt idx="1">
                  <c:v>71.7</c:v>
                </c:pt>
                <c:pt idx="2">
                  <c:v>59.8</c:v>
                </c:pt>
                <c:pt idx="3">
                  <c:v>55.9</c:v>
                </c:pt>
                <c:pt idx="4">
                  <c:v>56.944444444444443</c:v>
                </c:pt>
                <c:pt idx="5">
                  <c:v>54.888888888888886</c:v>
                </c:pt>
                <c:pt idx="6">
                  <c:v>53.444444444444443</c:v>
                </c:pt>
                <c:pt idx="7">
                  <c:v>63.3</c:v>
                </c:pt>
                <c:pt idx="8">
                  <c:v>64.2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процент выполнения по предмету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Математика</c:v>
                </c:pt>
                <c:pt idx="1">
                  <c:v>Казахстан в современном мире</c:v>
                </c:pt>
                <c:pt idx="2">
                  <c:v>Қазақ тiлi мен әдебиетi</c:v>
                </c:pt>
                <c:pt idx="3">
                  <c:v>Русский язык и литература</c:v>
                </c:pt>
                <c:pt idx="4">
                  <c:v>Физика</c:v>
                </c:pt>
                <c:pt idx="5">
                  <c:v>Биология</c:v>
                </c:pt>
                <c:pt idx="6">
                  <c:v>Химия</c:v>
                </c:pt>
                <c:pt idx="7">
                  <c:v>Информатика</c:v>
                </c:pt>
                <c:pt idx="8">
                  <c:v>География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57.9</c:v>
                </c:pt>
                <c:pt idx="1">
                  <c:v>67.3</c:v>
                </c:pt>
                <c:pt idx="2">
                  <c:v>59.6</c:v>
                </c:pt>
                <c:pt idx="3">
                  <c:v>45.9</c:v>
                </c:pt>
                <c:pt idx="4">
                  <c:v>55.666666666666664</c:v>
                </c:pt>
                <c:pt idx="5">
                  <c:v>44</c:v>
                </c:pt>
                <c:pt idx="6">
                  <c:v>51</c:v>
                </c:pt>
                <c:pt idx="7">
                  <c:v>54.5</c:v>
                </c:pt>
                <c:pt idx="8">
                  <c:v>63.65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43424"/>
        <c:axId val="127944960"/>
      </c:barChart>
      <c:catAx>
        <c:axId val="12794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7944960"/>
        <c:crosses val="autoZero"/>
        <c:auto val="1"/>
        <c:lblAlgn val="ctr"/>
        <c:lblOffset val="100"/>
        <c:noMultiLvlLbl val="0"/>
      </c:catAx>
      <c:valAx>
        <c:axId val="127944960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794342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29</c:v>
                </c:pt>
                <c:pt idx="1">
                  <c:v>31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4</c:v>
                </c:pt>
                <c:pt idx="7">
                  <c:v>0</c:v>
                </c:pt>
                <c:pt idx="8">
                  <c:v>1</c:v>
                </c:pt>
                <c:pt idx="9">
                  <c:v>7</c:v>
                </c:pt>
                <c:pt idx="10">
                  <c:v>7</c:v>
                </c:pt>
                <c:pt idx="11">
                  <c:v>0</c:v>
                </c:pt>
                <c:pt idx="12">
                  <c:v>4</c:v>
                </c:pt>
                <c:pt idx="13">
                  <c:v>30</c:v>
                </c:pt>
                <c:pt idx="14">
                  <c:v>15</c:v>
                </c:pt>
                <c:pt idx="15">
                  <c:v>7</c:v>
                </c:pt>
                <c:pt idx="16">
                  <c:v>3</c:v>
                </c:pt>
                <c:pt idx="17">
                  <c:v>8</c:v>
                </c:pt>
                <c:pt idx="18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965440"/>
        <c:axId val="127984768"/>
      </c:barChart>
      <c:catAx>
        <c:axId val="12796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7984768"/>
        <c:crosses val="autoZero"/>
        <c:auto val="1"/>
        <c:lblAlgn val="ctr"/>
        <c:lblOffset val="100"/>
        <c:noMultiLvlLbl val="0"/>
      </c:catAx>
      <c:valAx>
        <c:axId val="127984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Кол-во апелляций, шт.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7965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Arial Narrow" panose="020B060602020203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cat>
            <c:strRef>
              <c:f>Лист1!$A$2:$A$17</c:f>
              <c:strCache>
                <c:ptCount val="16"/>
                <c:pt idx="0">
                  <c:v>Кызылорда ХБН </c:v>
                </c:pt>
                <c:pt idx="1">
                  <c:v>Костанай ФМН </c:v>
                </c:pt>
                <c:pt idx="2">
                  <c:v>Тараз ФМН </c:v>
                </c:pt>
                <c:pt idx="3">
                  <c:v>Кокшетау ФМН </c:v>
                </c:pt>
                <c:pt idx="4">
                  <c:v>Актау ХБН </c:v>
                </c:pt>
                <c:pt idx="5">
                  <c:v>Усть-Каменогорск ХБН </c:v>
                </c:pt>
                <c:pt idx="6">
                  <c:v>Петропавловск ХБН </c:v>
                </c:pt>
                <c:pt idx="7">
                  <c:v>Актобе ФМН </c:v>
                </c:pt>
                <c:pt idx="8">
                  <c:v>Талдыкорган ФМН </c:v>
                </c:pt>
                <c:pt idx="9">
                  <c:v>Караганда ХБН </c:v>
                </c:pt>
                <c:pt idx="10">
                  <c:v>Павлодар ХБН </c:v>
                </c:pt>
                <c:pt idx="11">
                  <c:v>Семей ФМН </c:v>
                </c:pt>
                <c:pt idx="12">
                  <c:v>Алматы ФМН </c:v>
                </c:pt>
                <c:pt idx="13">
                  <c:v>Алматы ХБН </c:v>
                </c:pt>
                <c:pt idx="14">
                  <c:v>Астана ФМН </c:v>
                </c:pt>
                <c:pt idx="15">
                  <c:v>Шымкент ФМН 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12.3</c:v>
                </c:pt>
                <c:pt idx="1">
                  <c:v>10.7</c:v>
                </c:pt>
                <c:pt idx="2">
                  <c:v>9.5</c:v>
                </c:pt>
                <c:pt idx="3">
                  <c:v>8.9</c:v>
                </c:pt>
                <c:pt idx="4">
                  <c:v>8.5</c:v>
                </c:pt>
                <c:pt idx="5">
                  <c:v>7.2</c:v>
                </c:pt>
                <c:pt idx="6">
                  <c:v>5.9</c:v>
                </c:pt>
                <c:pt idx="7">
                  <c:v>4.5999999999999996</c:v>
                </c:pt>
                <c:pt idx="8">
                  <c:v>3.5</c:v>
                </c:pt>
                <c:pt idx="9">
                  <c:v>3.2</c:v>
                </c:pt>
                <c:pt idx="10">
                  <c:v>1.8</c:v>
                </c:pt>
                <c:pt idx="11">
                  <c:v>1.7</c:v>
                </c:pt>
                <c:pt idx="12">
                  <c:v>0</c:v>
                </c:pt>
                <c:pt idx="13">
                  <c:v>-0.4</c:v>
                </c:pt>
                <c:pt idx="14">
                  <c:v>-5.6</c:v>
                </c:pt>
                <c:pt idx="15">
                  <c:v>-11.4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39072"/>
        <c:axId val="10744960"/>
      </c:barChart>
      <c:catAx>
        <c:axId val="107390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744960"/>
        <c:crosses val="autoZero"/>
        <c:auto val="1"/>
        <c:lblAlgn val="ctr"/>
        <c:lblOffset val="100"/>
        <c:noMultiLvlLbl val="0"/>
      </c:catAx>
      <c:valAx>
        <c:axId val="1074496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1073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dPt>
          <c:cat>
            <c:strRef>
              <c:f>Лист1!$A$2:$A$20</c:f>
              <c:strCache>
                <c:ptCount val="19"/>
                <c:pt idx="0">
                  <c:v>Кызылорда ХБН </c:v>
                </c:pt>
                <c:pt idx="1">
                  <c:v>Костанай ФМН </c:v>
                </c:pt>
                <c:pt idx="2">
                  <c:v>Кокшетау ФМН </c:v>
                </c:pt>
                <c:pt idx="3">
                  <c:v>Талдыкорган ФМН </c:v>
                </c:pt>
                <c:pt idx="4">
                  <c:v>Шымкент ХБН </c:v>
                </c:pt>
                <c:pt idx="5">
                  <c:v>Семей ФМН </c:v>
                </c:pt>
                <c:pt idx="6">
                  <c:v>Шымкент ФМН </c:v>
                </c:pt>
                <c:pt idx="7">
                  <c:v>Усть-Каменогорск ХБН </c:v>
                </c:pt>
                <c:pt idx="8">
                  <c:v>Тараз ФМН </c:v>
                </c:pt>
                <c:pt idx="9">
                  <c:v>Актау ХБН </c:v>
                </c:pt>
                <c:pt idx="10">
                  <c:v>Алматы ХБН </c:v>
                </c:pt>
                <c:pt idx="11">
                  <c:v>Павлодар ХБН </c:v>
                </c:pt>
                <c:pt idx="12">
                  <c:v>Актобе ФМН </c:v>
                </c:pt>
                <c:pt idx="13">
                  <c:v>Караганда ХБН </c:v>
                </c:pt>
                <c:pt idx="14">
                  <c:v>Уральск ФМН </c:v>
                </c:pt>
                <c:pt idx="15">
                  <c:v>Петропавловск ХБН </c:v>
                </c:pt>
                <c:pt idx="16">
                  <c:v>Атырау ХБН </c:v>
                </c:pt>
                <c:pt idx="17">
                  <c:v>Алматы ФМН </c:v>
                </c:pt>
                <c:pt idx="18">
                  <c:v>Астана ФМН 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9.6</c:v>
                </c:pt>
                <c:pt idx="1">
                  <c:v>7.8</c:v>
                </c:pt>
                <c:pt idx="2">
                  <c:v>0.8</c:v>
                </c:pt>
                <c:pt idx="3">
                  <c:v>-0.7</c:v>
                </c:pt>
                <c:pt idx="4">
                  <c:v>-1.5</c:v>
                </c:pt>
                <c:pt idx="5">
                  <c:v>-1.9</c:v>
                </c:pt>
                <c:pt idx="6">
                  <c:v>-2</c:v>
                </c:pt>
                <c:pt idx="7">
                  <c:v>-2.5</c:v>
                </c:pt>
                <c:pt idx="8">
                  <c:v>-3</c:v>
                </c:pt>
                <c:pt idx="9">
                  <c:v>-3.5</c:v>
                </c:pt>
                <c:pt idx="10">
                  <c:v>-4.5</c:v>
                </c:pt>
                <c:pt idx="11">
                  <c:v>-5.2</c:v>
                </c:pt>
                <c:pt idx="12">
                  <c:v>-6</c:v>
                </c:pt>
                <c:pt idx="13">
                  <c:v>-6.2</c:v>
                </c:pt>
                <c:pt idx="14">
                  <c:v>-6.5</c:v>
                </c:pt>
                <c:pt idx="15">
                  <c:v>-6.7</c:v>
                </c:pt>
                <c:pt idx="16">
                  <c:v>-7.5</c:v>
                </c:pt>
                <c:pt idx="17">
                  <c:v>-10.3</c:v>
                </c:pt>
                <c:pt idx="18">
                  <c:v>-13.1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37707776"/>
        <c:axId val="37709312"/>
      </c:barChart>
      <c:catAx>
        <c:axId val="377077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37709312"/>
        <c:crosses val="autoZero"/>
        <c:auto val="1"/>
        <c:lblAlgn val="ctr"/>
        <c:lblOffset val="100"/>
        <c:noMultiLvlLbl val="0"/>
      </c:catAx>
      <c:valAx>
        <c:axId val="3770931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3770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970024059492563"/>
          <c:y val="8.0359371516695935E-2"/>
          <c:w val="0.55316907261592296"/>
          <c:h val="0.89634704208969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Физика (Математика 10)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60.744444444444447</c:v>
                </c:pt>
                <c:pt idx="1">
                  <c:v>71.572222222222237</c:v>
                </c:pt>
                <c:pt idx="2">
                  <c:v>58.427777777777777</c:v>
                </c:pt>
                <c:pt idx="3">
                  <c:v>65.211111111111109</c:v>
                </c:pt>
                <c:pt idx="4">
                  <c:v>65.344444444444449</c:v>
                </c:pt>
                <c:pt idx="6">
                  <c:v>60.961111111111109</c:v>
                </c:pt>
                <c:pt idx="7">
                  <c:v>71.988888888888894</c:v>
                </c:pt>
                <c:pt idx="8">
                  <c:v>65.394444444444446</c:v>
                </c:pt>
                <c:pt idx="9">
                  <c:v>53.777777777777779</c:v>
                </c:pt>
                <c:pt idx="11">
                  <c:v>63.505555555555553</c:v>
                </c:pt>
                <c:pt idx="12">
                  <c:v>63.133333333333333</c:v>
                </c:pt>
                <c:pt idx="13">
                  <c:v>63.072222222222223</c:v>
                </c:pt>
                <c:pt idx="14">
                  <c:v>56.922222222222224</c:v>
                </c:pt>
                <c:pt idx="15">
                  <c:v>74.722222222222229</c:v>
                </c:pt>
                <c:pt idx="16">
                  <c:v>66.277777777777771</c:v>
                </c:pt>
                <c:pt idx="17">
                  <c:v>70.650000000000006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Физика (Математика 7)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0">
                  <c:v>53.166666666666664</c:v>
                </c:pt>
                <c:pt idx="1">
                  <c:v>54.677777777777777</c:v>
                </c:pt>
                <c:pt idx="2">
                  <c:v>54.772222222222226</c:v>
                </c:pt>
                <c:pt idx="3">
                  <c:v>52.777777777777779</c:v>
                </c:pt>
                <c:pt idx="4">
                  <c:v>51.472222222222221</c:v>
                </c:pt>
                <c:pt idx="5">
                  <c:v>49.6</c:v>
                </c:pt>
                <c:pt idx="6">
                  <c:v>52.25</c:v>
                </c:pt>
                <c:pt idx="7">
                  <c:v>54.05</c:v>
                </c:pt>
                <c:pt idx="8">
                  <c:v>54.172222222222224</c:v>
                </c:pt>
                <c:pt idx="9">
                  <c:v>44.777777777777771</c:v>
                </c:pt>
                <c:pt idx="10">
                  <c:v>53.911111111111111</c:v>
                </c:pt>
                <c:pt idx="11">
                  <c:v>47.222222222222221</c:v>
                </c:pt>
                <c:pt idx="12">
                  <c:v>53.244444444444447</c:v>
                </c:pt>
                <c:pt idx="13">
                  <c:v>48.6</c:v>
                </c:pt>
                <c:pt idx="14">
                  <c:v>50.93888888888889</c:v>
                </c:pt>
                <c:pt idx="15">
                  <c:v>57.95</c:v>
                </c:pt>
                <c:pt idx="16">
                  <c:v>59.011111111111113</c:v>
                </c:pt>
                <c:pt idx="17">
                  <c:v>58.111111111111114</c:v>
                </c:pt>
                <c:pt idx="18">
                  <c:v>53.222222222222221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63136"/>
        <c:axId val="51165056"/>
      </c:barChart>
      <c:catAx>
        <c:axId val="5116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1165056"/>
        <c:crosses val="autoZero"/>
        <c:auto val="1"/>
        <c:lblAlgn val="ctr"/>
        <c:lblOffset val="100"/>
        <c:noMultiLvlLbl val="0"/>
      </c:catAx>
      <c:valAx>
        <c:axId val="51165056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116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1922572178479"/>
          <c:y val="0.80831213329961982"/>
          <c:w val="0.11171042724575056"/>
          <c:h val="0.15588617212322145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55.166666666666664</c:v>
                </c:pt>
                <c:pt idx="1">
                  <c:v>58</c:v>
                </c:pt>
                <c:pt idx="2">
                  <c:v>56.666666666666664</c:v>
                </c:pt>
                <c:pt idx="3">
                  <c:v>55.611111111111114</c:v>
                </c:pt>
                <c:pt idx="4">
                  <c:v>57.055555555555557</c:v>
                </c:pt>
                <c:pt idx="5">
                  <c:v>49.611111111111114</c:v>
                </c:pt>
                <c:pt idx="6">
                  <c:v>54.222222222222221</c:v>
                </c:pt>
                <c:pt idx="7">
                  <c:v>58.333333333333336</c:v>
                </c:pt>
                <c:pt idx="8">
                  <c:v>55.277777777777779</c:v>
                </c:pt>
                <c:pt idx="9">
                  <c:v>49.444444444444443</c:v>
                </c:pt>
                <c:pt idx="10">
                  <c:v>53.888888888888886</c:v>
                </c:pt>
                <c:pt idx="11">
                  <c:v>60.444444444444443</c:v>
                </c:pt>
                <c:pt idx="12">
                  <c:v>56.5</c:v>
                </c:pt>
                <c:pt idx="13">
                  <c:v>55.5</c:v>
                </c:pt>
                <c:pt idx="14">
                  <c:v>53.833333333333336</c:v>
                </c:pt>
                <c:pt idx="15">
                  <c:v>59.833333333333336</c:v>
                </c:pt>
                <c:pt idx="16">
                  <c:v>60.222222222222221</c:v>
                </c:pt>
                <c:pt idx="17">
                  <c:v>59.277777777777779</c:v>
                </c:pt>
                <c:pt idx="18">
                  <c:v>53.222222222222221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2364416"/>
        <c:axId val="55173120"/>
      </c:barChart>
      <c:catAx>
        <c:axId val="5236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5173120"/>
        <c:crosses val="autoZero"/>
        <c:auto val="1"/>
        <c:lblAlgn val="ctr"/>
        <c:lblOffset val="100"/>
        <c:noMultiLvlLbl val="0"/>
      </c:catAx>
      <c:valAx>
        <c:axId val="55173120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200"/>
            </a:pPr>
            <a:endParaRPr lang="ru-RU"/>
          </a:p>
        </c:txPr>
        <c:crossAx val="5236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970024059492563"/>
          <c:y val="8.0359371516695935E-2"/>
          <c:w val="0.55316907261592296"/>
          <c:h val="0.89634704208969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Химия (Математика 10)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48.68888888888889</c:v>
                </c:pt>
                <c:pt idx="1">
                  <c:v>61.18888888888889</c:v>
                </c:pt>
                <c:pt idx="2">
                  <c:v>49.916666666666664</c:v>
                </c:pt>
                <c:pt idx="3">
                  <c:v>63.888888888888886</c:v>
                </c:pt>
                <c:pt idx="4">
                  <c:v>52.5</c:v>
                </c:pt>
                <c:pt idx="6">
                  <c:v>72.222222222222229</c:v>
                </c:pt>
                <c:pt idx="7">
                  <c:v>71.983333333333334</c:v>
                </c:pt>
                <c:pt idx="8">
                  <c:v>55.416666666666664</c:v>
                </c:pt>
                <c:pt idx="9">
                  <c:v>45.916666666666664</c:v>
                </c:pt>
                <c:pt idx="11">
                  <c:v>61.388888888888886</c:v>
                </c:pt>
                <c:pt idx="12">
                  <c:v>52.222222222222221</c:v>
                </c:pt>
                <c:pt idx="13">
                  <c:v>70</c:v>
                </c:pt>
                <c:pt idx="14">
                  <c:v>59.761111111111113</c:v>
                </c:pt>
                <c:pt idx="15">
                  <c:v>68.516666666666666</c:v>
                </c:pt>
                <c:pt idx="16">
                  <c:v>53.333333333333336</c:v>
                </c:pt>
                <c:pt idx="17">
                  <c:v>68.49444444444444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Химия (Математика 7)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0">
                  <c:v>49.355555555555554</c:v>
                </c:pt>
                <c:pt idx="1">
                  <c:v>50.31666666666667</c:v>
                </c:pt>
                <c:pt idx="2">
                  <c:v>44.538888888888891</c:v>
                </c:pt>
                <c:pt idx="3">
                  <c:v>41.288888888888884</c:v>
                </c:pt>
                <c:pt idx="4">
                  <c:v>45.316666666666663</c:v>
                </c:pt>
                <c:pt idx="5">
                  <c:v>50.361111111111114</c:v>
                </c:pt>
                <c:pt idx="6">
                  <c:v>46.077777777777776</c:v>
                </c:pt>
                <c:pt idx="7">
                  <c:v>53.094444444444441</c:v>
                </c:pt>
                <c:pt idx="8">
                  <c:v>54.088888888888889</c:v>
                </c:pt>
                <c:pt idx="9">
                  <c:v>55.572222222222223</c:v>
                </c:pt>
                <c:pt idx="10">
                  <c:v>47.05</c:v>
                </c:pt>
                <c:pt idx="11">
                  <c:v>54.855555555555554</c:v>
                </c:pt>
                <c:pt idx="12">
                  <c:v>46.783333333333331</c:v>
                </c:pt>
                <c:pt idx="13">
                  <c:v>48.572222222222223</c:v>
                </c:pt>
                <c:pt idx="14">
                  <c:v>50.494444444444447</c:v>
                </c:pt>
                <c:pt idx="15">
                  <c:v>52.988888888888887</c:v>
                </c:pt>
                <c:pt idx="16">
                  <c:v>51.15</c:v>
                </c:pt>
                <c:pt idx="17">
                  <c:v>54.494444444444447</c:v>
                </c:pt>
                <c:pt idx="18">
                  <c:v>48.222222222222221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777408"/>
        <c:axId val="56591488"/>
      </c:barChart>
      <c:catAx>
        <c:axId val="10777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56591488"/>
        <c:crosses val="autoZero"/>
        <c:auto val="1"/>
        <c:lblAlgn val="ctr"/>
        <c:lblOffset val="100"/>
        <c:noMultiLvlLbl val="0"/>
      </c:catAx>
      <c:valAx>
        <c:axId val="56591488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777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1922572178479"/>
          <c:y val="0.80831213329961982"/>
          <c:w val="0.11171042724575056"/>
          <c:h val="0.15588617212322145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Химия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Астана ФМН</c:v>
                </c:pt>
                <c:pt idx="1">
                  <c:v>Алматы ФМН</c:v>
                </c:pt>
                <c:pt idx="2">
                  <c:v>Алматы ХБН</c:v>
                </c:pt>
                <c:pt idx="3">
                  <c:v>Актау ХБН</c:v>
                </c:pt>
                <c:pt idx="4">
                  <c:v>Актобе ФМН</c:v>
                </c:pt>
                <c:pt idx="5">
                  <c:v>Атырау ХБН</c:v>
                </c:pt>
                <c:pt idx="6">
                  <c:v>Кокшетау ФМН</c:v>
                </c:pt>
                <c:pt idx="7">
                  <c:v>Караганда ХБН</c:v>
                </c:pt>
                <c:pt idx="8">
                  <c:v>Костанай ФМН</c:v>
                </c:pt>
                <c:pt idx="9">
                  <c:v>Кызылорда ХБН</c:v>
                </c:pt>
                <c:pt idx="10">
                  <c:v>Уральск ФМН</c:v>
                </c:pt>
                <c:pt idx="11">
                  <c:v>Усть-Каменогорск ХБН</c:v>
                </c:pt>
                <c:pt idx="12">
                  <c:v>Павлодар ХБН</c:v>
                </c:pt>
                <c:pt idx="13">
                  <c:v>Петропавловск ХБН</c:v>
                </c:pt>
                <c:pt idx="14">
                  <c:v>Семей ФМН</c:v>
                </c:pt>
                <c:pt idx="15">
                  <c:v>Талдыкорган ФМН</c:v>
                </c:pt>
                <c:pt idx="16">
                  <c:v>Тараз ФМН</c:v>
                </c:pt>
                <c:pt idx="17">
                  <c:v>Шымкент ФМН</c:v>
                </c:pt>
                <c:pt idx="18">
                  <c:v>Шымкент ХБН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48.888888888888886</c:v>
                </c:pt>
                <c:pt idx="1">
                  <c:v>52.444444444444443</c:v>
                </c:pt>
                <c:pt idx="2">
                  <c:v>46.333333333333336</c:v>
                </c:pt>
                <c:pt idx="3">
                  <c:v>45.500000000000007</c:v>
                </c:pt>
                <c:pt idx="4">
                  <c:v>47.166666666666664</c:v>
                </c:pt>
                <c:pt idx="5">
                  <c:v>50.388888888888886</c:v>
                </c:pt>
                <c:pt idx="6">
                  <c:v>47.888888888888886</c:v>
                </c:pt>
                <c:pt idx="7">
                  <c:v>56.666666666666664</c:v>
                </c:pt>
                <c:pt idx="8">
                  <c:v>54.166666666666664</c:v>
                </c:pt>
                <c:pt idx="9">
                  <c:v>52.222222222222221</c:v>
                </c:pt>
                <c:pt idx="10">
                  <c:v>47.055555555555557</c:v>
                </c:pt>
                <c:pt idx="11">
                  <c:v>56.944444444444443</c:v>
                </c:pt>
                <c:pt idx="12">
                  <c:v>47.722222222222221</c:v>
                </c:pt>
                <c:pt idx="13">
                  <c:v>49</c:v>
                </c:pt>
                <c:pt idx="14">
                  <c:v>55.5</c:v>
                </c:pt>
                <c:pt idx="15">
                  <c:v>54.333333333333336</c:v>
                </c:pt>
                <c:pt idx="16">
                  <c:v>51.222222222222221</c:v>
                </c:pt>
                <c:pt idx="17">
                  <c:v>56.111111111111114</c:v>
                </c:pt>
                <c:pt idx="18">
                  <c:v>48.222222222222221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699904"/>
        <c:axId val="56821632"/>
      </c:barChart>
      <c:catAx>
        <c:axId val="5669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6821632"/>
        <c:crosses val="autoZero"/>
        <c:auto val="1"/>
        <c:lblAlgn val="ctr"/>
        <c:lblOffset val="100"/>
        <c:noMultiLvlLbl val="0"/>
      </c:catAx>
      <c:valAx>
        <c:axId val="56821632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>
              <a:defRPr sz="1200"/>
            </a:pPr>
            <a:endParaRPr lang="ru-RU"/>
          </a:p>
        </c:txPr>
        <c:crossAx val="5669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0.85256</cdr:x>
      <cdr:y>0.3418</cdr:y>
    </cdr:from>
    <cdr:to>
      <cdr:x>0.97305</cdr:x>
      <cdr:y>0.44024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95810" y="2011993"/>
          <a:ext cx="1101761" cy="579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kk-KZ" sz="12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на каз./</a:t>
          </a:r>
        </a:p>
        <a:p xmlns:a="http://schemas.openxmlformats.org/drawingml/2006/main">
          <a:pPr algn="ctr"/>
          <a:r>
            <a:rPr lang="kk-KZ" sz="12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рус.яз. – 259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0.62363</cdr:x>
      <cdr:y>0.25094</cdr:y>
    </cdr:from>
    <cdr:to>
      <cdr:x>0.77082</cdr:x>
      <cdr:y>0.29666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02448" y="1477117"/>
          <a:ext cx="1345905" cy="269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k-KZ" sz="12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на англ.яз. </a:t>
          </a:r>
          <a:r>
            <a:rPr lang="kk-KZ" sz="12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–</a:t>
          </a:r>
          <a:r>
            <a:rPr lang="kk-KZ" sz="12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 453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0.33702</cdr:x>
      <cdr:y>0.12723</cdr:y>
    </cdr:from>
    <cdr:to>
      <cdr:x>0.58611</cdr:x>
      <cdr:y>0.17296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81719" y="748926"/>
          <a:ext cx="2277679" cy="269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6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всего – 2040 </a:t>
          </a:r>
          <a:r>
            <a:rPr lang="kk-KZ" sz="16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 </a:t>
          </a:r>
          <a:r>
            <a:rPr lang="kk-KZ" sz="16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учащихся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0.06944</cdr:x>
      <cdr:y>0.06827</cdr:y>
    </cdr:from>
    <cdr:to>
      <cdr:x>0.31674</cdr:x>
      <cdr:y>0.11399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34998" y="401851"/>
          <a:ext cx="2261312" cy="269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6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всего – 2159 учащихся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0.59372</cdr:x>
      <cdr:y>0.19484</cdr:y>
    </cdr:from>
    <cdr:to>
      <cdr:x>0.76647</cdr:x>
      <cdr:y>0.24056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428953" y="1146917"/>
          <a:ext cx="1579626" cy="269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k-KZ" sz="12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на каз./рус.яз</a:t>
          </a:r>
          <a:r>
            <a:rPr lang="kk-KZ" sz="12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. – </a:t>
          </a:r>
          <a:r>
            <a:rPr lang="kk-KZ" sz="12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750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0.28354</cdr:x>
      <cdr:y>0.10369</cdr:y>
    </cdr:from>
    <cdr:to>
      <cdr:x>0.42932</cdr:x>
      <cdr:y>0.17296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92730" y="610359"/>
          <a:ext cx="1333012" cy="407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rPr>
            <a:t>- 119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0.26477</cdr:x>
      <cdr:y>0.25651</cdr:y>
    </cdr:from>
    <cdr:to>
      <cdr:x>0.30505</cdr:x>
      <cdr:y>0.29648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421089" y="1049309"/>
          <a:ext cx="368320" cy="16349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dk1">
            <a:alpha val="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0.69226</cdr:x>
      <cdr:y>0.07306</cdr:y>
    </cdr:from>
    <cdr:to>
      <cdr:x>0.88156</cdr:x>
      <cdr:y>0.23363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54976" y="448177"/>
          <a:ext cx="972119" cy="985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Arial Narrow" panose="020B0606020202030204" pitchFamily="34" charset="0"/>
            </a:rPr>
            <a:t>ГЭ – 21 </a:t>
          </a:r>
        </a:p>
        <a:p xmlns:a="http://schemas.openxmlformats.org/drawingml/2006/main">
          <a:r>
            <a:rPr lang="ru-RU" sz="1400" dirty="0" smtClean="0">
              <a:latin typeface="Arial Narrow" panose="020B0606020202030204" pitchFamily="34" charset="0"/>
            </a:rPr>
            <a:t>ЛГ – 54</a:t>
          </a:r>
        </a:p>
        <a:p xmlns:a="http://schemas.openxmlformats.org/drawingml/2006/main">
          <a:r>
            <a:rPr lang="ru-RU" sz="1400" dirty="0" smtClean="0">
              <a:latin typeface="Arial Narrow" panose="020B0606020202030204" pitchFamily="34" charset="0"/>
            </a:rPr>
            <a:t>Э – 221 </a:t>
          </a:r>
        </a:p>
        <a:p xmlns:a="http://schemas.openxmlformats.org/drawingml/2006/main">
          <a:r>
            <a:rPr lang="ru-RU" sz="1400" dirty="0" smtClean="0">
              <a:latin typeface="Arial Narrow" panose="020B0606020202030204" pitchFamily="34" charset="0"/>
            </a:rPr>
            <a:t>Всего: 296 </a:t>
          </a:r>
        </a:p>
        <a:p xmlns:a="http://schemas.openxmlformats.org/drawingml/2006/main">
          <a:endParaRPr lang="ru-RU" sz="1100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0.00374</cdr:x>
      <cdr:y>0.15167</cdr:y>
    </cdr:from>
    <cdr:to>
      <cdr:x>0.19351</cdr:x>
      <cdr:y>0.15167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2784" y="800348"/>
          <a:ext cx="1664783" cy="0"/>
        </a:xfrm>
        <a:prstGeom xmlns:a="http://schemas.openxmlformats.org/drawingml/2006/main" prst="line">
          <a:avLst/>
        </a:prstGeom>
        <a:effectLst xmlns:a="http://schemas.openxmlformats.org/drawingml/2006/main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0.0555</cdr:x>
      <cdr:y>0.19615</cdr:y>
    </cdr:from>
    <cdr:to>
      <cdr:x>0.18856</cdr:x>
      <cdr:y>0.19615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486833" y="1035050"/>
          <a:ext cx="1167342" cy="0"/>
        </a:xfrm>
        <a:prstGeom xmlns:a="http://schemas.openxmlformats.org/drawingml/2006/main" prst="line">
          <a:avLst/>
        </a:prstGeom>
        <a:effectLst xmlns:a="http://schemas.openxmlformats.org/drawingml/2006/main"/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0.37098</cdr:x>
      <cdr:y>0.20659</cdr:y>
    </cdr:from>
    <cdr:to>
      <cdr:x>0.56056</cdr:x>
      <cdr:y>0.86799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3254431" y="1087856"/>
          <a:ext cx="1663104" cy="348277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0.7799</cdr:x>
      <cdr:y>0.27797</cdr:y>
    </cdr:from>
    <cdr:to>
      <cdr:x>0.80935</cdr:x>
      <cdr:y>0.3641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10125066" y="804892"/>
          <a:ext cx="382385" cy="2493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0.5097</cdr:x>
      <cdr:y>0.25964</cdr:y>
    </cdr:from>
    <cdr:to>
      <cdr:x>0.53915</cdr:x>
      <cdr:y>0.34577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6617233" y="751823"/>
          <a:ext cx="382385" cy="2493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0.45089</cdr:x>
      <cdr:y>0.14819</cdr:y>
    </cdr:from>
    <cdr:to>
      <cdr:x>0.48034</cdr:x>
      <cdr:y>0.23432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853691" y="429111"/>
          <a:ext cx="382385" cy="2493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0.41877</cdr:x>
      <cdr:y>0.14962</cdr:y>
    </cdr:from>
    <cdr:to>
      <cdr:x>0.44822</cdr:x>
      <cdr:y>0.23574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5436670" y="433236"/>
          <a:ext cx="382385" cy="2493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0.78034</cdr:x>
      <cdr:y>0.31424</cdr:y>
    </cdr:from>
    <cdr:to>
      <cdr:x>0.80979</cdr:x>
      <cdr:y>0.40037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0130828" y="909921"/>
          <a:ext cx="382385" cy="2493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0.24298</cdr:x>
      <cdr:y>0.34909</cdr:y>
    </cdr:from>
    <cdr:to>
      <cdr:x>0.27244</cdr:x>
      <cdr:y>0.43521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3154527" y="1010825"/>
          <a:ext cx="382385" cy="2493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0.30442</cdr:x>
      <cdr:y>0.32746</cdr:y>
    </cdr:from>
    <cdr:to>
      <cdr:x>0.33388</cdr:x>
      <cdr:y>0.41359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3952182" y="948195"/>
          <a:ext cx="382385" cy="2493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0.63084</cdr:x>
      <cdr:y>0.31881</cdr:y>
    </cdr:from>
    <cdr:to>
      <cdr:x>0.6603</cdr:x>
      <cdr:y>0.40493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8189989" y="923143"/>
          <a:ext cx="382385" cy="2493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0.51352</cdr:x>
      <cdr:y>0.34428</cdr:y>
    </cdr:from>
    <cdr:to>
      <cdr:x>0.54297</cdr:x>
      <cdr:y>0.43041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6666805" y="996908"/>
          <a:ext cx="382385" cy="2493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0.45009</cdr:x>
      <cdr:y>0.15232</cdr:y>
    </cdr:from>
    <cdr:to>
      <cdr:x>0.48998</cdr:x>
      <cdr:y>0.26194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843347" y="441064"/>
          <a:ext cx="517831" cy="31740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0.32949</cdr:x>
      <cdr:y>0.16097</cdr:y>
    </cdr:from>
    <cdr:to>
      <cdr:x>0.36937</cdr:x>
      <cdr:y>0.27059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277594" y="466116"/>
          <a:ext cx="517831" cy="31740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0.41053</cdr:x>
      <cdr:y>0.15665</cdr:y>
    </cdr:from>
    <cdr:to>
      <cdr:x>0.45042</cdr:x>
      <cdr:y>0.26627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5329780" y="453590"/>
          <a:ext cx="517831" cy="31740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0.47872</cdr:x>
      <cdr:y>0.39038</cdr:y>
    </cdr:from>
    <cdr:to>
      <cdr:x>0.5186</cdr:x>
      <cdr:y>0.5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214983" y="1130393"/>
          <a:ext cx="517831" cy="31740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0.44618</cdr:x>
      <cdr:y>0.13478</cdr:y>
    </cdr:from>
    <cdr:to>
      <cdr:x>0.48607</cdr:x>
      <cdr:y>0.2444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5792547" y="390264"/>
          <a:ext cx="517831" cy="31740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0.70894</cdr:x>
      <cdr:y>0.13882</cdr:y>
    </cdr:from>
    <cdr:to>
      <cdr:x>0.74791</cdr:x>
      <cdr:y>0.26582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9203890" y="401955"/>
          <a:ext cx="505895" cy="36776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0.3044</cdr:x>
      <cdr:y>0.29051</cdr:y>
    </cdr:from>
    <cdr:to>
      <cdr:x>0.33386</cdr:x>
      <cdr:y>0.40623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951917" y="841201"/>
          <a:ext cx="382385" cy="33507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0.54175</cdr:x>
      <cdr:y>0.19558</cdr:y>
    </cdr:from>
    <cdr:to>
      <cdr:x>0.58164</cdr:x>
      <cdr:y>0.3052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7033320" y="566325"/>
          <a:ext cx="517831" cy="31740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alpha val="0"/>
          </a:scheme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0.48035</cdr:x>
      <cdr:y>0.23333</cdr:y>
    </cdr:from>
    <cdr:to>
      <cdr:x>0.48393</cdr:x>
      <cdr:y>0.80513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 flipV="1">
          <a:off x="4392346" y="1442053"/>
          <a:ext cx="32736" cy="353393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95B85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0.65556</cdr:x>
      <cdr:y>0.23333</cdr:y>
    </cdr:from>
    <cdr:to>
      <cdr:x>0.65913</cdr:x>
      <cdr:y>0.80513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H="1" flipV="1">
          <a:off x="5994401" y="1442052"/>
          <a:ext cx="32644" cy="353393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95B85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0.48351</cdr:x>
      <cdr:y>0.23231</cdr:y>
    </cdr:from>
    <cdr:to>
      <cdr:x>0.65831</cdr:x>
      <cdr:y>0.23481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 flipV="1">
          <a:off x="4421207" y="1435767"/>
          <a:ext cx="1598371" cy="1545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95B85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0.0125</cdr:x>
      <cdr:y>0.47473</cdr:y>
    </cdr:from>
    <cdr:to>
      <cdr:x>1</cdr:x>
      <cdr:y>0.47747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14300" y="2181140"/>
          <a:ext cx="9029700" cy="125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0.79981</cdr:x>
      <cdr:y>0.09038</cdr:y>
    </cdr:from>
    <cdr:to>
      <cdr:x>0.8266</cdr:x>
      <cdr:y>0.12236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7313481" y="415240"/>
          <a:ext cx="244929" cy="14695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dk1">
            <a:alpha val="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0.07341</cdr:x>
      <cdr:y>0.2415</cdr:y>
    </cdr:from>
    <cdr:to>
      <cdr:x>0.11369</cdr:x>
      <cdr:y>0.30009</cdr:y>
    </cdr:to>
    <cdr:sp macro="" textlink="">
      <cdr:nvSpPr>
        <cdr:cNvPr id="2" name="Овал 1"/>
        <cdr:cNvSpPr/>
      </cdr:nvSpPr>
      <cdr:spPr>
        <a:xfrm xmlns:a="http://schemas.openxmlformats.org/drawingml/2006/main" flipV="1">
          <a:off x="671261" y="973026"/>
          <a:ext cx="368320" cy="23605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dk1">
            <a:alpha val="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0.73977</cdr:x>
      <cdr:y>0.23645</cdr:y>
    </cdr:from>
    <cdr:to>
      <cdr:x>0.78004</cdr:x>
      <cdr:y>0.30421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764462" y="952653"/>
          <a:ext cx="368229" cy="27303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dk1">
            <a:alpha val="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4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9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4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5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1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7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5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8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7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" y="0"/>
            <a:ext cx="4724401" cy="1143000"/>
          </a:xfrm>
        </p:spPr>
        <p:txBody>
          <a:bodyPr>
            <a:no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ФИЛИАЛ «ЦЕНТР ПЕДАГОГИЧЕСКИХ ИЗМЕРЕНИЙ»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АВТОНОМНАЯ ОРГАНИЗАЦИЯ ОБРАЗОВАНИЯ </a:t>
            </a:r>
            <a:r>
              <a:rPr lang="en-US" sz="1400" dirty="0" smtClean="0">
                <a:latin typeface="Arial Narrow" panose="020B0606020202030204" pitchFamily="34" charset="0"/>
              </a:rPr>
              <a:t/>
            </a:r>
            <a:br>
              <a:rPr lang="en-US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«</a:t>
            </a:r>
            <a:r>
              <a:rPr lang="ru-RU" sz="1400" dirty="0">
                <a:latin typeface="Arial Narrow" panose="020B0606020202030204" pitchFamily="34" charset="0"/>
              </a:rPr>
              <a:t>НАЗАРБАЕВ ИНТЕЛЛЕКТУАЛЬНЫЕ ШКОЛЫ»</a:t>
            </a:r>
            <a:br>
              <a:rPr lang="ru-RU" sz="1400" dirty="0">
                <a:latin typeface="Arial Narrow" panose="020B0606020202030204" pitchFamily="34" charset="0"/>
              </a:rPr>
            </a:b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774" y="225568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ОРГАНИЗАЦИЯ ОБРАЗОВАТЕЛЬНОГО ПРОЦЕССА В ИНТЕЛЛЕКТУАЛЬНЫХ ШКОЛАХ С УЧЕТОМ РЕКОМЕНДАЦИЙ ПО ИТОГАМ ВНЕШНЕГО СУММАТИВНОГО ОЦЕНИВАНИЯ</a:t>
            </a:r>
            <a:br>
              <a:rPr lang="ru-RU" sz="1400" dirty="0">
                <a:latin typeface="Arial Narrow" panose="020B0606020202030204" pitchFamily="34" charset="0"/>
              </a:rPr>
            </a:b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9377" y="5280075"/>
            <a:ext cx="1295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Турсынова Л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0371" y="6146721"/>
            <a:ext cx="1540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г.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Нур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-Султан, 2019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2974" y="0"/>
            <a:ext cx="4276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225106"/>
              </p:ext>
            </p:extLst>
          </p:nvPr>
        </p:nvGraphicFramePr>
        <p:xfrm>
          <a:off x="-2314575" y="3743325"/>
          <a:ext cx="129825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89807"/>
            <a:ext cx="9144000" cy="906236"/>
          </a:xfrm>
        </p:spPr>
        <p:txBody>
          <a:bodyPr>
            <a:noAutofit/>
          </a:bodyPr>
          <a:lstStyle/>
          <a:p>
            <a:r>
              <a:rPr lang="kk-KZ" sz="2400" b="1" dirty="0">
                <a:latin typeface="Arial Narrow" panose="020B0606020202030204" pitchFamily="34" charset="0"/>
              </a:rPr>
              <a:t>РЕЗУЛЬТАТЫ СО ПО ПРЕДМЕТУ </a:t>
            </a:r>
            <a:r>
              <a:rPr lang="kk-KZ" sz="2400" b="1" dirty="0" smtClean="0">
                <a:latin typeface="Arial Narrow" panose="020B0606020202030204" pitchFamily="34" charset="0"/>
              </a:rPr>
              <a:t>«ХИМИЯ»</a:t>
            </a:r>
            <a:r>
              <a:rPr lang="kk-KZ" sz="2400" b="1" u="sng" dirty="0" smtClean="0">
                <a:latin typeface="Arial Narrow" panose="020B0606020202030204" pitchFamily="34" charset="0"/>
              </a:rPr>
              <a:t> </a:t>
            </a:r>
            <a:r>
              <a:rPr lang="kk-KZ" sz="2400" b="1" u="sng" dirty="0">
                <a:latin typeface="Arial Narrow" panose="020B0606020202030204" pitchFamily="34" charset="0"/>
              </a:rPr>
              <a:t>В </a:t>
            </a:r>
            <a:r>
              <a:rPr lang="kk-KZ" sz="2400" b="1" u="sng" dirty="0" smtClean="0">
                <a:latin typeface="Arial Narrow" panose="020B0606020202030204" pitchFamily="34" charset="0"/>
              </a:rPr>
              <a:t>РАЗРЕЗЕ ШКОЛ (</a:t>
            </a:r>
            <a:r>
              <a:rPr lang="en-US" sz="2400" b="1" u="sng" dirty="0" smtClean="0">
                <a:latin typeface="Arial Narrow" panose="020B0606020202030204" pitchFamily="34" charset="0"/>
              </a:rPr>
              <a:t>%</a:t>
            </a:r>
            <a:r>
              <a:rPr lang="kk-KZ" sz="2400" b="1" u="sng" dirty="0" smtClean="0">
                <a:latin typeface="Arial Narrow" panose="020B0606020202030204" pitchFamily="34" charset="0"/>
              </a:rPr>
              <a:t>)</a:t>
            </a:r>
            <a:endParaRPr lang="ru-RU" sz="2400" b="1" u="sng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782516"/>
              </p:ext>
            </p:extLst>
          </p:nvPr>
        </p:nvGraphicFramePr>
        <p:xfrm>
          <a:off x="304799" y="996043"/>
          <a:ext cx="8226881" cy="262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276223" y="837441"/>
            <a:ext cx="8534401" cy="952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828800" y="2601884"/>
            <a:ext cx="440575" cy="4530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049087" y="1554480"/>
            <a:ext cx="361604" cy="224444"/>
          </a:xfrm>
          <a:prstGeom prst="ellipse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78829" y="1413164"/>
            <a:ext cx="457200" cy="210849"/>
          </a:xfrm>
          <a:prstGeom prst="ellipse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9152" y="839579"/>
            <a:ext cx="1322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Всего – 1144.</a:t>
            </a:r>
            <a:endParaRPr lang="ru-RU" sz="1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543423" y="2601884"/>
            <a:ext cx="909726" cy="93102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302160"/>
              </p:ext>
            </p:extLst>
          </p:nvPr>
        </p:nvGraphicFramePr>
        <p:xfrm>
          <a:off x="-2314575" y="3743325"/>
          <a:ext cx="129825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89807"/>
            <a:ext cx="9144000" cy="906236"/>
          </a:xfrm>
        </p:spPr>
        <p:txBody>
          <a:bodyPr>
            <a:noAutofit/>
          </a:bodyPr>
          <a:lstStyle/>
          <a:p>
            <a:r>
              <a:rPr lang="kk-KZ" sz="2400" b="1" dirty="0">
                <a:latin typeface="Arial Narrow" panose="020B0606020202030204" pitchFamily="34" charset="0"/>
              </a:rPr>
              <a:t>РЕЗУЛЬТАТЫ СО ПО ПРЕДМЕТУ </a:t>
            </a:r>
            <a:r>
              <a:rPr lang="kk-KZ" sz="2400" b="1" dirty="0" smtClean="0">
                <a:latin typeface="Arial Narrow" panose="020B0606020202030204" pitchFamily="34" charset="0"/>
              </a:rPr>
              <a:t>«БИОЛОГИЯ»</a:t>
            </a:r>
            <a:r>
              <a:rPr lang="kk-KZ" sz="2400" b="1" u="sng" dirty="0" smtClean="0">
                <a:latin typeface="Arial Narrow" panose="020B0606020202030204" pitchFamily="34" charset="0"/>
              </a:rPr>
              <a:t> </a:t>
            </a:r>
            <a:r>
              <a:rPr lang="kk-KZ" sz="2400" b="1" u="sng" dirty="0">
                <a:latin typeface="Arial Narrow" panose="020B0606020202030204" pitchFamily="34" charset="0"/>
              </a:rPr>
              <a:t>В </a:t>
            </a:r>
            <a:r>
              <a:rPr lang="kk-KZ" sz="2400" b="1" u="sng" dirty="0" smtClean="0">
                <a:latin typeface="Arial Narrow" panose="020B0606020202030204" pitchFamily="34" charset="0"/>
              </a:rPr>
              <a:t>РАЗРЕЗЕ ШКОЛ (</a:t>
            </a:r>
            <a:r>
              <a:rPr lang="en-US" sz="2400" b="1" u="sng" dirty="0" smtClean="0">
                <a:latin typeface="Arial Narrow" panose="020B0606020202030204" pitchFamily="34" charset="0"/>
              </a:rPr>
              <a:t>%</a:t>
            </a:r>
            <a:r>
              <a:rPr lang="kk-KZ" sz="2400" b="1" u="sng" dirty="0" smtClean="0">
                <a:latin typeface="Arial Narrow" panose="020B0606020202030204" pitchFamily="34" charset="0"/>
              </a:rPr>
              <a:t>)</a:t>
            </a:r>
            <a:endParaRPr lang="ru-RU" sz="2400" b="1" u="sng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705807"/>
              </p:ext>
            </p:extLst>
          </p:nvPr>
        </p:nvGraphicFramePr>
        <p:xfrm>
          <a:off x="304799" y="996043"/>
          <a:ext cx="8226881" cy="262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276223" y="837441"/>
            <a:ext cx="8534401" cy="952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V="1">
            <a:off x="4543423" y="2610196"/>
            <a:ext cx="901413" cy="92271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5261956" y="2610196"/>
            <a:ext cx="581891" cy="5902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626101" y="1604356"/>
            <a:ext cx="377824" cy="232757"/>
          </a:xfrm>
          <a:prstGeom prst="ellipse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03768" y="1354975"/>
            <a:ext cx="390582" cy="249381"/>
          </a:xfrm>
          <a:prstGeom prst="ellipse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89152" y="839579"/>
            <a:ext cx="1322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Всего – 884.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794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966867"/>
              </p:ext>
            </p:extLst>
          </p:nvPr>
        </p:nvGraphicFramePr>
        <p:xfrm>
          <a:off x="-2314575" y="3743325"/>
          <a:ext cx="129825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89807"/>
            <a:ext cx="9144000" cy="906236"/>
          </a:xfrm>
        </p:spPr>
        <p:txBody>
          <a:bodyPr>
            <a:noAutofit/>
          </a:bodyPr>
          <a:lstStyle/>
          <a:p>
            <a:r>
              <a:rPr lang="kk-KZ" sz="2300" b="1" dirty="0">
                <a:latin typeface="Arial Narrow" panose="020B0606020202030204" pitchFamily="34" charset="0"/>
              </a:rPr>
              <a:t>РЕЗУЛЬТАТЫ СО ПО ПРЕДМЕТУ </a:t>
            </a:r>
            <a:r>
              <a:rPr lang="kk-KZ" sz="2300" b="1" dirty="0" smtClean="0">
                <a:latin typeface="Arial Narrow" panose="020B0606020202030204" pitchFamily="34" charset="0"/>
              </a:rPr>
              <a:t>«ИНФОРМАТИКА»</a:t>
            </a:r>
            <a:r>
              <a:rPr lang="kk-KZ" sz="2300" b="1" u="sng" dirty="0" smtClean="0">
                <a:latin typeface="Arial Narrow" panose="020B0606020202030204" pitchFamily="34" charset="0"/>
              </a:rPr>
              <a:t> </a:t>
            </a:r>
            <a:r>
              <a:rPr lang="kk-KZ" sz="2300" b="1" u="sng" dirty="0">
                <a:latin typeface="Arial Narrow" panose="020B0606020202030204" pitchFamily="34" charset="0"/>
              </a:rPr>
              <a:t>В </a:t>
            </a:r>
            <a:r>
              <a:rPr lang="kk-KZ" sz="2300" b="1" u="sng" dirty="0" smtClean="0">
                <a:latin typeface="Arial Narrow" panose="020B0606020202030204" pitchFamily="34" charset="0"/>
              </a:rPr>
              <a:t>РАЗРЕЗЕ ШКОЛ (</a:t>
            </a:r>
            <a:r>
              <a:rPr lang="en-US" sz="2300" b="1" u="sng" dirty="0" smtClean="0">
                <a:latin typeface="Arial Narrow" panose="020B0606020202030204" pitchFamily="34" charset="0"/>
              </a:rPr>
              <a:t>%</a:t>
            </a:r>
            <a:r>
              <a:rPr lang="kk-KZ" sz="2300" b="1" u="sng" dirty="0" smtClean="0">
                <a:latin typeface="Arial Narrow" panose="020B0606020202030204" pitchFamily="34" charset="0"/>
              </a:rPr>
              <a:t>)</a:t>
            </a:r>
            <a:endParaRPr lang="ru-RU" sz="2300" b="1" u="sng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617644"/>
              </p:ext>
            </p:extLst>
          </p:nvPr>
        </p:nvGraphicFramePr>
        <p:xfrm>
          <a:off x="304799" y="996043"/>
          <a:ext cx="8226881" cy="262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276223" y="837441"/>
            <a:ext cx="8534401" cy="952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7010400" y="2613660"/>
            <a:ext cx="426720" cy="4343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75560" y="2613660"/>
            <a:ext cx="480060" cy="4876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815590" y="1592580"/>
            <a:ext cx="377190" cy="205740"/>
          </a:xfrm>
          <a:prstGeom prst="ellipse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23760" y="1280160"/>
            <a:ext cx="342900" cy="236220"/>
          </a:xfrm>
          <a:prstGeom prst="ellipse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9152" y="839579"/>
            <a:ext cx="1322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Всего – 796.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7800414" y="4794906"/>
            <a:ext cx="382385" cy="249382"/>
          </a:xfrm>
          <a:prstGeom prst="ellipse">
            <a:avLst/>
          </a:prstGeom>
          <a:solidFill>
            <a:schemeClr val="accent3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864427" y="4806711"/>
            <a:ext cx="382385" cy="249382"/>
          </a:xfrm>
          <a:prstGeom prst="ellipse">
            <a:avLst/>
          </a:prstGeom>
          <a:solidFill>
            <a:schemeClr val="accent3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 РЕЗУЛЬТАТЫ УЧАЩИХСЯ ПО ПРЕДМЕТАМ ПО ВЫБОРУ  В СРАВНЕНИИ С РЕЗУЛЬТАТАМИ  </a:t>
            </a:r>
            <a:r>
              <a:rPr lang="en-US" sz="2000" b="1" dirty="0" smtClean="0">
                <a:latin typeface="Arial Narrow" panose="020B0606020202030204" pitchFamily="34" charset="0"/>
                <a:ea typeface="+mn-ea"/>
                <a:cs typeface="+mn-cs"/>
              </a:rPr>
              <a:t>IELTS </a:t>
            </a:r>
            <a:r>
              <a:rPr lang="ru-RU" sz="2000" b="1" dirty="0" smtClean="0"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lang="en-US" sz="20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84016"/>
              </p:ext>
            </p:extLst>
          </p:nvPr>
        </p:nvGraphicFramePr>
        <p:xfrm>
          <a:off x="-52039" y="1221258"/>
          <a:ext cx="4547507" cy="217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709464"/>
              </p:ext>
            </p:extLst>
          </p:nvPr>
        </p:nvGraphicFramePr>
        <p:xfrm>
          <a:off x="114300" y="3788229"/>
          <a:ext cx="4495800" cy="223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03162"/>
              </p:ext>
            </p:extLst>
          </p:nvPr>
        </p:nvGraphicFramePr>
        <p:xfrm>
          <a:off x="4796484" y="1105037"/>
          <a:ext cx="4241380" cy="238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647319"/>
              </p:ext>
            </p:extLst>
          </p:nvPr>
        </p:nvGraphicFramePr>
        <p:xfrm>
          <a:off x="4944437" y="3755022"/>
          <a:ext cx="4199563" cy="227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14300" y="1010252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839972" y="2019300"/>
            <a:ext cx="2179675" cy="10287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612267" y="2209800"/>
            <a:ext cx="1931533" cy="93787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992254" y="4693444"/>
            <a:ext cx="2008121" cy="98312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738472" y="4600575"/>
            <a:ext cx="1767228" cy="107599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3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Arial Narrow" panose="020B0606020202030204" pitchFamily="34" charset="0"/>
                <a:ea typeface="+mn-ea"/>
                <a:cs typeface="+mn-cs"/>
              </a:rPr>
              <a:t>РЕЗУЛЬТАТЫ УЧАЩИХСЯ ПО ПРЕДМЕТАМ ПО ВЫБОРУ В СРАВНЕНИИ С РЕЗУЛЬТАТАМИ  IELTS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073478"/>
              </p:ext>
            </p:extLst>
          </p:nvPr>
        </p:nvGraphicFramePr>
        <p:xfrm>
          <a:off x="72117" y="1077686"/>
          <a:ext cx="9046029" cy="578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14300" y="1010252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70" y="233475"/>
            <a:ext cx="8534400" cy="563562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lang="kk-KZ" sz="2400" b="1" dirty="0">
                <a:latin typeface="Arial Narrow" panose="020B0606020202030204" pitchFamily="34" charset="0"/>
                <a:ea typeface="+mn-ea"/>
                <a:cs typeface="+mn-cs"/>
              </a:rPr>
              <a:t>СО ПО </a:t>
            </a:r>
            <a:r>
              <a:rPr lang="kk-KZ" sz="2400" b="1" dirty="0" smtClean="0">
                <a:latin typeface="Arial Narrow" panose="020B0606020202030204" pitchFamily="34" charset="0"/>
                <a:ea typeface="+mn-ea"/>
                <a:cs typeface="+mn-cs"/>
              </a:rPr>
              <a:t>ПРЕДМЕТУ «КАЗАХСТАН В СОВРЕМЕННОМ МИРЕ» В </a:t>
            </a:r>
            <a:r>
              <a:rPr lang="kk-KZ" sz="2400" b="1" dirty="0">
                <a:latin typeface="Arial Narrow" panose="020B0606020202030204" pitchFamily="34" charset="0"/>
                <a:ea typeface="+mn-ea"/>
                <a:cs typeface="+mn-cs"/>
              </a:rPr>
              <a:t>РАЗРЕЗЕ ЯЗЫКОВ </a:t>
            </a:r>
            <a:r>
              <a:rPr lang="kk-KZ" sz="2400" b="1" dirty="0" smtClean="0">
                <a:latin typeface="Arial Narrow" panose="020B0606020202030204" pitchFamily="34" charset="0"/>
                <a:ea typeface="+mn-ea"/>
                <a:cs typeface="+mn-cs"/>
              </a:rPr>
              <a:t>ОБУЧЕНИЯ</a:t>
            </a:r>
            <a:r>
              <a:rPr lang="en-US" sz="2400" b="1" dirty="0" smtClean="0">
                <a:latin typeface="Arial Narrow" panose="020B0606020202030204" pitchFamily="34" charset="0"/>
                <a:ea typeface="+mn-ea"/>
                <a:cs typeface="+mn-cs"/>
              </a:rPr>
              <a:t> (</a:t>
            </a:r>
            <a:r>
              <a:rPr lang="ru-RU" sz="2400" b="1" dirty="0" smtClean="0">
                <a:latin typeface="Arial Narrow" panose="020B0606020202030204" pitchFamily="34" charset="0"/>
                <a:ea typeface="+mn-ea"/>
                <a:cs typeface="+mn-cs"/>
              </a:rPr>
              <a:t>средний балл</a:t>
            </a:r>
            <a:r>
              <a:rPr lang="en-US" sz="2400" b="1" dirty="0" smtClean="0"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endParaRPr lang="ru-RU" sz="24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0645378"/>
              </p:ext>
            </p:extLst>
          </p:nvPr>
        </p:nvGraphicFramePr>
        <p:xfrm>
          <a:off x="-187480" y="1092633"/>
          <a:ext cx="9160030" cy="434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Выноска 1 7"/>
          <p:cNvSpPr/>
          <p:nvPr/>
        </p:nvSpPr>
        <p:spPr>
          <a:xfrm>
            <a:off x="3507512" y="5535246"/>
            <a:ext cx="752475" cy="323850"/>
          </a:xfrm>
          <a:prstGeom prst="borderCallout1">
            <a:avLst>
              <a:gd name="adj1" fmla="val 49702"/>
              <a:gd name="adj2" fmla="val -738"/>
              <a:gd name="adj3" fmla="val 24544"/>
              <a:gd name="adj4" fmla="val -135379"/>
            </a:avLst>
          </a:prstGeom>
          <a:solidFill>
            <a:schemeClr val="accent6">
              <a:lumMod val="75000"/>
            </a:schemeClr>
          </a:solidFill>
          <a:ln>
            <a:solidFill>
              <a:srgbClr val="7C3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74,1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5921420" y="5525581"/>
            <a:ext cx="752475" cy="323850"/>
          </a:xfrm>
          <a:prstGeom prst="borderCallout1">
            <a:avLst>
              <a:gd name="adj1" fmla="val 49702"/>
              <a:gd name="adj2" fmla="val -738"/>
              <a:gd name="adj3" fmla="val 24544"/>
              <a:gd name="adj4" fmla="val -135379"/>
            </a:avLst>
          </a:prstGeom>
          <a:solidFill>
            <a:schemeClr val="accent3">
              <a:lumMod val="75000"/>
            </a:schemeClr>
          </a:solidFill>
          <a:ln>
            <a:solidFill>
              <a:srgbClr val="404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73,9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4300" y="1010252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038670" y="1867906"/>
            <a:ext cx="625252" cy="60837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771344" y="1867906"/>
            <a:ext cx="625252" cy="60837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68253" y="60639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- 0, 2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197586" y="1743579"/>
            <a:ext cx="625252" cy="60837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085068" y="1743579"/>
            <a:ext cx="625252" cy="60837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79306" y="2026104"/>
            <a:ext cx="625252" cy="60837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2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5" y="207963"/>
            <a:ext cx="8534400" cy="563562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lang="kk-KZ" sz="2400" b="1" dirty="0">
                <a:latin typeface="Arial Narrow" panose="020B0606020202030204" pitchFamily="34" charset="0"/>
                <a:ea typeface="+mn-ea"/>
                <a:cs typeface="+mn-cs"/>
              </a:rPr>
              <a:t>СО ПО </a:t>
            </a:r>
            <a:r>
              <a:rPr lang="kk-KZ" sz="2400" b="1" dirty="0" smtClean="0">
                <a:latin typeface="Arial Narrow" panose="020B0606020202030204" pitchFamily="34" charset="0"/>
                <a:ea typeface="+mn-ea"/>
                <a:cs typeface="+mn-cs"/>
              </a:rPr>
              <a:t>ПРЕДМЕТУ «ГЕОГРАФИЯ» </a:t>
            </a:r>
            <a:br>
              <a:rPr lang="kk-KZ" sz="2400" b="1" dirty="0" smtClean="0"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kk-KZ" sz="2400" b="1" dirty="0" smtClean="0"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lang="kk-KZ" sz="2400" b="1" dirty="0">
                <a:latin typeface="Arial Narrow" panose="020B0606020202030204" pitchFamily="34" charset="0"/>
                <a:ea typeface="+mn-ea"/>
                <a:cs typeface="+mn-cs"/>
              </a:rPr>
              <a:t>РАЗРЕЗЕ ЯЗЫКОВ </a:t>
            </a:r>
            <a:r>
              <a:rPr lang="kk-KZ" sz="2400" b="1" dirty="0" smtClean="0">
                <a:latin typeface="Arial Narrow" panose="020B0606020202030204" pitchFamily="34" charset="0"/>
                <a:ea typeface="+mn-ea"/>
                <a:cs typeface="+mn-cs"/>
              </a:rPr>
              <a:t>ОБУЧЕНИЯ (средний балл)</a:t>
            </a:r>
            <a:endParaRPr lang="ru-RU" sz="24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0126746"/>
              </p:ext>
            </p:extLst>
          </p:nvPr>
        </p:nvGraphicFramePr>
        <p:xfrm>
          <a:off x="0" y="1052623"/>
          <a:ext cx="9144000" cy="416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Выноска 1 8"/>
          <p:cNvSpPr/>
          <p:nvPr/>
        </p:nvSpPr>
        <p:spPr>
          <a:xfrm>
            <a:off x="3360555" y="5263502"/>
            <a:ext cx="752475" cy="323850"/>
          </a:xfrm>
          <a:prstGeom prst="borderCallout1">
            <a:avLst>
              <a:gd name="adj1" fmla="val 49702"/>
              <a:gd name="adj2" fmla="val -738"/>
              <a:gd name="adj3" fmla="val 24544"/>
              <a:gd name="adj4" fmla="val -135379"/>
            </a:avLst>
          </a:prstGeom>
          <a:solidFill>
            <a:schemeClr val="accent6">
              <a:lumMod val="75000"/>
            </a:schemeClr>
          </a:solidFill>
          <a:ln>
            <a:solidFill>
              <a:srgbClr val="7C3B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152,3</a:t>
            </a:r>
          </a:p>
        </p:txBody>
      </p:sp>
      <p:sp>
        <p:nvSpPr>
          <p:cNvPr id="10" name="Выноска 1 9"/>
          <p:cNvSpPr/>
          <p:nvPr/>
        </p:nvSpPr>
        <p:spPr>
          <a:xfrm>
            <a:off x="5955438" y="5263502"/>
            <a:ext cx="752475" cy="323850"/>
          </a:xfrm>
          <a:prstGeom prst="borderCallout1">
            <a:avLst>
              <a:gd name="adj1" fmla="val 49702"/>
              <a:gd name="adj2" fmla="val -738"/>
              <a:gd name="adj3" fmla="val 24544"/>
              <a:gd name="adj4" fmla="val -135379"/>
            </a:avLst>
          </a:prstGeom>
          <a:solidFill>
            <a:schemeClr val="accent3">
              <a:lumMod val="75000"/>
            </a:schemeClr>
          </a:solidFill>
          <a:ln>
            <a:solidFill>
              <a:srgbClr val="404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133,3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300" y="1010252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0" y="587141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- 19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939659" y="1747590"/>
            <a:ext cx="625252" cy="60837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243207" y="1747590"/>
            <a:ext cx="625252" cy="60837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6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941750"/>
              </p:ext>
            </p:extLst>
          </p:nvPr>
        </p:nvGraphicFramePr>
        <p:xfrm>
          <a:off x="0" y="677636"/>
          <a:ext cx="9144000" cy="618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20184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ea typeface="+mn-ea"/>
                <a:cs typeface="+mn-cs"/>
              </a:rPr>
              <a:t>«</a:t>
            </a:r>
            <a:r>
              <a:rPr lang="kk-KZ" sz="3600" b="1" dirty="0" smtClean="0">
                <a:latin typeface="Arial Narrow" panose="020B0606020202030204" pitchFamily="34" charset="0"/>
                <a:ea typeface="+mn-ea"/>
                <a:cs typeface="+mn-cs"/>
              </a:rPr>
              <a:t>СУПЕРУЧЕНИКИ»</a:t>
            </a:r>
            <a:endParaRPr lang="ru-RU" sz="36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4300" y="606119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1"/>
          <p:cNvSpPr txBox="1"/>
          <p:nvPr/>
        </p:nvSpPr>
        <p:spPr>
          <a:xfrm>
            <a:off x="4349042" y="1690007"/>
            <a:ext cx="2493818" cy="3938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Поступившие по новой системе конкурсного </a:t>
            </a:r>
            <a:r>
              <a:rPr lang="kk-KZ" sz="1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отбора,</a:t>
            </a:r>
          </a:p>
          <a:p>
            <a:pPr algn="ctr"/>
            <a:r>
              <a:rPr lang="kk-KZ" sz="1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которые перевелись </a:t>
            </a:r>
            <a:r>
              <a:rPr lang="kk-KZ" sz="1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 других Интеллектуальных школ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6172199" y="3383949"/>
            <a:ext cx="16329" cy="2269672"/>
          </a:xfrm>
          <a:prstGeom prst="line">
            <a:avLst/>
          </a:prstGeom>
          <a:ln w="28575">
            <a:solidFill>
              <a:srgbClr val="566B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8890907" y="3383949"/>
            <a:ext cx="16329" cy="2269672"/>
          </a:xfrm>
          <a:prstGeom prst="line">
            <a:avLst/>
          </a:prstGeom>
          <a:ln w="28575">
            <a:solidFill>
              <a:srgbClr val="566B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180363" y="3383949"/>
            <a:ext cx="2718711" cy="0"/>
          </a:xfrm>
          <a:prstGeom prst="line">
            <a:avLst/>
          </a:prstGeom>
          <a:ln w="28575">
            <a:solidFill>
              <a:srgbClr val="566B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/>
          <p:cNvSpPr txBox="1"/>
          <p:nvPr/>
        </p:nvSpPr>
        <p:spPr>
          <a:xfrm>
            <a:off x="6292809" y="3028950"/>
            <a:ext cx="2493818" cy="2706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0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Конкурсный отбор проходил по старой системе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593271" y="1690007"/>
            <a:ext cx="16330" cy="3963614"/>
          </a:xfrm>
          <a:prstGeom prst="line">
            <a:avLst/>
          </a:prstGeom>
          <a:ln w="28575">
            <a:solidFill>
              <a:srgbClr val="B7CF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4191000" y="1690007"/>
            <a:ext cx="16330" cy="3963614"/>
          </a:xfrm>
          <a:prstGeom prst="line">
            <a:avLst/>
          </a:prstGeom>
          <a:ln w="28575">
            <a:solidFill>
              <a:srgbClr val="B7CF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12323" y="1690007"/>
            <a:ext cx="3578677" cy="0"/>
          </a:xfrm>
          <a:prstGeom prst="line">
            <a:avLst/>
          </a:prstGeom>
          <a:ln w="28575">
            <a:solidFill>
              <a:srgbClr val="B7CF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>
            <a:off x="1154752" y="1419371"/>
            <a:ext cx="2493818" cy="2706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0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Конкурсный отбор проходил по </a:t>
            </a:r>
            <a:r>
              <a:rPr lang="kk-KZ" sz="1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новой системе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534529"/>
              </p:ext>
            </p:extLst>
          </p:nvPr>
        </p:nvGraphicFramePr>
        <p:xfrm>
          <a:off x="0" y="1662620"/>
          <a:ext cx="9144000" cy="519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  <a:ea typeface="+mn-ea"/>
                <a:cs typeface="+mn-cs"/>
              </a:rPr>
              <a:t>Количество учеников, </a:t>
            </a:r>
            <a:r>
              <a:rPr lang="ru-RU" sz="3200" b="1" dirty="0" smtClean="0">
                <a:latin typeface="Arial Narrow" panose="020B0606020202030204" pitchFamily="34" charset="0"/>
                <a:ea typeface="+mn-ea"/>
                <a:cs typeface="+mn-cs"/>
              </a:rPr>
              <a:t>получивших по </a:t>
            </a:r>
            <a:r>
              <a:rPr lang="ru-RU" sz="3200" b="1" dirty="0">
                <a:latin typeface="Arial Narrow" panose="020B0606020202030204" pitchFamily="34" charset="0"/>
                <a:ea typeface="+mn-ea"/>
                <a:cs typeface="+mn-cs"/>
              </a:rPr>
              <a:t>всем </a:t>
            </a:r>
            <a:r>
              <a:rPr lang="ru-RU" sz="3200" b="1" dirty="0" smtClean="0">
                <a:latin typeface="Arial Narrow" panose="020B0606020202030204" pitchFamily="34" charset="0"/>
                <a:ea typeface="+mn-ea"/>
                <a:cs typeface="+mn-cs"/>
              </a:rPr>
              <a:t>предметам  оценки А* и А</a:t>
            </a:r>
            <a:endParaRPr lang="ru-RU" sz="32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224" y="10162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latin typeface="Arial Narrow" panose="020B0606020202030204" pitchFamily="34" charset="0"/>
              </a:rPr>
              <a:t>Всего – 66</a:t>
            </a:r>
          </a:p>
          <a:p>
            <a:r>
              <a:rPr lang="ru-RU" u="sng" dirty="0" smtClean="0">
                <a:latin typeface="Arial Narrow" panose="020B0606020202030204" pitchFamily="34" charset="0"/>
              </a:rPr>
              <a:t>Из них </a:t>
            </a:r>
            <a:r>
              <a:rPr lang="ru-RU" u="sng" dirty="0" err="1" smtClean="0">
                <a:latin typeface="Arial Narrow" panose="020B0606020202030204" pitchFamily="34" charset="0"/>
              </a:rPr>
              <a:t>суперучеников</a:t>
            </a:r>
            <a:r>
              <a:rPr lang="ru-RU" u="sng" dirty="0" smtClean="0">
                <a:latin typeface="Arial Narrow" panose="020B0606020202030204" pitchFamily="34" charset="0"/>
              </a:rPr>
              <a:t> - 10 </a:t>
            </a:r>
            <a:endParaRPr lang="ru-RU" u="sng" dirty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4300" y="1016289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641271" y="2694214"/>
            <a:ext cx="32658" cy="2616654"/>
          </a:xfrm>
          <a:prstGeom prst="line">
            <a:avLst/>
          </a:prstGeom>
          <a:ln w="28575">
            <a:solidFill>
              <a:srgbClr val="95B8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5021036" y="2694214"/>
            <a:ext cx="32658" cy="2616654"/>
          </a:xfrm>
          <a:prstGeom prst="line">
            <a:avLst/>
          </a:prstGeom>
          <a:ln w="28575">
            <a:solidFill>
              <a:srgbClr val="95B8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641271" y="2694214"/>
            <a:ext cx="1371601" cy="0"/>
          </a:xfrm>
          <a:prstGeom prst="line">
            <a:avLst/>
          </a:prstGeom>
          <a:ln w="28575">
            <a:solidFill>
              <a:srgbClr val="95B8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5306785" y="1963511"/>
            <a:ext cx="32658" cy="3322864"/>
          </a:xfrm>
          <a:prstGeom prst="line">
            <a:avLst/>
          </a:prstGeom>
          <a:ln w="28575">
            <a:solidFill>
              <a:srgbClr val="566B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8929006" y="1963511"/>
            <a:ext cx="32658" cy="3322864"/>
          </a:xfrm>
          <a:prstGeom prst="line">
            <a:avLst/>
          </a:prstGeom>
          <a:ln w="28575">
            <a:solidFill>
              <a:srgbClr val="566B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306785" y="1963511"/>
            <a:ext cx="3622221" cy="0"/>
          </a:xfrm>
          <a:prstGeom prst="line">
            <a:avLst/>
          </a:prstGeom>
          <a:ln w="28575">
            <a:solidFill>
              <a:srgbClr val="566B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>
            <a:off x="3412670" y="1902279"/>
            <a:ext cx="1894115" cy="79193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Поступившие по новой системе </a:t>
            </a:r>
          </a:p>
          <a:p>
            <a:pPr algn="ctr"/>
            <a:r>
              <a:rPr lang="kk-KZ" sz="1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конкурсного отбора </a:t>
            </a:r>
            <a:r>
              <a:rPr lang="kk-KZ" sz="1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, которые</a:t>
            </a:r>
            <a:endParaRPr lang="kk-KZ" sz="1000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kk-KZ" sz="1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перевелись с других </a:t>
            </a:r>
          </a:p>
          <a:p>
            <a:pPr algn="ctr"/>
            <a:r>
              <a:rPr lang="kk-KZ" sz="1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Интеллектуальных школ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306784" y="1662620"/>
            <a:ext cx="3654879" cy="1969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Конкурсный отбор проходил по старой системе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495300" y="1859566"/>
            <a:ext cx="16330" cy="3426809"/>
          </a:xfrm>
          <a:prstGeom prst="line">
            <a:avLst/>
          </a:prstGeom>
          <a:ln w="28575">
            <a:solidFill>
              <a:srgbClr val="B7CF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3333750" y="1859565"/>
            <a:ext cx="16330" cy="3426809"/>
          </a:xfrm>
          <a:prstGeom prst="line">
            <a:avLst/>
          </a:prstGeom>
          <a:ln w="28575">
            <a:solidFill>
              <a:srgbClr val="B7CF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03465" y="1902279"/>
            <a:ext cx="2830285" cy="1"/>
          </a:xfrm>
          <a:prstGeom prst="line">
            <a:avLst/>
          </a:prstGeom>
          <a:ln w="28575">
            <a:solidFill>
              <a:srgbClr val="B7CF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/>
          <p:cNvSpPr txBox="1"/>
          <p:nvPr/>
        </p:nvSpPr>
        <p:spPr>
          <a:xfrm>
            <a:off x="671698" y="1620584"/>
            <a:ext cx="2493818" cy="2706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10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Конкурсный отбор проходил по </a:t>
            </a:r>
            <a:r>
              <a:rPr lang="kk-KZ" sz="1000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новой системе</a:t>
            </a:r>
            <a:endParaRPr lang="ru-RU" sz="1000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4075" y="0"/>
            <a:ext cx="8516678" cy="9055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  <a:ea typeface="+mn-ea"/>
                <a:cs typeface="+mn-cs"/>
              </a:rPr>
              <a:t>ДОЛИ ОЦЕНОК «СУПЕРУЧЕНИКОВ»</a:t>
            </a:r>
            <a:endParaRPr lang="ru-RU" sz="24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36352" y="759975"/>
            <a:ext cx="8534401" cy="952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262006"/>
              </p:ext>
            </p:extLst>
          </p:nvPr>
        </p:nvGraphicFramePr>
        <p:xfrm>
          <a:off x="58097" y="1013436"/>
          <a:ext cx="8890910" cy="426239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39735"/>
                <a:gridCol w="3456079"/>
                <a:gridCol w="1198774"/>
                <a:gridCol w="1198774"/>
                <a:gridCol w="1198774"/>
                <a:gridCol w="1198774"/>
              </a:tblGrid>
              <a:tr h="2867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latin typeface="Arial Narrow" panose="020B0606020202030204" pitchFamily="34" charset="0"/>
                        </a:rPr>
                        <a:t>№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kern="1200" dirty="0">
                          <a:latin typeface="Arial Narrow" panose="020B0606020202030204" pitchFamily="34" charset="0"/>
                        </a:rPr>
                        <a:t>Школа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kern="1200" dirty="0">
                          <a:latin typeface="Arial Narrow" panose="020B0606020202030204" pitchFamily="34" charset="0"/>
                        </a:rPr>
                        <a:t>A*A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kern="1200" dirty="0">
                          <a:latin typeface="Arial Narrow" panose="020B0606020202030204" pitchFamily="34" charset="0"/>
                        </a:rPr>
                        <a:t>BC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kern="1200" dirty="0">
                          <a:latin typeface="Arial Narrow" panose="020B0606020202030204" pitchFamily="34" charset="0"/>
                        </a:rPr>
                        <a:t>DE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kern="1200" dirty="0">
                          <a:latin typeface="Arial Narrow" panose="020B0606020202030204" pitchFamily="34" charset="0"/>
                        </a:rPr>
                        <a:t>U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60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Астана ФМН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29,4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64,7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5,9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60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Алматы ФМН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38,2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45,9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13,9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60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Алматы ХБН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40,0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40,0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20,0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60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err="1" smtClean="0">
                          <a:latin typeface="Arial Narrow" panose="020B0606020202030204" pitchFamily="34" charset="0"/>
                        </a:rPr>
                        <a:t>Актобе</a:t>
                      </a:r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56,3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43,8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60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Атырау ХБН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39,2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45,1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60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Караганда ХБН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50,9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40,5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8,6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152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err="1" smtClean="0">
                          <a:latin typeface="Arial Narrow" panose="020B0606020202030204" pitchFamily="34" charset="0"/>
                        </a:rPr>
                        <a:t>Кызылорда</a:t>
                      </a:r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 ХБН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25,9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51,9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22,2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60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Павлодар ХБН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40,4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49,1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10,5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60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err="1" smtClean="0">
                          <a:latin typeface="Arial Narrow" panose="020B0606020202030204" pitchFamily="34" charset="0"/>
                        </a:rPr>
                        <a:t>Тараз</a:t>
                      </a:r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 ФМН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52,5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  <a:latin typeface="Arial Narrow" panose="020B0606020202030204" pitchFamily="34" charset="0"/>
                        </a:rPr>
                        <a:t>41,0</a:t>
                      </a:r>
                      <a:endParaRPr lang="ru-RU" sz="1600" u="none" strike="noStrike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6,6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60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Шымкент ФМН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38,6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effectLst/>
                          <a:latin typeface="Arial Narrow" panose="020B0606020202030204" pitchFamily="34" charset="0"/>
                        </a:rPr>
                        <a:t>43,6</a:t>
                      </a:r>
                      <a:endParaRPr lang="ru-RU" sz="1600" u="none" strike="noStrike" kern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15,8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2,0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60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kern="1200" dirty="0" smtClean="0">
                          <a:latin typeface="Arial Narrow" panose="020B0606020202030204" pitchFamily="34" charset="0"/>
                        </a:rPr>
                        <a:t>Шымкент ХБН 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35,4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 Narrow" panose="020B0606020202030204" pitchFamily="34" charset="0"/>
                        </a:rPr>
                        <a:t>50,0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14,6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  <a:endParaRPr lang="ru-RU" sz="1600" u="none" strike="noStrike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7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" y="112713"/>
            <a:ext cx="86868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АНАЛИТИЧЕСКИЕ ДАННЫЕ  ДЛЯ УЧАЩИХСЯ 10 – Х КЛАССОВ </a:t>
            </a:r>
            <a:br>
              <a:rPr lang="ru-RU" sz="20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(2016-2017 </a:t>
            </a:r>
            <a:r>
              <a:rPr lang="ru-RU" sz="1400" b="1" dirty="0" err="1" smtClean="0">
                <a:latin typeface="Arial Narrow" panose="020B0606020202030204" pitchFamily="34" charset="0"/>
              </a:rPr>
              <a:t>уч.гг</a:t>
            </a:r>
            <a:r>
              <a:rPr lang="ru-RU" sz="1400" b="1" dirty="0" smtClean="0">
                <a:latin typeface="Arial Narrow" panose="020B0606020202030204" pitchFamily="34" charset="0"/>
              </a:rPr>
              <a:t>.)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0" y="1009650"/>
            <a:ext cx="9144000" cy="1031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916904"/>
            <a:ext cx="9108446" cy="24145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206564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 Narrow" panose="020B0606020202030204" pitchFamily="34" charset="0"/>
              </a:rPr>
              <a:t>Предиктивная аналитика </a:t>
            </a:r>
            <a:r>
              <a:rPr lang="ru-RU" sz="1600" dirty="0" smtClean="0">
                <a:latin typeface="Arial Narrow" panose="020B0606020202030204" pitchFamily="34" charset="0"/>
              </a:rPr>
              <a:t>позволяет </a:t>
            </a:r>
            <a:r>
              <a:rPr lang="ru-RU" sz="1600" dirty="0">
                <a:latin typeface="Arial Narrow" panose="020B0606020202030204" pitchFamily="34" charset="0"/>
              </a:rPr>
              <a:t>выявлять закономерности и тенденции в структурированных и неструктурированных данных, помогая принимать важные </a:t>
            </a:r>
            <a:r>
              <a:rPr lang="ru-RU" sz="1600" dirty="0" smtClean="0">
                <a:latin typeface="Arial Narrow" panose="020B0606020202030204" pitchFamily="34" charset="0"/>
              </a:rPr>
              <a:t>решения.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12507"/>
              </p:ext>
            </p:extLst>
          </p:nvPr>
        </p:nvGraphicFramePr>
        <p:xfrm>
          <a:off x="34926" y="4578300"/>
          <a:ext cx="8940798" cy="2169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80266"/>
                <a:gridCol w="2980266"/>
                <a:gridCol w="2980266"/>
              </a:tblGrid>
              <a:tr h="73373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Мониторинг по математике:</a:t>
                      </a:r>
                    </a:p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9092 индивидуальных отчёта;</a:t>
                      </a:r>
                    </a:p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9092 отчёта о прогрессе;</a:t>
                      </a:r>
                    </a:p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152 отчёта в разрезе классов.</a:t>
                      </a:r>
                    </a:p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       (сентябрь 2016 года)</a:t>
                      </a:r>
                    </a:p>
                    <a:p>
                      <a:endParaRPr lang="ru-RU" sz="16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Мониторинг по  математике: </a:t>
                      </a:r>
                    </a:p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11190 индивидуальных отчётов;</a:t>
                      </a:r>
                    </a:p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11190 отчётов о прогрессе;</a:t>
                      </a:r>
                    </a:p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380 отчётов в разрезе классов.</a:t>
                      </a:r>
                    </a:p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               ( январь 2017 года)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Внешнее </a:t>
                      </a:r>
                      <a:r>
                        <a:rPr lang="ru-RU" sz="1600" b="1" dirty="0" err="1" smtClean="0">
                          <a:latin typeface="Arial Narrow" panose="020B0606020202030204" pitchFamily="34" charset="0"/>
                        </a:rPr>
                        <a:t>суммативное</a:t>
                      </a: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 оценивание: </a:t>
                      </a:r>
                    </a:p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13509 индивидуальных отчётов;</a:t>
                      </a:r>
                    </a:p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209 отчётов в разрезе классов;</a:t>
                      </a:r>
                    </a:p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1 аналитический отчёт.</a:t>
                      </a:r>
                    </a:p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                  (июль 2017 года)</a:t>
                      </a:r>
                    </a:p>
                    <a:p>
                      <a:endParaRPr lang="ru-RU" sz="16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внешние </a:t>
                      </a: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данные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1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РЕЗУЛЬТАТЫ ПО УРОВНЯМ ПЕДАГОГИЧЕСКОГО </a:t>
            </a:r>
            <a:r>
              <a:rPr lang="ru-RU" sz="2400" b="1" dirty="0" smtClean="0">
                <a:latin typeface="Arial Narrow" panose="020B0606020202030204" pitchFamily="34" charset="0"/>
              </a:rPr>
              <a:t>МАСТЕРСТВА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ПО ПРЕДМЕТУ «МАТЕМАТИКА» (%)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718510"/>
              </p:ext>
            </p:extLst>
          </p:nvPr>
        </p:nvGraphicFramePr>
        <p:xfrm>
          <a:off x="114300" y="1295020"/>
          <a:ext cx="9144000" cy="459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14300" y="891869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1761767" y="3100889"/>
            <a:ext cx="244929" cy="146957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94500" y="3106152"/>
            <a:ext cx="292213" cy="146957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63947" y="3151415"/>
            <a:ext cx="244929" cy="146957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49547" y="3298372"/>
            <a:ext cx="269648" cy="173491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251909" y="3298372"/>
            <a:ext cx="298337" cy="146957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79062" y="2158416"/>
            <a:ext cx="244929" cy="146957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95230" y="2160135"/>
            <a:ext cx="244929" cy="146957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33215" y="2099225"/>
            <a:ext cx="244929" cy="146957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0" y="1896585"/>
            <a:ext cx="9029700" cy="1258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8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РЕЗУЛЬТАТЫ ПО УРОВНЯМ ПЕДАГОГИЧЕСКОГО </a:t>
            </a:r>
            <a:r>
              <a:rPr lang="ru-RU" sz="2400" b="1" dirty="0" smtClean="0">
                <a:latin typeface="Arial Narrow" panose="020B0606020202030204" pitchFamily="34" charset="0"/>
              </a:rPr>
              <a:t>МАСТЕРСТВА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ПО </a:t>
            </a:r>
            <a:r>
              <a:rPr lang="ru-RU" sz="2400" b="1" dirty="0">
                <a:latin typeface="Arial Narrow" panose="020B0606020202030204" pitchFamily="34" charset="0"/>
              </a:rPr>
              <a:t>ПРЕДМЕТУ </a:t>
            </a:r>
            <a:r>
              <a:rPr lang="ru-RU" sz="2400" b="1" dirty="0" smtClean="0">
                <a:latin typeface="Arial Narrow" panose="020B0606020202030204" pitchFamily="34" charset="0"/>
              </a:rPr>
              <a:t>«КАЗАХСТАН В СОВРЕМЕННОМ МИРЕ» (%)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896502"/>
              </p:ext>
            </p:extLst>
          </p:nvPr>
        </p:nvGraphicFramePr>
        <p:xfrm>
          <a:off x="114300" y="1613763"/>
          <a:ext cx="9144000" cy="4029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14300" y="891869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8164" y="2833158"/>
            <a:ext cx="9029700" cy="1258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РЕЗУЛЬТАТЫ ПО УРОВНЯМ ПЕДАГОГИЧЕСКОГО </a:t>
            </a:r>
            <a:r>
              <a:rPr lang="ru-RU" sz="2400" b="1" dirty="0" smtClean="0">
                <a:latin typeface="Arial Narrow" panose="020B0606020202030204" pitchFamily="34" charset="0"/>
              </a:rPr>
              <a:t>МАСТЕРСТВА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ПО </a:t>
            </a:r>
            <a:r>
              <a:rPr lang="ru-RU" sz="2400" b="1" dirty="0">
                <a:latin typeface="Arial Narrow" panose="020B0606020202030204" pitchFamily="34" charset="0"/>
              </a:rPr>
              <a:t>ПРЕДМЕТУ </a:t>
            </a:r>
            <a:r>
              <a:rPr lang="ru-RU" sz="2400" b="1" dirty="0" smtClean="0">
                <a:latin typeface="Arial Narrow" panose="020B0606020202030204" pitchFamily="34" charset="0"/>
              </a:rPr>
              <a:t>«ҚАЗАҚ Т</a:t>
            </a:r>
            <a:r>
              <a:rPr lang="en-US" sz="2400" b="1" dirty="0" smtClean="0">
                <a:latin typeface="Arial Narrow" panose="020B0606020202030204" pitchFamily="34" charset="0"/>
              </a:rPr>
              <a:t>I</a:t>
            </a:r>
            <a:r>
              <a:rPr lang="ru-RU" sz="2400" b="1" dirty="0" smtClean="0">
                <a:latin typeface="Arial Narrow" panose="020B0606020202030204" pitchFamily="34" charset="0"/>
              </a:rPr>
              <a:t>Л</a:t>
            </a:r>
            <a:r>
              <a:rPr lang="en-US" sz="2400" b="1" dirty="0" smtClean="0">
                <a:latin typeface="Arial Narrow" panose="020B0606020202030204" pitchFamily="34" charset="0"/>
              </a:rPr>
              <a:t>I </a:t>
            </a:r>
            <a:r>
              <a:rPr lang="ru-RU" sz="2400" b="1" dirty="0" smtClean="0">
                <a:latin typeface="Arial Narrow" panose="020B0606020202030204" pitchFamily="34" charset="0"/>
              </a:rPr>
              <a:t>МЕН ӘДЕБИЕТ</a:t>
            </a:r>
            <a:r>
              <a:rPr lang="en-US" sz="2400" b="1" dirty="0" smtClean="0">
                <a:latin typeface="Arial Narrow" panose="020B0606020202030204" pitchFamily="34" charset="0"/>
              </a:rPr>
              <a:t>I</a:t>
            </a:r>
            <a:r>
              <a:rPr lang="ru-RU" sz="2400" b="1" dirty="0" smtClean="0">
                <a:latin typeface="Arial Narrow" panose="020B0606020202030204" pitchFamily="34" charset="0"/>
              </a:rPr>
              <a:t>» (%)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742343"/>
              </p:ext>
            </p:extLst>
          </p:nvPr>
        </p:nvGraphicFramePr>
        <p:xfrm>
          <a:off x="0" y="1383632"/>
          <a:ext cx="9144000" cy="445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14300" y="891869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7150" y="2902024"/>
            <a:ext cx="9029700" cy="163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450208" y="2655802"/>
            <a:ext cx="331879" cy="146957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33562" y="2705784"/>
            <a:ext cx="349024" cy="190365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76734" y="2673655"/>
            <a:ext cx="334736" cy="194038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17567" y="2714741"/>
            <a:ext cx="279400" cy="172449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201032" y="2664230"/>
            <a:ext cx="304800" cy="25412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5528" y="2664230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17976" y="2634097"/>
            <a:ext cx="349024" cy="190365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РЕЗУЛЬТАТЫ ПО УРОВНЯМ ПЕДАГОГИЧЕСКОГО </a:t>
            </a:r>
            <a:r>
              <a:rPr lang="ru-RU" sz="2400" b="1" dirty="0" smtClean="0">
                <a:latin typeface="Arial Narrow" panose="020B0606020202030204" pitchFamily="34" charset="0"/>
              </a:rPr>
              <a:t>МАСТЕРСТВА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ПО </a:t>
            </a:r>
            <a:r>
              <a:rPr lang="ru-RU" sz="2400" b="1" dirty="0">
                <a:latin typeface="Arial Narrow" panose="020B0606020202030204" pitchFamily="34" charset="0"/>
              </a:rPr>
              <a:t>ПРЕДМЕТУ </a:t>
            </a:r>
            <a:r>
              <a:rPr lang="ru-RU" sz="2400" b="1" dirty="0" smtClean="0">
                <a:latin typeface="Arial Narrow" panose="020B0606020202030204" pitchFamily="34" charset="0"/>
              </a:rPr>
              <a:t>«РУССКИЙ ЯЗЫК И ЛИТЕРАТУРА» (%)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751928"/>
              </p:ext>
            </p:extLst>
          </p:nvPr>
        </p:nvGraphicFramePr>
        <p:xfrm>
          <a:off x="114300" y="2215344"/>
          <a:ext cx="9144000" cy="388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0" y="891870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14300" y="3839929"/>
            <a:ext cx="9029700" cy="163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8265886" y="3573229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6081" y="3524789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38065" y="3528777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18179" y="3620042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67480" y="3659226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669564" y="3666308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РЕЗУЛЬТАТЫ ПО УРОВНЯМ ПЕДАГОГИЧЕСКОГО </a:t>
            </a:r>
            <a:r>
              <a:rPr lang="ru-RU" sz="2400" b="1" dirty="0" smtClean="0">
                <a:latin typeface="Arial Narrow" panose="020B0606020202030204" pitchFamily="34" charset="0"/>
              </a:rPr>
              <a:t>МАСТЕРСТВА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ПО </a:t>
            </a:r>
            <a:r>
              <a:rPr lang="ru-RU" sz="2400" b="1" dirty="0">
                <a:latin typeface="Arial Narrow" panose="020B0606020202030204" pitchFamily="34" charset="0"/>
              </a:rPr>
              <a:t>ПРЕДМЕТУ </a:t>
            </a:r>
            <a:r>
              <a:rPr lang="ru-RU" sz="2400" b="1" dirty="0" smtClean="0">
                <a:latin typeface="Arial Narrow" panose="020B0606020202030204" pitchFamily="34" charset="0"/>
              </a:rPr>
              <a:t>«ГЕОГРАФИЯ» (%)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223741"/>
              </p:ext>
            </p:extLst>
          </p:nvPr>
        </p:nvGraphicFramePr>
        <p:xfrm>
          <a:off x="0" y="891869"/>
          <a:ext cx="9144000" cy="596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14300" y="891869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61232" y="3042557"/>
            <a:ext cx="9029700" cy="163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530930" y="2845524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86101" y="2771635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30378" y="2743452"/>
            <a:ext cx="368300" cy="209951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1351" y="2843342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48990" y="2870561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РЕЗУЛЬТАТЫ ПО УРОВНЯМ ПЕДАГОГИЧЕСКОГО </a:t>
            </a:r>
            <a:r>
              <a:rPr lang="ru-RU" sz="2400" b="1" dirty="0" smtClean="0">
                <a:latin typeface="Arial Narrow" panose="020B0606020202030204" pitchFamily="34" charset="0"/>
              </a:rPr>
              <a:t>МАСТЕРСТВА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ПО </a:t>
            </a:r>
            <a:r>
              <a:rPr lang="ru-RU" sz="2400" b="1" dirty="0">
                <a:latin typeface="Arial Narrow" panose="020B0606020202030204" pitchFamily="34" charset="0"/>
              </a:rPr>
              <a:t>ПРЕДМЕТУ </a:t>
            </a:r>
            <a:r>
              <a:rPr lang="ru-RU" sz="2400" b="1" dirty="0" smtClean="0">
                <a:latin typeface="Arial Narrow" panose="020B0606020202030204" pitchFamily="34" charset="0"/>
              </a:rPr>
              <a:t>«ФИЗИКА» (%)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533628"/>
              </p:ext>
            </p:extLst>
          </p:nvPr>
        </p:nvGraphicFramePr>
        <p:xfrm>
          <a:off x="0" y="2033337"/>
          <a:ext cx="9144000" cy="401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14300" y="891869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14300" y="3659061"/>
            <a:ext cx="9029700" cy="163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916930" y="2992311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53013" y="3795796"/>
            <a:ext cx="368300" cy="171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39457" y="3303070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19487" y="3407373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5590" y="2992310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76082" y="3459576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427152" y="3499671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РЕЗУЛЬТАТЫ ПО УРОВНЯМ ПЕДАГОГИЧЕСКОГО </a:t>
            </a:r>
            <a:r>
              <a:rPr lang="ru-RU" sz="2400" b="1" dirty="0" smtClean="0">
                <a:latin typeface="Arial Narrow" panose="020B0606020202030204" pitchFamily="34" charset="0"/>
              </a:rPr>
              <a:t>МАСТЕРСТВА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ПО </a:t>
            </a:r>
            <a:r>
              <a:rPr lang="ru-RU" sz="2400" b="1" dirty="0">
                <a:latin typeface="Arial Narrow" panose="020B0606020202030204" pitchFamily="34" charset="0"/>
              </a:rPr>
              <a:t>ПРЕДМЕТУ </a:t>
            </a:r>
            <a:r>
              <a:rPr lang="ru-RU" sz="2400" b="1" dirty="0" smtClean="0">
                <a:latin typeface="Arial Narrow" panose="020B0606020202030204" pitchFamily="34" charset="0"/>
              </a:rPr>
              <a:t>«ХИМИЯ» (%)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976724"/>
              </p:ext>
            </p:extLst>
          </p:nvPr>
        </p:nvGraphicFramePr>
        <p:xfrm>
          <a:off x="0" y="2021306"/>
          <a:ext cx="9144000" cy="326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14300" y="891869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63934" y="3303515"/>
            <a:ext cx="8673930" cy="81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94859" y="2863517"/>
            <a:ext cx="368300" cy="294634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06236" y="3131522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89993" y="3178809"/>
            <a:ext cx="368300" cy="171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96284" y="2986157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25710" y="3109142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94617" y="2977931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РЕЗУЛЬТАТЫ ПО УРОВНЯМ ПЕДАГОГИЧЕСКОГО </a:t>
            </a:r>
            <a:r>
              <a:rPr lang="ru-RU" sz="2400" b="1" dirty="0" smtClean="0">
                <a:latin typeface="Arial Narrow" panose="020B0606020202030204" pitchFamily="34" charset="0"/>
              </a:rPr>
              <a:t>МАСТЕРСТВА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ПО </a:t>
            </a:r>
            <a:r>
              <a:rPr lang="ru-RU" sz="2400" b="1" dirty="0">
                <a:latin typeface="Arial Narrow" panose="020B0606020202030204" pitchFamily="34" charset="0"/>
              </a:rPr>
              <a:t>ПРЕДМЕТУ </a:t>
            </a:r>
            <a:r>
              <a:rPr lang="ru-RU" sz="2400" b="1" dirty="0" smtClean="0">
                <a:latin typeface="Arial Narrow" panose="020B0606020202030204" pitchFamily="34" charset="0"/>
              </a:rPr>
              <a:t>«БИОЛОГИЯ» (%)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213589"/>
              </p:ext>
            </p:extLst>
          </p:nvPr>
        </p:nvGraphicFramePr>
        <p:xfrm>
          <a:off x="0" y="891869"/>
          <a:ext cx="9144000" cy="596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14300" y="891869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30653" y="3667396"/>
            <a:ext cx="9029700" cy="163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30653" y="3495403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48101" y="3436074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844801" y="3530235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86501" y="3444238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04951" y="3561438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66011" y="3511732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РЕЗУЛЬТАТЫ ПО УРОВНЯМ ПЕДАГОГИЧЕСКОГО </a:t>
            </a:r>
            <a:r>
              <a:rPr lang="ru-RU" sz="2400" b="1" dirty="0" smtClean="0">
                <a:latin typeface="Arial Narrow" panose="020B0606020202030204" pitchFamily="34" charset="0"/>
              </a:rPr>
              <a:t>МАСТЕРСТВА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ПО </a:t>
            </a:r>
            <a:r>
              <a:rPr lang="ru-RU" sz="2400" b="1" dirty="0">
                <a:latin typeface="Arial Narrow" panose="020B0606020202030204" pitchFamily="34" charset="0"/>
              </a:rPr>
              <a:t>ПРЕДМЕТУ </a:t>
            </a:r>
            <a:r>
              <a:rPr lang="ru-RU" sz="2400" b="1" dirty="0" smtClean="0">
                <a:latin typeface="Arial Narrow" panose="020B0606020202030204" pitchFamily="34" charset="0"/>
              </a:rPr>
              <a:t>«ИНФОРМАТИКА» (%)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66130"/>
              </p:ext>
            </p:extLst>
          </p:nvPr>
        </p:nvGraphicFramePr>
        <p:xfrm>
          <a:off x="61232" y="1672391"/>
          <a:ext cx="9144000" cy="409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14300" y="891869"/>
            <a:ext cx="8923564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75532" y="2909663"/>
            <a:ext cx="9029700" cy="163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642101" y="2721700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72892" y="3010453"/>
            <a:ext cx="323296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07782" y="2739205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487721" y="2909663"/>
            <a:ext cx="368300" cy="138337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93521" y="2739203"/>
            <a:ext cx="368300" cy="171993"/>
          </a:xfrm>
          <a:prstGeom prst="ellipse">
            <a:avLst/>
          </a:prstGeom>
          <a:solidFill>
            <a:schemeClr val="dk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622" y="-57150"/>
            <a:ext cx="8229600" cy="10207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  <a:ea typeface="+mn-ea"/>
                <a:cs typeface="+mn-cs"/>
              </a:rPr>
              <a:t>УЧАСТИЕ В РАЗРАБОТКЕ </a:t>
            </a:r>
            <a:r>
              <a:rPr lang="ru-RU" sz="2400" b="1" dirty="0"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lang="ru-RU" sz="2400" b="1" dirty="0" smtClean="0">
                <a:latin typeface="Arial Narrow" panose="020B0606020202030204" pitchFamily="34" charset="0"/>
                <a:ea typeface="+mn-ea"/>
                <a:cs typeface="+mn-cs"/>
              </a:rPr>
              <a:t>ЭКСПЕРТИЗЕ МАТЕРИАЛОВ СО</a:t>
            </a:r>
            <a:endParaRPr lang="ru-RU" sz="24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76222" y="714223"/>
            <a:ext cx="8534401" cy="952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089032"/>
              </p:ext>
            </p:extLst>
          </p:nvPr>
        </p:nvGraphicFramePr>
        <p:xfrm>
          <a:off x="-84222" y="1495122"/>
          <a:ext cx="9059779" cy="430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68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192923"/>
              </p:ext>
            </p:extLst>
          </p:nvPr>
        </p:nvGraphicFramePr>
        <p:xfrm>
          <a:off x="1" y="971553"/>
          <a:ext cx="9144000" cy="5886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Блок-схема: процесс 4"/>
          <p:cNvSpPr/>
          <p:nvPr/>
        </p:nvSpPr>
        <p:spPr>
          <a:xfrm>
            <a:off x="276224" y="159281"/>
            <a:ext cx="8534401" cy="471340"/>
          </a:xfrm>
          <a:prstGeom prst="flowChartProcess">
            <a:avLst/>
          </a:prstGeom>
          <a:noFill/>
          <a:ln>
            <a:solidFill>
              <a:srgbClr val="F1F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КОНТИНГЕНТ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048" y="954466"/>
            <a:ext cx="9048751" cy="1708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Правая круглая скобка 8"/>
          <p:cNvSpPr/>
          <p:nvPr/>
        </p:nvSpPr>
        <p:spPr>
          <a:xfrm rot="16200000">
            <a:off x="7557104" y="3978331"/>
            <a:ext cx="1781503" cy="950857"/>
          </a:xfrm>
          <a:prstGeom prst="rightBracket">
            <a:avLst>
              <a:gd name="adj" fmla="val 0"/>
            </a:avLst>
          </a:prstGeom>
          <a:ln w="1905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16200000">
            <a:off x="5130306" y="3231735"/>
            <a:ext cx="2626712" cy="1762125"/>
          </a:xfrm>
          <a:prstGeom prst="rightBracket">
            <a:avLst>
              <a:gd name="adj" fmla="val 0"/>
            </a:avLst>
          </a:prstGeom>
          <a:ln w="1905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rot="16200000">
            <a:off x="3114872" y="-382258"/>
            <a:ext cx="3436489" cy="8180334"/>
          </a:xfrm>
          <a:prstGeom prst="rightBracket">
            <a:avLst>
              <a:gd name="adj" fmla="val 0"/>
            </a:avLst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авая круглая скобка 11"/>
          <p:cNvSpPr/>
          <p:nvPr/>
        </p:nvSpPr>
        <p:spPr>
          <a:xfrm rot="16200000">
            <a:off x="1980103" y="240279"/>
            <a:ext cx="3783621" cy="6588128"/>
          </a:xfrm>
          <a:prstGeom prst="rightBracket">
            <a:avLst>
              <a:gd name="adj" fmla="val 0"/>
            </a:avLst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круглая скобка 12"/>
          <p:cNvSpPr/>
          <p:nvPr/>
        </p:nvSpPr>
        <p:spPr>
          <a:xfrm rot="16200000">
            <a:off x="4814397" y="2992930"/>
            <a:ext cx="2956910" cy="1746247"/>
          </a:xfrm>
          <a:prstGeom prst="rightBracket">
            <a:avLst>
              <a:gd name="adj" fmla="val 0"/>
            </a:avLst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40921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Arial Narrow" panose="020B0606020202030204" pitchFamily="34" charset="0"/>
                <a:ea typeface="+mn-ea"/>
                <a:cs typeface="+mn-cs"/>
              </a:rPr>
              <a:t>УЧАСТИЕ УЧИТЕЛЕЙ В РАБОТЕ АТТЕСТАЦИОННОЙ КОМИССИИ</a:t>
            </a:r>
            <a:endParaRPr lang="ru-RU" sz="24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142257"/>
              </p:ext>
            </p:extLst>
          </p:nvPr>
        </p:nvGraphicFramePr>
        <p:xfrm>
          <a:off x="-1" y="714061"/>
          <a:ext cx="5135337" cy="613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V="1">
            <a:off x="259894" y="704535"/>
            <a:ext cx="8534401" cy="952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91034"/>
              </p:ext>
            </p:extLst>
          </p:nvPr>
        </p:nvGraphicFramePr>
        <p:xfrm>
          <a:off x="4894487" y="714061"/>
          <a:ext cx="3899808" cy="613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6078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403035"/>
              </p:ext>
            </p:extLst>
          </p:nvPr>
        </p:nvGraphicFramePr>
        <p:xfrm>
          <a:off x="0" y="1143000"/>
          <a:ext cx="9144000" cy="481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58" y="643644"/>
            <a:ext cx="8632684" cy="12193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40921"/>
          </a:xfrm>
        </p:spPr>
        <p:txBody>
          <a:bodyPr>
            <a:noAutofit/>
          </a:bodyPr>
          <a:lstStyle/>
          <a:p>
            <a:r>
              <a:rPr lang="kk-KZ" sz="2400" b="1" dirty="0" smtClean="0">
                <a:latin typeface="Arial Narrow" panose="020B0606020202030204" pitchFamily="34" charset="0"/>
                <a:ea typeface="+mn-ea"/>
                <a:cs typeface="+mn-cs"/>
              </a:rPr>
              <a:t>УЧАСТИЕ УЧИТЕЛЕЙ В РАБОТЕ АТТЕСТАЦИОННОЙ КОМИССИИ</a:t>
            </a:r>
            <a:endParaRPr lang="ru-RU" sz="24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86541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  <a:ea typeface="+mn-ea"/>
                <a:cs typeface="+mn-cs"/>
              </a:rPr>
              <a:t>КОЛИЧЕСТВО </a:t>
            </a:r>
            <a:r>
              <a:rPr lang="ru-RU" sz="2800" b="1" dirty="0" smtClean="0">
                <a:latin typeface="Arial Narrow" panose="020B0606020202030204" pitchFamily="34" charset="0"/>
                <a:ea typeface="+mn-ea"/>
                <a:cs typeface="+mn-cs"/>
              </a:rPr>
              <a:t>ЗАЯВЛЕНИЙ НА АПЕЛЛЯЦИЮ</a:t>
            </a:r>
            <a:endParaRPr lang="ru-RU" sz="28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838810"/>
              </p:ext>
            </p:extLst>
          </p:nvPr>
        </p:nvGraphicFramePr>
        <p:xfrm>
          <a:off x="0" y="1286542"/>
          <a:ext cx="9144000" cy="344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0" y="4559970"/>
            <a:ext cx="9144000" cy="697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Всего школами было подано 157 заявлений на апелляцию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4797" y="712684"/>
            <a:ext cx="8534401" cy="952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59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1743"/>
          </a:xfrm>
        </p:spPr>
        <p:txBody>
          <a:bodyPr>
            <a:normAutofit/>
          </a:bodyPr>
          <a:lstStyle/>
          <a:p>
            <a:r>
              <a:rPr lang="kk-KZ" sz="4000" b="1" dirty="0">
                <a:latin typeface="Arial Narrow" panose="020B0606020202030204" pitchFamily="34" charset="0"/>
                <a:ea typeface="+mn-ea"/>
                <a:cs typeface="+mn-cs"/>
              </a:rPr>
              <a:t>НАРУШЕНИЯ</a:t>
            </a:r>
            <a:endParaRPr lang="ru-RU" sz="40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24251" y="1662793"/>
            <a:ext cx="29799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708322" y="1662793"/>
            <a:ext cx="29799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747" y="1679005"/>
            <a:ext cx="80932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>
                <a:latin typeface="Arial Narrow" panose="020B0606020202030204" pitchFamily="34" charset="0"/>
              </a:rPr>
              <a:t>Сокрытие факта </a:t>
            </a:r>
            <a:r>
              <a:rPr lang="ru-RU" sz="2800" dirty="0" smtClean="0">
                <a:latin typeface="Arial Narrow" panose="020B0606020202030204" pitchFamily="34" charset="0"/>
              </a:rPr>
              <a:t>заинтересованности.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 Narrow" panose="020B0606020202030204" pitchFamily="34" charset="0"/>
              </a:rPr>
              <a:t>Наличие телефонов у учащихся и дежурных.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 Narrow" panose="020B0606020202030204" pitchFamily="34" charset="0"/>
              </a:rPr>
              <a:t>Нарушение конфиденциальности  по предметам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</a:rPr>
              <a:t>«Физика», «Химия», «Биология».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Arial Narrow" panose="020B0606020202030204" pitchFamily="34" charset="0"/>
              </a:rPr>
              <a:t>Использование шпаргалок.   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0" y="946460"/>
            <a:ext cx="8632684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anose="020B0606020202030204" pitchFamily="34" charset="0"/>
              </a:rPr>
              <a:t>ВЫВОДЫ И РЕКОМЕНДАЦИИ 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Проводить анализ данных, предоставляемых по итогам оценочных процедур.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Планировать учебный процесс на основе данных. 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0" y="1191388"/>
            <a:ext cx="8632684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2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2238"/>
            <a:ext cx="9143999" cy="560934"/>
          </a:xfrm>
        </p:spPr>
        <p:txBody>
          <a:bodyPr>
            <a:noAutofit/>
          </a:bodyPr>
          <a:lstStyle/>
          <a:p>
            <a:r>
              <a:rPr lang="ru-RU" sz="1900" b="1" dirty="0">
                <a:latin typeface="Arial Narrow" panose="020B0606020202030204" pitchFamily="34" charset="0"/>
                <a:ea typeface="+mn-ea"/>
                <a:cs typeface="+mn-cs"/>
              </a:rPr>
              <a:t>ДОЛИ И СРЕДНИЕ БАЛЛЫ УЧАЩИХСЯ, ИЗУЧАВШИХ МАТЕМАТИКУ (10 </a:t>
            </a:r>
            <a:r>
              <a:rPr lang="ru-RU" sz="1900" b="1" dirty="0" smtClean="0">
                <a:latin typeface="Arial Narrow" panose="020B0606020202030204" pitchFamily="34" charset="0"/>
                <a:ea typeface="+mn-ea"/>
                <a:cs typeface="+mn-cs"/>
              </a:rPr>
              <a:t>и 7ч)</a:t>
            </a:r>
            <a:endParaRPr lang="ru-RU" sz="1900" b="1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306691"/>
              </p:ext>
            </p:extLst>
          </p:nvPr>
        </p:nvGraphicFramePr>
        <p:xfrm>
          <a:off x="190500" y="1485900"/>
          <a:ext cx="8772525" cy="526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88241814"/>
              </p:ext>
            </p:extLst>
          </p:nvPr>
        </p:nvGraphicFramePr>
        <p:xfrm>
          <a:off x="328854" y="633282"/>
          <a:ext cx="8591861" cy="97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56988" y="1023543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 dirty="0" smtClean="0">
                <a:latin typeface="Arial Narrow" panose="020B0606020202030204" pitchFamily="34" charset="0"/>
              </a:rPr>
              <a:t>143,14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0023" y="1071991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 dirty="0" smtClean="0">
                <a:latin typeface="Arial Narrow" panose="020B0606020202030204" pitchFamily="34" charset="0"/>
              </a:rPr>
              <a:t>108,59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4948" y="1795046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138,67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7448" y="1795046"/>
            <a:ext cx="627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110,16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3887" y="2019757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139,7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7448" y="2019757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90,83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5024" y="2265979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123,82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0524" y="2265979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108,43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2232" y="2497556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134,56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7324" y="2494579"/>
            <a:ext cx="627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110,26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9032" y="2726156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143,09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1424" y="2723179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100,87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9632" y="2967456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136,03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9024" y="2964479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103,73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8832" y="3196056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159,84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1969" y="319605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108,72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9957" y="342763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136,88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61969" y="343735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97,87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1057" y="365623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152,27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5769" y="365325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106,43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2157" y="388483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177,38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9569" y="389455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126,26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9457" y="412613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161,95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1469" y="413585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109,05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00557" y="435473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169,69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5269" y="436445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101,04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9757" y="4583333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151,8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19069" y="460575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109,24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3557" y="482463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128,43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30169" y="4821655"/>
            <a:ext cx="627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116,45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35457" y="5053233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176,75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04769" y="5062955"/>
            <a:ext cx="627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117,36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8957" y="5281833"/>
            <a:ext cx="42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173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9369" y="530425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96,79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14269" y="5545555"/>
            <a:ext cx="618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111,77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52369" y="574875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98,06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14269" y="5990055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 smtClean="0">
                <a:latin typeface="Arial Narrow" panose="020B0606020202030204" pitchFamily="34" charset="0"/>
              </a:rPr>
              <a:t>126,23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208734" y="3897533"/>
            <a:ext cx="628533" cy="3077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509569" y="3899143"/>
            <a:ext cx="628533" cy="3077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77333" y="4168468"/>
            <a:ext cx="1210734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3008236" y="2258042"/>
            <a:ext cx="628533" cy="3077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422272" y="2019756"/>
            <a:ext cx="628533" cy="3077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0" y="552450"/>
            <a:ext cx="9144000" cy="3810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84629" y="6261343"/>
            <a:ext cx="22550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10 ч </a:t>
            </a:r>
            <a:r>
              <a:rPr lang="ru-RU" sz="1400" dirty="0" smtClean="0">
                <a:latin typeface="Arial Narrow" panose="020B0606020202030204" pitchFamily="34" charset="0"/>
              </a:rPr>
              <a:t>– 407 </a:t>
            </a:r>
            <a:r>
              <a:rPr lang="ru-RU" sz="1400" dirty="0" err="1" smtClean="0">
                <a:latin typeface="Arial Narrow" panose="020B0606020202030204" pitchFamily="34" charset="0"/>
              </a:rPr>
              <a:t>уч</a:t>
            </a:r>
            <a:r>
              <a:rPr lang="ru-RU" sz="1400" dirty="0" smtClean="0">
                <a:latin typeface="Arial Narrow" panose="020B0606020202030204" pitchFamily="34" charset="0"/>
              </a:rPr>
              <a:t>, 16 школ </a:t>
            </a:r>
          </a:p>
          <a:p>
            <a:r>
              <a:rPr lang="ru-RU" sz="1400" b="1" dirty="0">
                <a:latin typeface="Arial Narrow" panose="020B0606020202030204" pitchFamily="34" charset="0"/>
              </a:rPr>
              <a:t>7 ч </a:t>
            </a:r>
            <a:r>
              <a:rPr lang="ru-RU" sz="1400" dirty="0" smtClean="0">
                <a:latin typeface="Arial Narrow" panose="020B0606020202030204" pitchFamily="34" charset="0"/>
              </a:rPr>
              <a:t>– 1633 </a:t>
            </a:r>
            <a:r>
              <a:rPr lang="ru-RU" sz="1400" dirty="0" err="1" smtClean="0">
                <a:latin typeface="Arial Narrow" panose="020B0606020202030204" pitchFamily="34" charset="0"/>
              </a:rPr>
              <a:t>уч</a:t>
            </a:r>
            <a:r>
              <a:rPr lang="ru-RU" sz="1400" dirty="0" smtClean="0">
                <a:latin typeface="Arial Narrow" panose="020B0606020202030204" pitchFamily="34" charset="0"/>
              </a:rPr>
              <a:t>, 19 школ</a:t>
            </a:r>
            <a:endParaRPr lang="ru-RU" sz="1400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8440871"/>
              </p:ext>
            </p:extLst>
          </p:nvPr>
        </p:nvGraphicFramePr>
        <p:xfrm>
          <a:off x="4830536" y="1133475"/>
          <a:ext cx="4151539" cy="450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6283225"/>
              </p:ext>
            </p:extLst>
          </p:nvPr>
        </p:nvGraphicFramePr>
        <p:xfrm>
          <a:off x="133350" y="1218441"/>
          <a:ext cx="4498064" cy="4429125"/>
        </p:xfrm>
        <a:graphic>
          <a:graphicData uri="http://schemas.openxmlformats.org/drawingml/2006/table">
            <a:tbl>
              <a:tblPr/>
              <a:tblGrid>
                <a:gridCol w="325551"/>
                <a:gridCol w="1772213"/>
                <a:gridCol w="866775"/>
                <a:gridCol w="857250"/>
                <a:gridCol w="676275"/>
              </a:tblGrid>
              <a:tr h="4118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Школа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Средний процент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выполнения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ср % выполнения СО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кл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(2017)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кл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(2019)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Кызылорда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Костанай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A93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Тараз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3A6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Кокшетау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7AF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Актау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9B5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Усть-Каменогорск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3C9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Петропавловск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DD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Актобе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Талдыкорган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Караганда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Павлодар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Семей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EC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DB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7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Астана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A4"/>
                    </a:solidFill>
                  </a:tcPr>
                </a:tc>
              </a:tr>
              <a:tr h="210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Шымкент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3350" y="0"/>
            <a:ext cx="8782050" cy="894943"/>
          </a:xfrm>
          <a:noFill/>
          <a:ln>
            <a:solidFill>
              <a:srgbClr val="F1F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МАТЕМАТИКА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(10 часов)</a:t>
            </a: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636" y="6156818"/>
            <a:ext cx="384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i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* Шымкент ХБН, Уральск ФМН, Атырау ХБН нет учащихся обучавшихся по данной программе</a:t>
            </a:r>
            <a:endParaRPr lang="ru-RU" sz="1400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93" y="885825"/>
            <a:ext cx="8598632" cy="1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193" y="235430"/>
            <a:ext cx="8310677" cy="650395"/>
          </a:xfrm>
          <a:noFill/>
          <a:ln>
            <a:solidFill>
              <a:srgbClr val="F1F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МАТЕМАТИКА 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7 часов)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5660562"/>
              </p:ext>
            </p:extLst>
          </p:nvPr>
        </p:nvGraphicFramePr>
        <p:xfrm>
          <a:off x="431343" y="1125310"/>
          <a:ext cx="4293056" cy="5420680"/>
        </p:xfrm>
        <a:graphic>
          <a:graphicData uri="http://schemas.openxmlformats.org/drawingml/2006/table">
            <a:tbl>
              <a:tblPr/>
              <a:tblGrid>
                <a:gridCol w="421170"/>
                <a:gridCol w="1762679"/>
                <a:gridCol w="861099"/>
                <a:gridCol w="697128"/>
                <a:gridCol w="550980"/>
              </a:tblGrid>
              <a:tr h="40574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Школа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Средний процент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выполнения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ср % выполнения СО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кл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(2017)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кл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(2019)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Кызылорда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44,6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54,2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9,6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Костанай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50,9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58,7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7,8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78E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Кокшетау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49,7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50,5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0,8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D3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Талдыкорган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49,1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48,4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-0,7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Шымкент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64,6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63,1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-1,5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Семей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57,0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55,1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-1,9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Шымкент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60,2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58,2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-2,0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EF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Усть-Каменогорск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48,0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45,4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-2,5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Тараз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57,6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54,6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-3,0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Актау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56,7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53,2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-3,5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D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59,6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55,1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-4,5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F2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Павлодар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57,1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51,9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-5,2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E7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Актобе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56,5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50,4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-6,0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Караганда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69,3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63,1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-6,2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5D8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Уральск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62,4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55,9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-6,5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D2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Петропавловск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61,1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54,4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-6,7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CCF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Атырау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56,6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49,0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-7,5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C2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64,8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54,5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-10,3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597"/>
                    </a:solidFill>
                  </a:tcPr>
                </a:tc>
              </a:tr>
              <a:tr h="20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Астана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62,0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48,9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-13,1</a:t>
                      </a:r>
                    </a:p>
                  </a:txBody>
                  <a:tcPr marL="9210" marR="9210" marT="92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6240983"/>
              </p:ext>
            </p:extLst>
          </p:nvPr>
        </p:nvGraphicFramePr>
        <p:xfrm>
          <a:off x="4744811" y="1181100"/>
          <a:ext cx="4142014" cy="543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93" y="885825"/>
            <a:ext cx="8598632" cy="1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2287635"/>
              </p:ext>
            </p:extLst>
          </p:nvPr>
        </p:nvGraphicFramePr>
        <p:xfrm>
          <a:off x="5138036" y="1515623"/>
          <a:ext cx="3612559" cy="4583968"/>
        </p:xfrm>
        <a:graphic>
          <a:graphicData uri="http://schemas.openxmlformats.org/drawingml/2006/table">
            <a:tbl>
              <a:tblPr/>
              <a:tblGrid>
                <a:gridCol w="1604032"/>
                <a:gridCol w="669509"/>
                <a:gridCol w="669509"/>
                <a:gridCol w="669509"/>
              </a:tblGrid>
              <a:tr h="45052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Школа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оценок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A*ABC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528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кл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(2017)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кл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(2019)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Кызылорда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Актау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Усть-Каменогорск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Павлодар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0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Кокшетау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9D7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Семей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Петропавловск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Актобе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Костанай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Талдыкорган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Тараз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Караганда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7C9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Астана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7C9"/>
                    </a:solidFill>
                  </a:tcPr>
                </a:tc>
              </a:tr>
              <a:tr h="230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Шымкент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7154102"/>
              </p:ext>
            </p:extLst>
          </p:nvPr>
        </p:nvGraphicFramePr>
        <p:xfrm>
          <a:off x="255181" y="1534673"/>
          <a:ext cx="4644656" cy="4589104"/>
        </p:xfrm>
        <a:graphic>
          <a:graphicData uri="http://schemas.openxmlformats.org/drawingml/2006/table">
            <a:tbl>
              <a:tblPr/>
              <a:tblGrid>
                <a:gridCol w="1582479"/>
                <a:gridCol w="570803"/>
                <a:gridCol w="344656"/>
                <a:gridCol w="384046"/>
                <a:gridCol w="384046"/>
                <a:gridCol w="384046"/>
                <a:gridCol w="384046"/>
                <a:gridCol w="305267"/>
                <a:gridCol w="305267"/>
              </a:tblGrid>
              <a:tr h="38807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Школа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учащ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629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A*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Кызылорда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-27,4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-4,8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Актау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18,2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-18,2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Усть-Каменогорск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18,2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Павлодар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13,8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6,9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-6,9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3,4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-13,8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-3,4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Кокшетау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38,5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-7,7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-23,1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7,7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-7,7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-7,7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Семей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16,7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-12,5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-12,5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Петропавловск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31,6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-10,5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-10,5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Актобе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-21,7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-13,0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12,8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2,6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-12,8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-2,6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Костанай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37,5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12,5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-25,0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-25,0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Талдыкорган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-16,7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-33,3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Тараз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Караганда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-23,1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4,7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-16,3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Астана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Шымкент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-14,3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-42,9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28,6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14,3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F1FCFE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F1FCFE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F1FCFE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F1FCFE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F1FCFE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F1FCFE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F1FCFE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03014" y="0"/>
            <a:ext cx="5061098" cy="687779"/>
          </a:xfrm>
          <a:noFill/>
          <a:ln>
            <a:solidFill>
              <a:srgbClr val="F1F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МАТЕМАТИКА (10 часов)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88064" y="996629"/>
            <a:ext cx="1639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Доли оценок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5181" y="6307826"/>
            <a:ext cx="8495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i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* ХБН Шымкент, ФМН Уральск, ХБН Атырау нет учащихся обучавшихся по данной программе</a:t>
            </a:r>
            <a:endParaRPr lang="ru-RU" sz="1400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76223" y="837441"/>
            <a:ext cx="8534401" cy="952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0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5797413"/>
              </p:ext>
            </p:extLst>
          </p:nvPr>
        </p:nvGraphicFramePr>
        <p:xfrm>
          <a:off x="5146461" y="1380830"/>
          <a:ext cx="3770275" cy="5107305"/>
        </p:xfrm>
        <a:graphic>
          <a:graphicData uri="http://schemas.openxmlformats.org/drawingml/2006/table">
            <a:tbl>
              <a:tblPr/>
              <a:tblGrid>
                <a:gridCol w="1674061"/>
                <a:gridCol w="698738"/>
                <a:gridCol w="698738"/>
                <a:gridCol w="698738"/>
              </a:tblGrid>
              <a:tr h="3970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Школа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оценок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A*ABC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055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кл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(2017)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кл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(2019)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Костанай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Кызылорда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487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Кокшетау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D4AA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Талдыкорган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D9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Шымкент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DD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Семей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DF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Усть-Каменогорск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E0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Тараз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Петропавловск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Шымкент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Актобе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B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Павлодар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Актау ХБН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DF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Уральск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DF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Атырау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7B9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Караганда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5B8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98C"/>
                    </a:solidFill>
                  </a:tcPr>
                </a:tc>
              </a:tr>
              <a:tr h="202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Астана ФМН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710981"/>
              </p:ext>
            </p:extLst>
          </p:nvPr>
        </p:nvGraphicFramePr>
        <p:xfrm>
          <a:off x="157075" y="1380829"/>
          <a:ext cx="4788523" cy="5288245"/>
        </p:xfrm>
        <a:graphic>
          <a:graphicData uri="http://schemas.openxmlformats.org/drawingml/2006/table">
            <a:tbl>
              <a:tblPr/>
              <a:tblGrid>
                <a:gridCol w="1623781"/>
                <a:gridCol w="430683"/>
                <a:gridCol w="366420"/>
                <a:gridCol w="366420"/>
                <a:gridCol w="366420"/>
                <a:gridCol w="366420"/>
                <a:gridCol w="366420"/>
                <a:gridCol w="366420"/>
                <a:gridCol w="535539"/>
              </a:tblGrid>
              <a:tr h="32879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Школа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учащ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Разница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729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605" marR="8605" marT="86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A*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</a:t>
                      </a:r>
                    </a:p>
                  </a:txBody>
                  <a:tcPr marL="8605" marR="8605" marT="8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Костанай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9,1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-10,0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-18,4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Кызылорда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24,0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-11,5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-14,6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Кокшетау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3,7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6,1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6,1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6,1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-11,0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-12,2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Талдыкорган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Шымкент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-7,7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-11,5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Семей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-9,8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-9,8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Усть-Каменогорск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-7,1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Тараз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5,1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-15,4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Петропавловск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-16,2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Шымкент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-8,2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-6,7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-3,7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Актобе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-11,3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-17,0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-5,3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Павлодар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-0,2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Актау ХБН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-13,8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-2,6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2,1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Уральск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-7,0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Атырау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-14,7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-14,7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Караганда ХБН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-10,6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6,1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Алматы ФМН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205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-6,3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-9,3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5,9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9,8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Астана ФМН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-4,6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-1,4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-9,7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-3,3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10,1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8,2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CFE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92595" y="0"/>
            <a:ext cx="5605159" cy="921525"/>
          </a:xfrm>
          <a:noFill/>
          <a:ln>
            <a:solidFill>
              <a:srgbClr val="F1F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МАТЕМАТИКА (7 часов)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23544" y="940263"/>
            <a:ext cx="1639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Доли оценок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76223" y="837441"/>
            <a:ext cx="8534401" cy="952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9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750921"/>
              </p:ext>
            </p:extLst>
          </p:nvPr>
        </p:nvGraphicFramePr>
        <p:xfrm>
          <a:off x="-2314575" y="3743325"/>
          <a:ext cx="12982575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-37077"/>
            <a:ext cx="9144000" cy="906236"/>
          </a:xfrm>
        </p:spPr>
        <p:txBody>
          <a:bodyPr>
            <a:noAutofit/>
          </a:bodyPr>
          <a:lstStyle/>
          <a:p>
            <a:r>
              <a:rPr lang="kk-KZ" sz="2400" b="1" dirty="0">
                <a:latin typeface="Arial Narrow" panose="020B0606020202030204" pitchFamily="34" charset="0"/>
              </a:rPr>
              <a:t>РЕЗУЛЬТАТЫ СО ПО ПРЕДМЕТУ </a:t>
            </a:r>
            <a:r>
              <a:rPr lang="kk-KZ" sz="2400" b="1" dirty="0" smtClean="0">
                <a:latin typeface="Arial Narrow" panose="020B0606020202030204" pitchFamily="34" charset="0"/>
              </a:rPr>
              <a:t>«ФИЗИКА»</a:t>
            </a:r>
            <a:r>
              <a:rPr lang="kk-KZ" sz="2400" b="1" u="sng" dirty="0" smtClean="0">
                <a:latin typeface="Arial Narrow" panose="020B0606020202030204" pitchFamily="34" charset="0"/>
              </a:rPr>
              <a:t> </a:t>
            </a:r>
            <a:r>
              <a:rPr lang="kk-KZ" sz="2400" b="1" u="sng" dirty="0">
                <a:latin typeface="Arial Narrow" panose="020B0606020202030204" pitchFamily="34" charset="0"/>
              </a:rPr>
              <a:t>В </a:t>
            </a:r>
            <a:r>
              <a:rPr lang="kk-KZ" sz="2400" b="1" u="sng" dirty="0" smtClean="0">
                <a:latin typeface="Arial Narrow" panose="020B0606020202030204" pitchFamily="34" charset="0"/>
              </a:rPr>
              <a:t>РАЗРЕЗЕ ШКОЛ (</a:t>
            </a:r>
            <a:r>
              <a:rPr lang="en-US" sz="2400" b="1" u="sng" dirty="0" smtClean="0">
                <a:latin typeface="Arial Narrow" panose="020B0606020202030204" pitchFamily="34" charset="0"/>
              </a:rPr>
              <a:t>%</a:t>
            </a:r>
            <a:r>
              <a:rPr lang="kk-KZ" sz="2400" b="1" u="sng" dirty="0" smtClean="0">
                <a:latin typeface="Arial Narrow" panose="020B0606020202030204" pitchFamily="34" charset="0"/>
              </a:rPr>
              <a:t>)</a:t>
            </a:r>
            <a:endParaRPr lang="ru-RU" sz="2400" b="1" u="sng" dirty="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600117"/>
              </p:ext>
            </p:extLst>
          </p:nvPr>
        </p:nvGraphicFramePr>
        <p:xfrm>
          <a:off x="304799" y="1086928"/>
          <a:ext cx="8226881" cy="253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276223" y="837441"/>
            <a:ext cx="8534401" cy="952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V="1">
            <a:off x="4006735" y="2601884"/>
            <a:ext cx="656705" cy="6816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4543423" y="2601884"/>
            <a:ext cx="909726" cy="93102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220392" y="1400695"/>
            <a:ext cx="382385" cy="249382"/>
          </a:xfrm>
          <a:prstGeom prst="ellipse">
            <a:avLst/>
          </a:prstGeom>
          <a:solidFill>
            <a:schemeClr val="accent3">
              <a:alpha val="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47309" y="1471353"/>
            <a:ext cx="349135" cy="274320"/>
          </a:xfrm>
          <a:prstGeom prst="ellipse">
            <a:avLst/>
          </a:prstGeom>
          <a:solidFill>
            <a:schemeClr val="accent2">
              <a:alpha val="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9152" y="839579"/>
            <a:ext cx="1322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Всего – 1258.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6554453" y="4117002"/>
            <a:ext cx="382385" cy="249382"/>
          </a:xfrm>
          <a:prstGeom prst="ellipse">
            <a:avLst/>
          </a:prstGeom>
          <a:solidFill>
            <a:schemeClr val="accent3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4016</TotalTime>
  <Words>1737</Words>
  <Application>Microsoft Office PowerPoint</Application>
  <PresentationFormat>Экран (4:3)</PresentationFormat>
  <Paragraphs>963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ФИЛИАЛ «ЦЕНТР ПЕДАГОГИЧЕСКИХ ИЗМЕРЕНИЙ» АВТОНОМНАЯ ОРГАНИЗАЦИЯ ОБРАЗОВАНИЯ  «НАЗАРБАЕВ ИНТЕЛЛЕКТУАЛЬНЫЕ ШКОЛЫ» </vt:lpstr>
      <vt:lpstr>АНАЛИТИЧЕСКИЕ ДАННЫЕ  ДЛЯ УЧАЩИХСЯ 10 – Х КЛАССОВ  (2016-2017 уч.гг.)</vt:lpstr>
      <vt:lpstr>Презентация PowerPoint</vt:lpstr>
      <vt:lpstr>ДОЛИ И СРЕДНИЕ БАЛЛЫ УЧАЩИХСЯ, ИЗУЧАВШИХ МАТЕМАТИКУ (10 и 7ч)</vt:lpstr>
      <vt:lpstr>МАТЕМАТИКА  (10 часов)</vt:lpstr>
      <vt:lpstr>МАТЕМАТИКА   (7 часов)</vt:lpstr>
      <vt:lpstr>МАТЕМАТИКА (10 часов)</vt:lpstr>
      <vt:lpstr>МАТЕМАТИКА (7 часов)</vt:lpstr>
      <vt:lpstr>РЕЗУЛЬТАТЫ СО ПО ПРЕДМЕТУ «ФИЗИКА» В РАЗРЕЗЕ ШКОЛ (%)</vt:lpstr>
      <vt:lpstr>РЕЗУЛЬТАТЫ СО ПО ПРЕДМЕТУ «ХИМИЯ» В РАЗРЕЗЕ ШКОЛ (%)</vt:lpstr>
      <vt:lpstr>РЕЗУЛЬТАТЫ СО ПО ПРЕДМЕТУ «БИОЛОГИЯ» В РАЗРЕЗЕ ШКОЛ (%)</vt:lpstr>
      <vt:lpstr>РЕЗУЛЬТАТЫ СО ПО ПРЕДМЕТУ «ИНФОРМАТИКА» В РАЗРЕЗЕ ШКОЛ (%)</vt:lpstr>
      <vt:lpstr> РЕЗУЛЬТАТЫ УЧАЩИХСЯ ПО ПРЕДМЕТАМ ПО ВЫБОРУ  В СРАВНЕНИИ С РЕЗУЛЬТАТАМИ  IELTS  </vt:lpstr>
      <vt:lpstr>РЕЗУЛЬТАТЫ УЧАЩИХСЯ ПО ПРЕДМЕТАМ ПО ВЫБОРУ В СРАВНЕНИИ С РЕЗУЛЬТАТАМИ  IELTS </vt:lpstr>
      <vt:lpstr>РЕЗУЛЬТАТЫ СО ПО ПРЕДМЕТУ «КАЗАХСТАН В СОВРЕМЕННОМ МИРЕ» В РАЗРЕЗЕ ЯЗЫКОВ ОБУЧЕНИЯ (средний балл)</vt:lpstr>
      <vt:lpstr>РЕЗУЛЬТАТЫ СО ПО ПРЕДМЕТУ «ГЕОГРАФИЯ»  В РАЗРЕЗЕ ЯЗЫКОВ ОБУЧЕНИЯ (средний балл)</vt:lpstr>
      <vt:lpstr>Презентация PowerPoint</vt:lpstr>
      <vt:lpstr>Количество учеников, получивших по всем предметам  оценки А* и А</vt:lpstr>
      <vt:lpstr>ДОЛИ ОЦЕНОК «СУПЕРУЧЕНИКОВ»</vt:lpstr>
      <vt:lpstr>РЕЗУЛЬТАТЫ ПО УРОВНЯМ ПЕДАГОГИЧЕСКОГО МАСТЕРСТВА ПО ПРЕДМЕТУ «МАТЕМАТИКА» (%)</vt:lpstr>
      <vt:lpstr>РЕЗУЛЬТАТЫ ПО УРОВНЯМ ПЕДАГОГИЧЕСКОГО МАСТЕРСТВА ПО ПРЕДМЕТУ «КАЗАХСТАН В СОВРЕМЕННОМ МИРЕ» (%)</vt:lpstr>
      <vt:lpstr>РЕЗУЛЬТАТЫ ПО УРОВНЯМ ПЕДАГОГИЧЕСКОГО МАСТЕРСТВА ПО ПРЕДМЕТУ «ҚАЗАҚ ТIЛI МЕН ӘДЕБИЕТI» (%)</vt:lpstr>
      <vt:lpstr>РЕЗУЛЬТАТЫ ПО УРОВНЯМ ПЕДАГОГИЧЕСКОГО МАСТЕРСТВА ПО ПРЕДМЕТУ «РУССКИЙ ЯЗЫК И ЛИТЕРАТУРА» (%)</vt:lpstr>
      <vt:lpstr>РЕЗУЛЬТАТЫ ПО УРОВНЯМ ПЕДАГОГИЧЕСКОГО МАСТЕРСТВА ПО ПРЕДМЕТУ «ГЕОГРАФИЯ» (%)</vt:lpstr>
      <vt:lpstr>РЕЗУЛЬТАТЫ ПО УРОВНЯМ ПЕДАГОГИЧЕСКОГО МАСТЕРСТВА ПО ПРЕДМЕТУ «ФИЗИКА» (%)</vt:lpstr>
      <vt:lpstr>РЕЗУЛЬТАТЫ ПО УРОВНЯМ ПЕДАГОГИЧЕСКОГО МАСТЕРСТВА ПО ПРЕДМЕТУ «ХИМИЯ» (%)</vt:lpstr>
      <vt:lpstr>РЕЗУЛЬТАТЫ ПО УРОВНЯМ ПЕДАГОГИЧЕСКОГО МАСТЕРСТВА ПО ПРЕДМЕТУ «БИОЛОГИЯ» (%)</vt:lpstr>
      <vt:lpstr>РЕЗУЛЬТАТЫ ПО УРОВНЯМ ПЕДАГОГИЧЕСКОГО МАСТЕРСТВА ПО ПРЕДМЕТУ «ИНФОРМАТИКА» (%)</vt:lpstr>
      <vt:lpstr>УЧАСТИЕ В РАЗРАБОТКЕ И ЭКСПЕРТИЗЕ МАТЕРИАЛОВ СО</vt:lpstr>
      <vt:lpstr>УЧАСТИЕ УЧИТЕЛЕЙ В РАБОТЕ АТТЕСТАЦИОННОЙ КОМИССИИ</vt:lpstr>
      <vt:lpstr>УЧАСТИЕ УЧИТЕЛЕЙ В РАБОТЕ АТТЕСТАЦИОННОЙ КОМИССИИ</vt:lpstr>
      <vt:lpstr>КОЛИЧЕСТВО ЗАЯВЛЕНИЙ НА АПЕЛЛЯЦИЮ</vt:lpstr>
      <vt:lpstr>НАРУШЕНИЯ</vt:lpstr>
      <vt:lpstr>ВЫВОДЫ И РЕКОМЕНДАЦИИ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Дана Файзуллина</cp:lastModifiedBy>
  <cp:revision>253</cp:revision>
  <cp:lastPrinted>2019-08-19T03:39:40Z</cp:lastPrinted>
  <dcterms:created xsi:type="dcterms:W3CDTF">2018-09-04T12:10:47Z</dcterms:created>
  <dcterms:modified xsi:type="dcterms:W3CDTF">2019-08-19T03:40:01Z</dcterms:modified>
</cp:coreProperties>
</file>