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40" r:id="rId3"/>
    <p:sldId id="520" r:id="rId4"/>
    <p:sldId id="582" r:id="rId5"/>
    <p:sldId id="575" r:id="rId6"/>
    <p:sldId id="584" r:id="rId7"/>
    <p:sldId id="578" r:id="rId8"/>
    <p:sldId id="521" r:id="rId9"/>
    <p:sldId id="581" r:id="rId10"/>
    <p:sldId id="576" r:id="rId11"/>
    <p:sldId id="573" r:id="rId12"/>
    <p:sldId id="583" r:id="rId13"/>
    <p:sldId id="538" r:id="rId14"/>
    <p:sldId id="579" r:id="rId15"/>
    <p:sldId id="540" r:id="rId16"/>
    <p:sldId id="585" r:id="rId17"/>
    <p:sldId id="586" r:id="rId18"/>
    <p:sldId id="511" r:id="rId19"/>
    <p:sldId id="588" r:id="rId20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CCFF"/>
    <a:srgbClr val="FFEBFF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8" autoAdjust="0"/>
    <p:restoredTop sz="90387" autoAdjust="0"/>
  </p:normalViewPr>
  <p:slideViewPr>
    <p:cSldViewPr>
      <p:cViewPr>
        <p:scale>
          <a:sx n="100" d="100"/>
          <a:sy n="100" d="100"/>
        </p:scale>
        <p:origin x="-3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48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14200-E18D-4913-B3A4-9AEC1DDC283A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92736C-9081-4B0D-B896-848D94FC6BEC}">
      <dgm:prSet phldrT="[Текст]" custT="1"/>
      <dgm:spPr/>
      <dgm:t>
        <a:bodyPr/>
        <a:lstStyle/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/>
            <a:t>+Аксиомы стереометрии (16ч)</a:t>
          </a:r>
        </a:p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/>
            <a:t>+ </a:t>
          </a:r>
          <a:r>
            <a:rPr lang="ru-RU" sz="1400" b="0" dirty="0" smtClean="0">
              <a:solidFill>
                <a:schemeClr val="tx1"/>
              </a:solidFill>
            </a:rPr>
            <a:t>Обратные тригонометрические функции, простейшие тригонометрические уравнения и неравенства (30ч)</a:t>
          </a:r>
        </a:p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/>
            <a:t>+ Предел функции  (14ч)</a:t>
          </a:r>
        </a:p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/>
            <a:t>+ Исчисление 1 (18ч)</a:t>
          </a:r>
        </a:p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/>
            <a:t>+ </a:t>
          </a:r>
          <a:r>
            <a:rPr lang="ru-RU" sz="1400" b="0" dirty="0" smtClean="0">
              <a:solidFill>
                <a:schemeClr val="tx1"/>
              </a:solidFill>
            </a:rPr>
            <a:t>Перпендикулярность прямых и плоскостей (18ч)</a:t>
          </a:r>
        </a:p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/>
            <a:t>+ Векторы в пространстве (28ч)</a:t>
          </a:r>
          <a:endParaRPr lang="ru-RU" sz="1400" b="0" dirty="0"/>
        </a:p>
      </dgm:t>
    </dgm:pt>
    <dgm:pt modelId="{71A8D13E-B1EE-4AA4-9AFE-E01ACB2DE8A2}" type="parTrans" cxnId="{C35C0438-47CC-48CB-AA8D-AA98CF4AC116}">
      <dgm:prSet/>
      <dgm:spPr/>
      <dgm:t>
        <a:bodyPr/>
        <a:lstStyle/>
        <a:p>
          <a:endParaRPr lang="ru-RU" sz="1400"/>
        </a:p>
      </dgm:t>
    </dgm:pt>
    <dgm:pt modelId="{2065C282-6754-43FC-80B3-BF51776352EC}" type="sibTrans" cxnId="{C35C0438-47CC-48CB-AA8D-AA98CF4AC116}">
      <dgm:prSet/>
      <dgm:spPr/>
      <dgm:t>
        <a:bodyPr/>
        <a:lstStyle/>
        <a:p>
          <a:endParaRPr lang="ru-RU" sz="1400"/>
        </a:p>
      </dgm:t>
    </dgm:pt>
    <dgm:pt modelId="{E6C34167-F81C-48AA-84A6-8F294BEFACF2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/>
            <a:t>- Векторы на плоскости (14ч)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/>
            <a:t>- Элементы комбинаторики (15ч)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/>
            <a:t>- Преобразования фигур (12ч)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/>
            <a:t>- Последовательности (12ч)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/>
            <a:t>- Подобие треугольников (17ч)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/>
            <a:t>- Основные формулы тригонометрии (18ч)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endParaRPr lang="kk-KZ" sz="1400" b="0" dirty="0" smtClean="0"/>
        </a:p>
      </dgm:t>
    </dgm:pt>
    <dgm:pt modelId="{383E2297-A219-47C3-8615-3C9B1034B0E4}" type="parTrans" cxnId="{280C73B3-4A6B-4FC4-B849-CC97033866B2}">
      <dgm:prSet/>
      <dgm:spPr/>
      <dgm:t>
        <a:bodyPr/>
        <a:lstStyle/>
        <a:p>
          <a:endParaRPr lang="ru-RU" sz="1400"/>
        </a:p>
      </dgm:t>
    </dgm:pt>
    <dgm:pt modelId="{EB9C0F7F-6547-477E-9C7D-51A169B34346}" type="sibTrans" cxnId="{280C73B3-4A6B-4FC4-B849-CC97033866B2}">
      <dgm:prSet/>
      <dgm:spPr/>
      <dgm:t>
        <a:bodyPr/>
        <a:lstStyle/>
        <a:p>
          <a:endParaRPr lang="ru-RU" sz="1400"/>
        </a:p>
      </dgm:t>
    </dgm:pt>
    <dgm:pt modelId="{2095EA4C-F9E0-4BAA-98D6-ECED651D4A63}" type="pres">
      <dgm:prSet presAssocID="{4C614200-E18D-4913-B3A4-9AEC1DDC283A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9C8350-C35E-47F2-A805-CFF2DB48F425}" type="pres">
      <dgm:prSet presAssocID="{4C614200-E18D-4913-B3A4-9AEC1DDC283A}" presName="Background" presStyleLbl="bgImgPlace1" presStyleIdx="0" presStyleCnt="1" custScaleX="134450" custScaleY="110760" custLinFactNeighborY="3697"/>
      <dgm:spPr>
        <a:noFill/>
      </dgm:spPr>
      <dgm:t>
        <a:bodyPr/>
        <a:lstStyle/>
        <a:p>
          <a:endParaRPr lang="ru-RU"/>
        </a:p>
      </dgm:t>
    </dgm:pt>
    <dgm:pt modelId="{A682ECFC-D6D6-4C3D-8E1E-9DAEC5D2C423}" type="pres">
      <dgm:prSet presAssocID="{4C614200-E18D-4913-B3A4-9AEC1DDC283A}" presName="ParentText1" presStyleLbl="revTx" presStyleIdx="0" presStyleCnt="2" custScaleX="148032" custScaleY="70875" custLinFactNeighborX="-17101" custLinFactNeighborY="-3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BDB8-E3D4-4C29-AB77-40E63ED87B39}" type="pres">
      <dgm:prSet presAssocID="{4C614200-E18D-4913-B3A4-9AEC1DDC283A}" presName="ParentText2" presStyleLbl="revTx" presStyleIdx="1" presStyleCnt="2" custScaleX="137136" custScaleY="71491" custLinFactNeighborX="27229" custLinFactNeighborY="-41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443FF-C238-40BB-8509-8CF582A9CDCF}" type="pres">
      <dgm:prSet presAssocID="{4C614200-E18D-4913-B3A4-9AEC1DDC283A}" presName="Plus" presStyleLbl="alignNode1" presStyleIdx="0" presStyleCnt="2" custScaleX="66154" custScaleY="53346" custLinFactNeighborX="-52134" custLinFactNeighborY="13046"/>
      <dgm:spPr/>
    </dgm:pt>
    <dgm:pt modelId="{CE7925B2-3862-4FF8-87AD-4C6D008C0011}" type="pres">
      <dgm:prSet presAssocID="{4C614200-E18D-4913-B3A4-9AEC1DDC283A}" presName="Minus" presStyleLbl="alignNode1" presStyleIdx="1" presStyleCnt="2" custScaleX="69407" custScaleY="78733" custLinFactNeighborX="74166" custLinFactNeighborY="-752"/>
      <dgm:spPr/>
      <dgm:t>
        <a:bodyPr/>
        <a:lstStyle/>
        <a:p>
          <a:endParaRPr lang="ru-RU"/>
        </a:p>
      </dgm:t>
    </dgm:pt>
    <dgm:pt modelId="{C0A127B2-3AD5-41A2-A03C-7A1872352A44}" type="pres">
      <dgm:prSet presAssocID="{4C614200-E18D-4913-B3A4-9AEC1DDC283A}" presName="Divider" presStyleLbl="parChTrans1D1" presStyleIdx="0" presStyleCnt="1" custScaleX="2000000" custScaleY="123514" custLinFactX="9695548" custLinFactNeighborX="9700000"/>
      <dgm:spPr/>
    </dgm:pt>
  </dgm:ptLst>
  <dgm:cxnLst>
    <dgm:cxn modelId="{C35C0438-47CC-48CB-AA8D-AA98CF4AC116}" srcId="{4C614200-E18D-4913-B3A4-9AEC1DDC283A}" destId="{6692736C-9081-4B0D-B896-848D94FC6BEC}" srcOrd="0" destOrd="0" parTransId="{71A8D13E-B1EE-4AA4-9AFE-E01ACB2DE8A2}" sibTransId="{2065C282-6754-43FC-80B3-BF51776352EC}"/>
    <dgm:cxn modelId="{280C73B3-4A6B-4FC4-B849-CC97033866B2}" srcId="{4C614200-E18D-4913-B3A4-9AEC1DDC283A}" destId="{E6C34167-F81C-48AA-84A6-8F294BEFACF2}" srcOrd="1" destOrd="0" parTransId="{383E2297-A219-47C3-8615-3C9B1034B0E4}" sibTransId="{EB9C0F7F-6547-477E-9C7D-51A169B34346}"/>
    <dgm:cxn modelId="{8D6665B3-F721-4066-A5E2-092CF7FD2B6E}" type="presOf" srcId="{6692736C-9081-4B0D-B896-848D94FC6BEC}" destId="{A682ECFC-D6D6-4C3D-8E1E-9DAEC5D2C423}" srcOrd="0" destOrd="0" presId="urn:microsoft.com/office/officeart/2009/3/layout/PlusandMinus"/>
    <dgm:cxn modelId="{C55CE2A1-1365-49D5-B9BA-1EC939581A99}" type="presOf" srcId="{4C614200-E18D-4913-B3A4-9AEC1DDC283A}" destId="{2095EA4C-F9E0-4BAA-98D6-ECED651D4A63}" srcOrd="0" destOrd="0" presId="urn:microsoft.com/office/officeart/2009/3/layout/PlusandMinus"/>
    <dgm:cxn modelId="{8881894E-CFB2-403F-BEF6-F971E4DA387A}" type="presOf" srcId="{E6C34167-F81C-48AA-84A6-8F294BEFACF2}" destId="{602EBDB8-E3D4-4C29-AB77-40E63ED87B39}" srcOrd="0" destOrd="0" presId="urn:microsoft.com/office/officeart/2009/3/layout/PlusandMinus"/>
    <dgm:cxn modelId="{2A9550B9-DC1C-4800-AF18-27E1770D0D9A}" type="presParOf" srcId="{2095EA4C-F9E0-4BAA-98D6-ECED651D4A63}" destId="{699C8350-C35E-47F2-A805-CFF2DB48F425}" srcOrd="0" destOrd="0" presId="urn:microsoft.com/office/officeart/2009/3/layout/PlusandMinus"/>
    <dgm:cxn modelId="{48E5E0AF-3649-4684-8F19-69399126CC41}" type="presParOf" srcId="{2095EA4C-F9E0-4BAA-98D6-ECED651D4A63}" destId="{A682ECFC-D6D6-4C3D-8E1E-9DAEC5D2C423}" srcOrd="1" destOrd="0" presId="urn:microsoft.com/office/officeart/2009/3/layout/PlusandMinus"/>
    <dgm:cxn modelId="{21F91D53-AB0F-4216-AB7E-A87C482EEED1}" type="presParOf" srcId="{2095EA4C-F9E0-4BAA-98D6-ECED651D4A63}" destId="{602EBDB8-E3D4-4C29-AB77-40E63ED87B39}" srcOrd="2" destOrd="0" presId="urn:microsoft.com/office/officeart/2009/3/layout/PlusandMinus"/>
    <dgm:cxn modelId="{024D4DA5-2FF6-46FB-82DF-7582DE618B0A}" type="presParOf" srcId="{2095EA4C-F9E0-4BAA-98D6-ECED651D4A63}" destId="{BE9443FF-C238-40BB-8509-8CF582A9CDCF}" srcOrd="3" destOrd="0" presId="urn:microsoft.com/office/officeart/2009/3/layout/PlusandMinus"/>
    <dgm:cxn modelId="{CA9B8D63-22D2-48F3-AABD-D3DAEEF4746F}" type="presParOf" srcId="{2095EA4C-F9E0-4BAA-98D6-ECED651D4A63}" destId="{CE7925B2-3862-4FF8-87AD-4C6D008C0011}" srcOrd="4" destOrd="0" presId="urn:microsoft.com/office/officeart/2009/3/layout/PlusandMinus"/>
    <dgm:cxn modelId="{447B8B6F-44E8-4AAE-9AEA-C69AAF943510}" type="presParOf" srcId="{2095EA4C-F9E0-4BAA-98D6-ECED651D4A63}" destId="{C0A127B2-3AD5-41A2-A03C-7A1872352A4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14200-E18D-4913-B3A4-9AEC1DDC283A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92736C-9081-4B0D-B896-848D94FC6BEC}">
      <dgm:prSet phldrT="[Текст]" custT="1"/>
      <dgm:spPr/>
      <dgm:t>
        <a:bodyPr/>
        <a:lstStyle/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Графические представления уравнений и неравенств с двумя переменными (7ч)</a:t>
          </a:r>
          <a:endParaRPr lang="ru-RU" sz="1400" b="0" i="1" dirty="0" smtClean="0">
            <a:solidFill>
              <a:schemeClr val="tx1"/>
            </a:solidFill>
            <a:effectLst/>
            <a:latin typeface="+mj-lt"/>
          </a:endParaRPr>
        </a:p>
        <a:p>
          <a:pPr marL="0" indent="0" rtl="0">
            <a:lnSpc>
              <a:spcPct val="15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Корень n-ой степени (14ч) </a:t>
          </a:r>
        </a:p>
        <a:p>
          <a:pPr marL="0" indent="0" rtl="0">
            <a:lnSpc>
              <a:spcPct val="15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Логарифм числа (7ч)</a:t>
          </a:r>
          <a:endParaRPr lang="ru-RU" sz="1400" b="0" dirty="0">
            <a:solidFill>
              <a:schemeClr val="tx1"/>
            </a:solidFill>
          </a:endParaRPr>
        </a:p>
      </dgm:t>
    </dgm:pt>
    <dgm:pt modelId="{71A8D13E-B1EE-4AA4-9AFE-E01ACB2DE8A2}" type="parTrans" cxnId="{C35C0438-47CC-48CB-AA8D-AA98CF4AC116}">
      <dgm:prSet/>
      <dgm:spPr/>
      <dgm:t>
        <a:bodyPr/>
        <a:lstStyle/>
        <a:p>
          <a:endParaRPr lang="ru-RU"/>
        </a:p>
      </dgm:t>
    </dgm:pt>
    <dgm:pt modelId="{2065C282-6754-43FC-80B3-BF51776352EC}" type="sibTrans" cxnId="{C35C0438-47CC-48CB-AA8D-AA98CF4AC116}">
      <dgm:prSet/>
      <dgm:spPr/>
      <dgm:t>
        <a:bodyPr/>
        <a:lstStyle/>
        <a:p>
          <a:endParaRPr lang="ru-RU"/>
        </a:p>
      </dgm:t>
    </dgm:pt>
    <dgm:pt modelId="{E6C34167-F81C-48AA-84A6-8F294BEFACF2}">
      <dgm:prSet phldrT="[Текст]" custT="1"/>
      <dgm:spPr/>
      <dgm:t>
        <a:bodyPr/>
        <a:lstStyle/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понимать связь между графиком функции и графиком ее градиента;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знать определение критических точек функции и уметь находить их;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знать необходимое и достаточное условия возрастания (убывания) функции на интервале;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находить интервалы возрастания (убывания)  функции и точки экстремума;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находить наибольшее (наименьшее) значение функции на отрезке; 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0" dirty="0" smtClean="0">
              <a:solidFill>
                <a:schemeClr val="tx1"/>
              </a:solidFill>
              <a:effectLst/>
              <a:latin typeface="+mj-lt"/>
            </a:rPr>
            <a:t>- исследовать функцию с помощью первой производной и строить эскиз графика.</a:t>
          </a:r>
          <a:endParaRPr lang="kk-KZ" sz="1400" b="0" dirty="0" smtClean="0">
            <a:solidFill>
              <a:schemeClr val="tx1"/>
            </a:solidFill>
          </a:endParaRPr>
        </a:p>
      </dgm:t>
    </dgm:pt>
    <dgm:pt modelId="{383E2297-A219-47C3-8615-3C9B1034B0E4}" type="parTrans" cxnId="{280C73B3-4A6B-4FC4-B849-CC97033866B2}">
      <dgm:prSet/>
      <dgm:spPr/>
      <dgm:t>
        <a:bodyPr/>
        <a:lstStyle/>
        <a:p>
          <a:endParaRPr lang="ru-RU"/>
        </a:p>
      </dgm:t>
    </dgm:pt>
    <dgm:pt modelId="{EB9C0F7F-6547-477E-9C7D-51A169B34346}" type="sibTrans" cxnId="{280C73B3-4A6B-4FC4-B849-CC97033866B2}">
      <dgm:prSet/>
      <dgm:spPr/>
      <dgm:t>
        <a:bodyPr/>
        <a:lstStyle/>
        <a:p>
          <a:endParaRPr lang="ru-RU"/>
        </a:p>
      </dgm:t>
    </dgm:pt>
    <dgm:pt modelId="{2095EA4C-F9E0-4BAA-98D6-ECED651D4A63}" type="pres">
      <dgm:prSet presAssocID="{4C614200-E18D-4913-B3A4-9AEC1DDC283A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9C8350-C35E-47F2-A805-CFF2DB48F425}" type="pres">
      <dgm:prSet presAssocID="{4C614200-E18D-4913-B3A4-9AEC1DDC283A}" presName="Background" presStyleLbl="bgImgPlace1" presStyleIdx="0" presStyleCnt="1" custScaleX="138932" custScaleY="113290" custLinFactNeighborX="-2295" custLinFactNeighborY="11220"/>
      <dgm:spPr>
        <a:noFill/>
      </dgm:spPr>
      <dgm:t>
        <a:bodyPr/>
        <a:lstStyle/>
        <a:p>
          <a:endParaRPr lang="ru-RU"/>
        </a:p>
      </dgm:t>
    </dgm:pt>
    <dgm:pt modelId="{A682ECFC-D6D6-4C3D-8E1E-9DAEC5D2C423}" type="pres">
      <dgm:prSet presAssocID="{4C614200-E18D-4913-B3A4-9AEC1DDC283A}" presName="ParentText1" presStyleLbl="revTx" presStyleIdx="0" presStyleCnt="2" custScaleX="83804" custScaleY="70875" custLinFactNeighborX="-53065" custLinFactNeighborY="-29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BDB8-E3D4-4C29-AB77-40E63ED87B39}" type="pres">
      <dgm:prSet presAssocID="{4C614200-E18D-4913-B3A4-9AEC1DDC283A}" presName="ParentText2" presStyleLbl="revTx" presStyleIdx="1" presStyleCnt="2" custScaleX="201107" custScaleY="71491" custLinFactNeighborY="-3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443FF-C238-40BB-8509-8CF582A9CDCF}" type="pres">
      <dgm:prSet presAssocID="{4C614200-E18D-4913-B3A4-9AEC1DDC283A}" presName="Plus" presStyleLbl="alignNode1" presStyleIdx="0" presStyleCnt="2" custScaleX="66154" custScaleY="24884" custLinFactNeighborX="2786" custLinFactNeighborY="-2432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CE7925B2-3862-4FF8-87AD-4C6D008C0011}" type="pres">
      <dgm:prSet presAssocID="{4C614200-E18D-4913-B3A4-9AEC1DDC283A}" presName="Minus" presStyleLbl="alignNode1" presStyleIdx="1" presStyleCnt="2" custScaleX="69407" custScaleY="78733" custLinFactNeighborX="6444" custLinFactNeighborY="33180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C0A127B2-3AD5-41A2-A03C-7A1872352A44}" type="pres">
      <dgm:prSet presAssocID="{4C614200-E18D-4913-B3A4-9AEC1DDC283A}" presName="Divider" presStyleLbl="parChTrans1D1" presStyleIdx="0" presStyleCnt="1" custFlipHor="0" custScaleX="2000000" custScaleY="122600" custLinFactX="-114500000" custLinFactNeighborX="-114552677" custLinFactNeighborY="6737"/>
      <dgm:spPr/>
    </dgm:pt>
  </dgm:ptLst>
  <dgm:cxnLst>
    <dgm:cxn modelId="{1E78DB87-E7E1-4E55-849E-5EF6C6C047D4}" type="presOf" srcId="{6692736C-9081-4B0D-B896-848D94FC6BEC}" destId="{A682ECFC-D6D6-4C3D-8E1E-9DAEC5D2C423}" srcOrd="0" destOrd="0" presId="urn:microsoft.com/office/officeart/2009/3/layout/PlusandMinus"/>
    <dgm:cxn modelId="{C35C0438-47CC-48CB-AA8D-AA98CF4AC116}" srcId="{4C614200-E18D-4913-B3A4-9AEC1DDC283A}" destId="{6692736C-9081-4B0D-B896-848D94FC6BEC}" srcOrd="0" destOrd="0" parTransId="{71A8D13E-B1EE-4AA4-9AFE-E01ACB2DE8A2}" sibTransId="{2065C282-6754-43FC-80B3-BF51776352EC}"/>
    <dgm:cxn modelId="{280C73B3-4A6B-4FC4-B849-CC97033866B2}" srcId="{4C614200-E18D-4913-B3A4-9AEC1DDC283A}" destId="{E6C34167-F81C-48AA-84A6-8F294BEFACF2}" srcOrd="1" destOrd="0" parTransId="{383E2297-A219-47C3-8615-3C9B1034B0E4}" sibTransId="{EB9C0F7F-6547-477E-9C7D-51A169B34346}"/>
    <dgm:cxn modelId="{A81E0C53-EDC5-418F-BE87-DF75501D3BF1}" type="presOf" srcId="{E6C34167-F81C-48AA-84A6-8F294BEFACF2}" destId="{602EBDB8-E3D4-4C29-AB77-40E63ED87B39}" srcOrd="0" destOrd="0" presId="urn:microsoft.com/office/officeart/2009/3/layout/PlusandMinus"/>
    <dgm:cxn modelId="{5175B147-C055-403D-A575-FF996E38B19E}" type="presOf" srcId="{4C614200-E18D-4913-B3A4-9AEC1DDC283A}" destId="{2095EA4C-F9E0-4BAA-98D6-ECED651D4A63}" srcOrd="0" destOrd="0" presId="urn:microsoft.com/office/officeart/2009/3/layout/PlusandMinus"/>
    <dgm:cxn modelId="{38AC3DB6-1558-4975-9A42-CA5F8C90F4F9}" type="presParOf" srcId="{2095EA4C-F9E0-4BAA-98D6-ECED651D4A63}" destId="{699C8350-C35E-47F2-A805-CFF2DB48F425}" srcOrd="0" destOrd="0" presId="urn:microsoft.com/office/officeart/2009/3/layout/PlusandMinus"/>
    <dgm:cxn modelId="{52C4C190-90C8-4BF3-9B44-1BA315E0EF0F}" type="presParOf" srcId="{2095EA4C-F9E0-4BAA-98D6-ECED651D4A63}" destId="{A682ECFC-D6D6-4C3D-8E1E-9DAEC5D2C423}" srcOrd="1" destOrd="0" presId="urn:microsoft.com/office/officeart/2009/3/layout/PlusandMinus"/>
    <dgm:cxn modelId="{9549150A-4A7E-46A5-865A-FE6C5FA3D4A3}" type="presParOf" srcId="{2095EA4C-F9E0-4BAA-98D6-ECED651D4A63}" destId="{602EBDB8-E3D4-4C29-AB77-40E63ED87B39}" srcOrd="2" destOrd="0" presId="urn:microsoft.com/office/officeart/2009/3/layout/PlusandMinus"/>
    <dgm:cxn modelId="{B920B2D1-37AD-4E29-8AE6-A16EC4E51951}" type="presParOf" srcId="{2095EA4C-F9E0-4BAA-98D6-ECED651D4A63}" destId="{BE9443FF-C238-40BB-8509-8CF582A9CDCF}" srcOrd="3" destOrd="0" presId="urn:microsoft.com/office/officeart/2009/3/layout/PlusandMinus"/>
    <dgm:cxn modelId="{99C7AF8B-EEDC-4EDD-B0B0-60A69B0AF034}" type="presParOf" srcId="{2095EA4C-F9E0-4BAA-98D6-ECED651D4A63}" destId="{CE7925B2-3862-4FF8-87AD-4C6D008C0011}" srcOrd="4" destOrd="0" presId="urn:microsoft.com/office/officeart/2009/3/layout/PlusandMinus"/>
    <dgm:cxn modelId="{D77697C7-867C-48C5-83D1-E869CEE72DAD}" type="presParOf" srcId="{2095EA4C-F9E0-4BAA-98D6-ECED651D4A63}" destId="{C0A127B2-3AD5-41A2-A03C-7A1872352A4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14200-E18D-4913-B3A4-9AEC1DDC283A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92736C-9081-4B0D-B896-848D94FC6BEC}">
      <dgm:prSet phldrT="[Текст]" custT="1"/>
      <dgm:spPr/>
      <dgm:t>
        <a:bodyPr/>
        <a:lstStyle/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600" b="0" dirty="0" smtClean="0"/>
            <a:t>+ Логарифм числа (7ч)</a:t>
          </a:r>
        </a:p>
        <a:p>
          <a:pPr marL="0" indent="0">
            <a:lnSpc>
              <a:spcPct val="150000"/>
            </a:lnSpc>
            <a:spcAft>
              <a:spcPts val="0"/>
            </a:spcAft>
          </a:pPr>
          <a:r>
            <a:rPr lang="ru-RU" sz="1600" b="0" dirty="0" smtClean="0"/>
            <a:t>+ Корень </a:t>
          </a:r>
          <a:r>
            <a:rPr lang="en-US" sz="1600" b="0" dirty="0" smtClean="0"/>
            <a:t>n</a:t>
          </a:r>
          <a:r>
            <a:rPr lang="ru-RU" sz="1600" b="0" dirty="0" smtClean="0"/>
            <a:t>-ой степени (14ч)</a:t>
          </a:r>
        </a:p>
      </dgm:t>
    </dgm:pt>
    <dgm:pt modelId="{71A8D13E-B1EE-4AA4-9AFE-E01ACB2DE8A2}" type="parTrans" cxnId="{C35C0438-47CC-48CB-AA8D-AA98CF4AC116}">
      <dgm:prSet/>
      <dgm:spPr/>
      <dgm:t>
        <a:bodyPr/>
        <a:lstStyle/>
        <a:p>
          <a:endParaRPr lang="ru-RU"/>
        </a:p>
      </dgm:t>
    </dgm:pt>
    <dgm:pt modelId="{2065C282-6754-43FC-80B3-BF51776352EC}" type="sibTrans" cxnId="{C35C0438-47CC-48CB-AA8D-AA98CF4AC116}">
      <dgm:prSet/>
      <dgm:spPr/>
      <dgm:t>
        <a:bodyPr/>
        <a:lstStyle/>
        <a:p>
          <a:endParaRPr lang="ru-RU"/>
        </a:p>
      </dgm:t>
    </dgm:pt>
    <dgm:pt modelId="{E6C34167-F81C-48AA-84A6-8F294BEFACF2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/>
            <a:t>- Аксиомы стереометрии (16ч)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600" b="0" dirty="0" smtClean="0"/>
            <a:t>- </a:t>
          </a:r>
          <a:r>
            <a:rPr lang="ru-RU" sz="1600" b="0" dirty="0" smtClean="0">
              <a:solidFill>
                <a:schemeClr val="tx1"/>
              </a:solidFill>
            </a:rPr>
            <a:t>Обратные тригонометрические функции, простейшие тригонометрические уравнения и неравенства (30ч)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600" b="0" dirty="0" smtClean="0"/>
            <a:t>- Предел функции  (14ч)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600" b="0" dirty="0" smtClean="0"/>
            <a:t>- Исчисление 1 (18ч)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600" b="0" dirty="0" smtClean="0"/>
            <a:t>- </a:t>
          </a:r>
          <a:r>
            <a:rPr lang="ru-RU" sz="1600" b="0" dirty="0" smtClean="0">
              <a:solidFill>
                <a:schemeClr val="tx1"/>
              </a:solidFill>
            </a:rPr>
            <a:t>Перпендикулярность прямых и плоскостей (18ч)</a:t>
          </a:r>
        </a:p>
        <a:p>
          <a:pPr marL="0" indent="0" algn="l" defTabSz="914400">
            <a:lnSpc>
              <a:spcPct val="15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600" b="0" dirty="0" smtClean="0"/>
            <a:t>- Векторы в пространстве (28ч) </a:t>
          </a:r>
        </a:p>
      </dgm:t>
    </dgm:pt>
    <dgm:pt modelId="{383E2297-A219-47C3-8615-3C9B1034B0E4}" type="parTrans" cxnId="{280C73B3-4A6B-4FC4-B849-CC97033866B2}">
      <dgm:prSet/>
      <dgm:spPr/>
      <dgm:t>
        <a:bodyPr/>
        <a:lstStyle/>
        <a:p>
          <a:endParaRPr lang="ru-RU"/>
        </a:p>
      </dgm:t>
    </dgm:pt>
    <dgm:pt modelId="{EB9C0F7F-6547-477E-9C7D-51A169B34346}" type="sibTrans" cxnId="{280C73B3-4A6B-4FC4-B849-CC97033866B2}">
      <dgm:prSet/>
      <dgm:spPr/>
      <dgm:t>
        <a:bodyPr/>
        <a:lstStyle/>
        <a:p>
          <a:endParaRPr lang="ru-RU"/>
        </a:p>
      </dgm:t>
    </dgm:pt>
    <dgm:pt modelId="{2095EA4C-F9E0-4BAA-98D6-ECED651D4A63}" type="pres">
      <dgm:prSet presAssocID="{4C614200-E18D-4913-B3A4-9AEC1DDC283A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9C8350-C35E-47F2-A805-CFF2DB48F425}" type="pres">
      <dgm:prSet presAssocID="{4C614200-E18D-4913-B3A4-9AEC1DDC283A}" presName="Background" presStyleLbl="bgImgPlace1" presStyleIdx="0" presStyleCnt="1" custScaleX="133478" custScaleY="109051" custLinFactNeighborX="-634" custLinFactNeighborY="-4889"/>
      <dgm:spPr>
        <a:noFill/>
      </dgm:spPr>
      <dgm:t>
        <a:bodyPr/>
        <a:lstStyle/>
        <a:p>
          <a:endParaRPr lang="ru-RU"/>
        </a:p>
      </dgm:t>
    </dgm:pt>
    <dgm:pt modelId="{A682ECFC-D6D6-4C3D-8E1E-9DAEC5D2C423}" type="pres">
      <dgm:prSet presAssocID="{4C614200-E18D-4913-B3A4-9AEC1DDC283A}" presName="ParentText1" presStyleLbl="revTx" presStyleIdx="0" presStyleCnt="2" custScaleX="102793" custScaleY="51044" custLinFactNeighborX="-27656" custLinFactNeighborY="-81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BDB8-E3D4-4C29-AB77-40E63ED87B39}" type="pres">
      <dgm:prSet presAssocID="{4C614200-E18D-4913-B3A4-9AEC1DDC283A}" presName="ParentText2" presStyleLbl="revTx" presStyleIdx="1" presStyleCnt="2" custScaleX="172847" custScaleY="84905" custLinFactNeighborX="4941" custLinFactNeighborY="-61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443FF-C238-40BB-8509-8CF582A9CDCF}" type="pres">
      <dgm:prSet presAssocID="{4C614200-E18D-4913-B3A4-9AEC1DDC283A}" presName="Plus" presStyleLbl="alignNode1" presStyleIdx="0" presStyleCnt="2" custScaleX="62929" custScaleY="64069" custLinFactNeighborX="-58686"/>
      <dgm:spPr/>
    </dgm:pt>
    <dgm:pt modelId="{CE7925B2-3862-4FF8-87AD-4C6D008C0011}" type="pres">
      <dgm:prSet presAssocID="{4C614200-E18D-4913-B3A4-9AEC1DDC283A}" presName="Minus" presStyleLbl="alignNode1" presStyleIdx="1" presStyleCnt="2" custScaleX="56803" custScaleY="82586" custLinFactNeighborX="73033"/>
      <dgm:spPr/>
    </dgm:pt>
    <dgm:pt modelId="{C0A127B2-3AD5-41A2-A03C-7A1872352A44}" type="pres">
      <dgm:prSet presAssocID="{4C614200-E18D-4913-B3A4-9AEC1DDC283A}" presName="Divider" presStyleLbl="parChTrans1D1" presStyleIdx="0" presStyleCnt="1" custScaleX="2000000" custScaleY="125146" custLinFactX="-68200000" custLinFactNeighborX="-68267106" custLinFactNeighborY="-10512"/>
      <dgm:spPr/>
    </dgm:pt>
  </dgm:ptLst>
  <dgm:cxnLst>
    <dgm:cxn modelId="{C35C0438-47CC-48CB-AA8D-AA98CF4AC116}" srcId="{4C614200-E18D-4913-B3A4-9AEC1DDC283A}" destId="{6692736C-9081-4B0D-B896-848D94FC6BEC}" srcOrd="0" destOrd="0" parTransId="{71A8D13E-B1EE-4AA4-9AFE-E01ACB2DE8A2}" sibTransId="{2065C282-6754-43FC-80B3-BF51776352EC}"/>
    <dgm:cxn modelId="{EFF63BBB-1C3A-4949-881F-FD25D5F107C1}" type="presOf" srcId="{6692736C-9081-4B0D-B896-848D94FC6BEC}" destId="{A682ECFC-D6D6-4C3D-8E1E-9DAEC5D2C423}" srcOrd="0" destOrd="0" presId="urn:microsoft.com/office/officeart/2009/3/layout/PlusandMinus"/>
    <dgm:cxn modelId="{A0F6EA5C-D61A-431F-A284-DF8C94388FF2}" type="presOf" srcId="{4C614200-E18D-4913-B3A4-9AEC1DDC283A}" destId="{2095EA4C-F9E0-4BAA-98D6-ECED651D4A63}" srcOrd="0" destOrd="0" presId="urn:microsoft.com/office/officeart/2009/3/layout/PlusandMinus"/>
    <dgm:cxn modelId="{280C73B3-4A6B-4FC4-B849-CC97033866B2}" srcId="{4C614200-E18D-4913-B3A4-9AEC1DDC283A}" destId="{E6C34167-F81C-48AA-84A6-8F294BEFACF2}" srcOrd="1" destOrd="0" parTransId="{383E2297-A219-47C3-8615-3C9B1034B0E4}" sibTransId="{EB9C0F7F-6547-477E-9C7D-51A169B34346}"/>
    <dgm:cxn modelId="{D8678E65-FEB5-4931-8C85-4790926D8AE1}" type="presOf" srcId="{E6C34167-F81C-48AA-84A6-8F294BEFACF2}" destId="{602EBDB8-E3D4-4C29-AB77-40E63ED87B39}" srcOrd="0" destOrd="0" presId="urn:microsoft.com/office/officeart/2009/3/layout/PlusandMinus"/>
    <dgm:cxn modelId="{49EEF562-950F-46E3-BE35-B53FD0454E17}" type="presParOf" srcId="{2095EA4C-F9E0-4BAA-98D6-ECED651D4A63}" destId="{699C8350-C35E-47F2-A805-CFF2DB48F425}" srcOrd="0" destOrd="0" presId="urn:microsoft.com/office/officeart/2009/3/layout/PlusandMinus"/>
    <dgm:cxn modelId="{C115DCF5-C478-441D-A09E-1A219936D9C3}" type="presParOf" srcId="{2095EA4C-F9E0-4BAA-98D6-ECED651D4A63}" destId="{A682ECFC-D6D6-4C3D-8E1E-9DAEC5D2C423}" srcOrd="1" destOrd="0" presId="urn:microsoft.com/office/officeart/2009/3/layout/PlusandMinus"/>
    <dgm:cxn modelId="{2CF87D25-0E9A-4246-99BF-82C74947B2B8}" type="presParOf" srcId="{2095EA4C-F9E0-4BAA-98D6-ECED651D4A63}" destId="{602EBDB8-E3D4-4C29-AB77-40E63ED87B39}" srcOrd="2" destOrd="0" presId="urn:microsoft.com/office/officeart/2009/3/layout/PlusandMinus"/>
    <dgm:cxn modelId="{F5AE0E6B-EE2E-4EB7-ADD3-A16255A8F578}" type="presParOf" srcId="{2095EA4C-F9E0-4BAA-98D6-ECED651D4A63}" destId="{BE9443FF-C238-40BB-8509-8CF582A9CDCF}" srcOrd="3" destOrd="0" presId="urn:microsoft.com/office/officeart/2009/3/layout/PlusandMinus"/>
    <dgm:cxn modelId="{D99F6982-29D6-4F9A-A46F-5D50B0D3C670}" type="presParOf" srcId="{2095EA4C-F9E0-4BAA-98D6-ECED651D4A63}" destId="{CE7925B2-3862-4FF8-87AD-4C6D008C0011}" srcOrd="4" destOrd="0" presId="urn:microsoft.com/office/officeart/2009/3/layout/PlusandMinus"/>
    <dgm:cxn modelId="{AE029AB8-A94E-476A-814A-DE0F89A79DDB}" type="presParOf" srcId="{2095EA4C-F9E0-4BAA-98D6-ECED651D4A63}" destId="{C0A127B2-3AD5-41A2-A03C-7A1872352A4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813B86-E383-4276-AEE9-05B172D616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1BC38C-2BDC-412D-B5B2-6FED242ADAF0}">
      <dgm:prSet phldrT="[Текст]"/>
      <dgm:spPr/>
      <dgm:t>
        <a:bodyPr/>
        <a:lstStyle/>
        <a:p>
          <a:r>
            <a:rPr lang="ru-RU" b="1" dirty="0" smtClean="0"/>
            <a:t>Матрицы и определители</a:t>
          </a:r>
          <a:endParaRPr lang="ru-RU" b="1" dirty="0">
            <a:solidFill>
              <a:schemeClr val="tx2"/>
            </a:solidFill>
          </a:endParaRPr>
        </a:p>
      </dgm:t>
    </dgm:pt>
    <dgm:pt modelId="{6650CE0E-D89F-4972-B300-87722AA477DC}" type="parTrans" cxnId="{71AE64A8-9407-489C-8E28-9A319642203D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7669CD5-3C85-485A-A5C2-CC83F8889DDF}" type="sibTrans" cxnId="{71AE64A8-9407-489C-8E28-9A319642203D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BBC3A80-8BB0-4338-B6B1-4D311EE60688}">
      <dgm:prSet phldrT="[Текст]"/>
      <dgm:spPr/>
      <dgm:t>
        <a:bodyPr/>
        <a:lstStyle/>
        <a:p>
          <a:pPr algn="just"/>
          <a:r>
            <a:rPr lang="ru-RU" dirty="0" smtClean="0"/>
            <a:t>При изучении темы «</a:t>
          </a:r>
          <a:r>
            <a:rPr lang="ru-RU" b="1" dirty="0" smtClean="0"/>
            <a:t>Действия над матрицами</a:t>
          </a:r>
          <a:r>
            <a:rPr lang="ru-RU" dirty="0" smtClean="0"/>
            <a:t>» сделать акцент на то, что для операции умножения матриц в общем случае переместительный закон умножения не работает. Учащиеся должны сделать вывод о том, что умножать матрицы можно тогда, когда количество столбцов первой матрицы равно количеству строк второй матрицы. Учащиеся должны владеть методами вычисления определителей третьего порядка: правило треугольника, применять разложение определителя по строке или столбцу и сводить к вычислению определителя более низкого порядка. Уметь решать системы линейных уравнений по правилу </a:t>
          </a:r>
          <a:r>
            <a:rPr lang="ru-RU" dirty="0" err="1" smtClean="0"/>
            <a:t>Крамера</a:t>
          </a:r>
          <a:r>
            <a:rPr lang="ru-RU" dirty="0" smtClean="0"/>
            <a:t>, методом Гаусса.</a:t>
          </a:r>
          <a:endParaRPr lang="ru-RU" dirty="0">
            <a:solidFill>
              <a:schemeClr val="tx2"/>
            </a:solidFill>
          </a:endParaRPr>
        </a:p>
      </dgm:t>
    </dgm:pt>
    <dgm:pt modelId="{C621F219-AA92-4484-9301-031327AB29BF}" type="parTrans" cxnId="{936AB2BC-1E21-4739-8520-80FD783C3D3F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B7CC1A6-C90B-4A61-870E-EE07550B3FD1}" type="sibTrans" cxnId="{936AB2BC-1E21-4739-8520-80FD783C3D3F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614FFDDB-690B-49CB-8EF1-9AB78A1B9ABE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Ряды</a:t>
          </a:r>
          <a:endParaRPr lang="ru-RU" b="1" dirty="0">
            <a:solidFill>
              <a:schemeClr val="bg1"/>
            </a:solidFill>
          </a:endParaRPr>
        </a:p>
      </dgm:t>
    </dgm:pt>
    <dgm:pt modelId="{B3B95B77-3332-4B22-9168-F53727CC825A}" type="parTrans" cxnId="{E5380D2B-47C2-4265-A9D4-C2B5147AF4AA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82BD6E8-D0A9-497E-B8F4-FD823846F442}" type="sibTrans" cxnId="{E5380D2B-47C2-4265-A9D4-C2B5147AF4AA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9D4CD15-0C92-414E-9366-6E1351B8736A}">
      <dgm:prSet phldrT="[Текст]"/>
      <dgm:spPr/>
      <dgm:t>
        <a:bodyPr/>
        <a:lstStyle/>
        <a:p>
          <a:pPr algn="just"/>
          <a:r>
            <a:rPr lang="ru-RU" dirty="0" smtClean="0"/>
            <a:t>При изучении темы «Сходимость ряда» можно предложить следующие определения: «</a:t>
          </a:r>
          <a:r>
            <a:rPr lang="ru-RU" i="1" dirty="0" smtClean="0"/>
            <a:t>ряд сходится – это значит, что бесконечная сумма равна некоторому конечному числу</a:t>
          </a:r>
          <a:r>
            <a:rPr lang="ru-RU" b="1" i="1" dirty="0" smtClean="0"/>
            <a:t>», «ряд расходится</a:t>
          </a:r>
          <a:r>
            <a:rPr lang="ru-RU" i="1" dirty="0" smtClean="0"/>
            <a:t> - это значит, что бесконечная сумма равна бесконечности, либо суммы вообще не существует»</a:t>
          </a:r>
          <a:r>
            <a:rPr lang="ru-RU" b="1" i="1" dirty="0" smtClean="0"/>
            <a:t>.</a:t>
          </a:r>
          <a:r>
            <a:rPr lang="ru-RU" b="1" dirty="0" smtClean="0"/>
            <a:t> </a:t>
          </a:r>
          <a:r>
            <a:rPr lang="ru-RU" dirty="0" smtClean="0"/>
            <a:t>Сделать акцент на то, что если ряд сходится, то его общий член стремится к нулю</a:t>
          </a:r>
          <a:r>
            <a:rPr lang="ru-RU" b="1" dirty="0" smtClean="0"/>
            <a:t>. </a:t>
          </a:r>
          <a:r>
            <a:rPr lang="ru-RU" dirty="0" smtClean="0"/>
            <a:t>Обратное в общем случае неверно - ряд может как сходиться, так и расходиться. В процессе работы с признаком Даламбера учащиеся должны сделать вывод о том, что в общий член ряда для применения признака Даламбера обычно входит какое-нибудь число в степени, например        .</a:t>
          </a:r>
          <a:endParaRPr lang="ru-RU" dirty="0">
            <a:solidFill>
              <a:schemeClr val="tx2"/>
            </a:solidFill>
          </a:endParaRPr>
        </a:p>
      </dgm:t>
    </dgm:pt>
    <dgm:pt modelId="{49F32C25-EDB2-4E15-8B72-68BAB33DD672}" type="parTrans" cxnId="{F902554F-428A-461B-BA6E-98A75F8FD01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CF697C8-B7C4-472F-BC13-A602599FD23D}" type="sibTrans" cxnId="{F902554F-428A-461B-BA6E-98A75F8FD01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81216A12-0BEC-4EED-96E2-4EC4D043F940}">
      <dgm:prSet phldrT="[Текст]"/>
      <dgm:spPr/>
      <dgm:t>
        <a:bodyPr/>
        <a:lstStyle/>
        <a:p>
          <a:r>
            <a:rPr lang="ru-RU" b="1" dirty="0" smtClean="0"/>
            <a:t>Комплексные числа</a:t>
          </a:r>
          <a:endParaRPr lang="ru-RU" b="1" dirty="0">
            <a:solidFill>
              <a:schemeClr val="bg1"/>
            </a:solidFill>
          </a:endParaRPr>
        </a:p>
      </dgm:t>
    </dgm:pt>
    <dgm:pt modelId="{E8033FF9-78B9-4DEF-82E9-A4DD20824945}" type="parTrans" cxnId="{DC0C6876-72EB-45CE-A799-AE9E5E8BCC63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0F7D5CE-EADC-477C-B2E8-A4E118856AEE}" type="sibTrans" cxnId="{DC0C6876-72EB-45CE-A799-AE9E5E8BCC63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4C466EA-E48B-4E77-B42A-4BF7A85EFA80}">
      <dgm:prSet phldrT="[Текст]"/>
      <dgm:spPr/>
      <dgm:t>
        <a:bodyPr/>
        <a:lstStyle/>
        <a:p>
          <a:pPr algn="just"/>
          <a:r>
            <a:rPr lang="ru-RU" dirty="0" smtClean="0"/>
            <a:t>В программе рассматривается извлечение корня </a:t>
          </a:r>
          <a:r>
            <a:rPr lang="ru-RU" i="1" dirty="0" smtClean="0"/>
            <a:t>n</a:t>
          </a:r>
          <a:r>
            <a:rPr lang="ru-RU" dirty="0" smtClean="0"/>
            <a:t>-й степени из комплексного числа, представленного в тригонометрической форме. Учащиеся должны уметь переводить комплексное число из алгебраической формы в показательную и тригонометрическую формы, и обратно.</a:t>
          </a:r>
          <a:endParaRPr lang="ru-RU" dirty="0">
            <a:solidFill>
              <a:schemeClr val="tx2"/>
            </a:solidFill>
          </a:endParaRPr>
        </a:p>
      </dgm:t>
    </dgm:pt>
    <dgm:pt modelId="{83BE1FD2-F441-4A5A-9845-1F5FEE3768A9}" type="parTrans" cxnId="{A7A0CB77-0028-4D30-B147-E39DD4472528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28B3E4DA-6506-4EF6-9384-0064CF2D4731}" type="sibTrans" cxnId="{A7A0CB77-0028-4D30-B147-E39DD4472528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850462FC-B7E9-4DCD-BF26-934904A44827}" type="pres">
      <dgm:prSet presAssocID="{4B813B86-E383-4276-AEE9-05B172D616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9F208-F0DC-40F0-93A2-BF067EC68DBD}" type="pres">
      <dgm:prSet presAssocID="{891BC38C-2BDC-412D-B5B2-6FED242ADA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3831B-E822-4523-9B1F-8552363506D8}" type="pres">
      <dgm:prSet presAssocID="{891BC38C-2BDC-412D-B5B2-6FED242ADAF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A78FA-C02B-40C7-8AA8-9CD430C5626D}" type="pres">
      <dgm:prSet presAssocID="{614FFDDB-690B-49CB-8EF1-9AB78A1B9A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DC60E-2B21-4F49-A04F-3AAC5133E9CE}" type="pres">
      <dgm:prSet presAssocID="{614FFDDB-690B-49CB-8EF1-9AB78A1B9AB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B0F5B-E4AC-4AFE-B114-3FABEB4F1058}" type="pres">
      <dgm:prSet presAssocID="{81216A12-0BEC-4EED-96E2-4EC4D043F9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BAFED-506F-47EA-A5F2-D5B8863F99FF}" type="pres">
      <dgm:prSet presAssocID="{81216A12-0BEC-4EED-96E2-4EC4D043F940}" presName="childText" presStyleLbl="revTx" presStyleIdx="2" presStyleCnt="3" custLinFactNeighborX="-820" custLinFactNeighborY="3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04655-7329-4B5B-89F3-314ADE6D547D}" type="presOf" srcId="{C9D4CD15-0C92-414E-9366-6E1351B8736A}" destId="{743DC60E-2B21-4F49-A04F-3AAC5133E9CE}" srcOrd="0" destOrd="0" presId="urn:microsoft.com/office/officeart/2005/8/layout/vList2"/>
    <dgm:cxn modelId="{DC0C6876-72EB-45CE-A799-AE9E5E8BCC63}" srcId="{4B813B86-E383-4276-AEE9-05B172D61657}" destId="{81216A12-0BEC-4EED-96E2-4EC4D043F940}" srcOrd="2" destOrd="0" parTransId="{E8033FF9-78B9-4DEF-82E9-A4DD20824945}" sibTransId="{B0F7D5CE-EADC-477C-B2E8-A4E118856AEE}"/>
    <dgm:cxn modelId="{21477920-5E3C-4A4B-86C1-F884F1D9D49D}" type="presOf" srcId="{ABBC3A80-8BB0-4338-B6B1-4D311EE60688}" destId="{1B63831B-E822-4523-9B1F-8552363506D8}" srcOrd="0" destOrd="0" presId="urn:microsoft.com/office/officeart/2005/8/layout/vList2"/>
    <dgm:cxn modelId="{A7A0CB77-0028-4D30-B147-E39DD4472528}" srcId="{81216A12-0BEC-4EED-96E2-4EC4D043F940}" destId="{A4C466EA-E48B-4E77-B42A-4BF7A85EFA80}" srcOrd="0" destOrd="0" parTransId="{83BE1FD2-F441-4A5A-9845-1F5FEE3768A9}" sibTransId="{28B3E4DA-6506-4EF6-9384-0064CF2D4731}"/>
    <dgm:cxn modelId="{80B59CFF-C24C-4202-8829-B46DEDF4A073}" type="presOf" srcId="{81216A12-0BEC-4EED-96E2-4EC4D043F940}" destId="{884B0F5B-E4AC-4AFE-B114-3FABEB4F1058}" srcOrd="0" destOrd="0" presId="urn:microsoft.com/office/officeart/2005/8/layout/vList2"/>
    <dgm:cxn modelId="{DBF89028-248F-4256-8C44-7B4C30FDA34C}" type="presOf" srcId="{614FFDDB-690B-49CB-8EF1-9AB78A1B9ABE}" destId="{4DBA78FA-C02B-40C7-8AA8-9CD430C5626D}" srcOrd="0" destOrd="0" presId="urn:microsoft.com/office/officeart/2005/8/layout/vList2"/>
    <dgm:cxn modelId="{E5380D2B-47C2-4265-A9D4-C2B5147AF4AA}" srcId="{4B813B86-E383-4276-AEE9-05B172D61657}" destId="{614FFDDB-690B-49CB-8EF1-9AB78A1B9ABE}" srcOrd="1" destOrd="0" parTransId="{B3B95B77-3332-4B22-9168-F53727CC825A}" sibTransId="{082BD6E8-D0A9-497E-B8F4-FD823846F442}"/>
    <dgm:cxn modelId="{71AE64A8-9407-489C-8E28-9A319642203D}" srcId="{4B813B86-E383-4276-AEE9-05B172D61657}" destId="{891BC38C-2BDC-412D-B5B2-6FED242ADAF0}" srcOrd="0" destOrd="0" parTransId="{6650CE0E-D89F-4972-B300-87722AA477DC}" sibTransId="{D7669CD5-3C85-485A-A5C2-CC83F8889DDF}"/>
    <dgm:cxn modelId="{F902554F-428A-461B-BA6E-98A75F8FD01B}" srcId="{614FFDDB-690B-49CB-8EF1-9AB78A1B9ABE}" destId="{C9D4CD15-0C92-414E-9366-6E1351B8736A}" srcOrd="0" destOrd="0" parTransId="{49F32C25-EDB2-4E15-8B72-68BAB33DD672}" sibTransId="{CCF697C8-B7C4-472F-BC13-A602599FD23D}"/>
    <dgm:cxn modelId="{936AB2BC-1E21-4739-8520-80FD783C3D3F}" srcId="{891BC38C-2BDC-412D-B5B2-6FED242ADAF0}" destId="{ABBC3A80-8BB0-4338-B6B1-4D311EE60688}" srcOrd="0" destOrd="0" parTransId="{C621F219-AA92-4484-9301-031327AB29BF}" sibTransId="{5B7CC1A6-C90B-4A61-870E-EE07550B3FD1}"/>
    <dgm:cxn modelId="{9EB8BB26-A35B-463A-A852-C2D6AF34772E}" type="presOf" srcId="{891BC38C-2BDC-412D-B5B2-6FED242ADAF0}" destId="{3809F208-F0DC-40F0-93A2-BF067EC68DBD}" srcOrd="0" destOrd="0" presId="urn:microsoft.com/office/officeart/2005/8/layout/vList2"/>
    <dgm:cxn modelId="{691C4008-83F0-488A-866E-0483950DAC3A}" type="presOf" srcId="{4B813B86-E383-4276-AEE9-05B172D61657}" destId="{850462FC-B7E9-4DCD-BF26-934904A44827}" srcOrd="0" destOrd="0" presId="urn:microsoft.com/office/officeart/2005/8/layout/vList2"/>
    <dgm:cxn modelId="{4D99DFB8-B041-481B-8EE8-4BFBEB775599}" type="presOf" srcId="{A4C466EA-E48B-4E77-B42A-4BF7A85EFA80}" destId="{91ABAFED-506F-47EA-A5F2-D5B8863F99FF}" srcOrd="0" destOrd="0" presId="urn:microsoft.com/office/officeart/2005/8/layout/vList2"/>
    <dgm:cxn modelId="{5546921B-FA18-4E05-B149-FB9C6D5C97F7}" type="presParOf" srcId="{850462FC-B7E9-4DCD-BF26-934904A44827}" destId="{3809F208-F0DC-40F0-93A2-BF067EC68DBD}" srcOrd="0" destOrd="0" presId="urn:microsoft.com/office/officeart/2005/8/layout/vList2"/>
    <dgm:cxn modelId="{6A91EFCE-0119-4A47-85B6-FC36454873D9}" type="presParOf" srcId="{850462FC-B7E9-4DCD-BF26-934904A44827}" destId="{1B63831B-E822-4523-9B1F-8552363506D8}" srcOrd="1" destOrd="0" presId="urn:microsoft.com/office/officeart/2005/8/layout/vList2"/>
    <dgm:cxn modelId="{8834F702-242F-4D90-A9ED-D552F42C9685}" type="presParOf" srcId="{850462FC-B7E9-4DCD-BF26-934904A44827}" destId="{4DBA78FA-C02B-40C7-8AA8-9CD430C5626D}" srcOrd="2" destOrd="0" presId="urn:microsoft.com/office/officeart/2005/8/layout/vList2"/>
    <dgm:cxn modelId="{525BCAFB-8D54-4B76-B7B5-9720F089B458}" type="presParOf" srcId="{850462FC-B7E9-4DCD-BF26-934904A44827}" destId="{743DC60E-2B21-4F49-A04F-3AAC5133E9CE}" srcOrd="3" destOrd="0" presId="urn:microsoft.com/office/officeart/2005/8/layout/vList2"/>
    <dgm:cxn modelId="{545695DF-2DAC-4D99-A945-4DDB891C078C}" type="presParOf" srcId="{850462FC-B7E9-4DCD-BF26-934904A44827}" destId="{884B0F5B-E4AC-4AFE-B114-3FABEB4F1058}" srcOrd="4" destOrd="0" presId="urn:microsoft.com/office/officeart/2005/8/layout/vList2"/>
    <dgm:cxn modelId="{F7AA9B5B-CC5B-44E1-AE6D-824454C5C84A}" type="presParOf" srcId="{850462FC-B7E9-4DCD-BF26-934904A44827}" destId="{91ABAFED-506F-47EA-A5F2-D5B8863F99F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C8350-C35E-47F2-A805-CFF2DB48F425}">
      <dsp:nvSpPr>
        <dsp:cNvPr id="0" name=""/>
        <dsp:cNvSpPr/>
      </dsp:nvSpPr>
      <dsp:spPr>
        <a:xfrm>
          <a:off x="144030" y="371701"/>
          <a:ext cx="8640931" cy="3678748"/>
        </a:xfrm>
        <a:prstGeom prst="rect">
          <a:avLst/>
        </a:prstGeom>
        <a:noFill/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2ECFC-D6D6-4C3D-8E1E-9DAEC5D2C423}">
      <dsp:nvSpPr>
        <dsp:cNvPr id="0" name=""/>
        <dsp:cNvSpPr/>
      </dsp:nvSpPr>
      <dsp:spPr>
        <a:xfrm>
          <a:off x="216017" y="1154509"/>
          <a:ext cx="4417916" cy="2013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/>
            <a:t>+Аксиомы стереометрии (16ч)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/>
            <a:t>+ </a:t>
          </a:r>
          <a:r>
            <a:rPr lang="ru-RU" sz="1400" b="0" kern="1200" dirty="0" smtClean="0">
              <a:solidFill>
                <a:schemeClr val="tx1"/>
              </a:solidFill>
            </a:rPr>
            <a:t>Обратные тригонометрические функции, простейшие тригонометрические уравнения и неравенства (30ч)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/>
            <a:t>+ Предел функции  (14ч)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/>
            <a:t>+ Исчисление 1 (18ч)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/>
            <a:t>+ </a:t>
          </a:r>
          <a:r>
            <a:rPr lang="ru-RU" sz="1400" b="0" kern="1200" dirty="0" smtClean="0">
              <a:solidFill>
                <a:schemeClr val="tx1"/>
              </a:solidFill>
            </a:rPr>
            <a:t>Перпендикулярность прямых и плоскостей (18ч)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/>
            <a:t>+ Векторы в пространстве (28ч)</a:t>
          </a:r>
          <a:endParaRPr lang="ru-RU" sz="1400" b="0" kern="1200" dirty="0"/>
        </a:p>
      </dsp:txBody>
      <dsp:txXfrm>
        <a:off x="216017" y="1154509"/>
        <a:ext cx="4417916" cy="2013835"/>
      </dsp:txXfrm>
    </dsp:sp>
    <dsp:sp modelId="{602EBDB8-E3D4-4C29-AB77-40E63ED87B39}">
      <dsp:nvSpPr>
        <dsp:cNvPr id="0" name=""/>
        <dsp:cNvSpPr/>
      </dsp:nvSpPr>
      <dsp:spPr>
        <a:xfrm>
          <a:off x="4752526" y="1137006"/>
          <a:ext cx="4092732" cy="203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smtClean="0"/>
            <a:t>- Векторы на плоскости (14ч)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/>
            <a:t>- Элементы комбинаторики (15ч)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/>
            <a:t>- Преобразования фигур (12ч)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/>
            <a:t>- Последовательности (12ч)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/>
            <a:t>- Подобие треугольников (17ч)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/>
            <a:t>- Основные формулы тригонометрии (18ч)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kk-KZ" sz="1400" b="0" kern="1200" dirty="0" smtClean="0"/>
        </a:p>
      </dsp:txBody>
      <dsp:txXfrm>
        <a:off x="4752526" y="1137006"/>
        <a:ext cx="4092732" cy="2031338"/>
      </dsp:txXfrm>
    </dsp:sp>
    <dsp:sp modelId="{BE9443FF-C238-40BB-8509-8CF582A9CDCF}">
      <dsp:nvSpPr>
        <dsp:cNvPr id="0" name=""/>
        <dsp:cNvSpPr/>
      </dsp:nvSpPr>
      <dsp:spPr>
        <a:xfrm>
          <a:off x="144021" y="253164"/>
          <a:ext cx="830779" cy="669932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925B2-3862-4FF8-87AD-4C6D008C0011}">
      <dsp:nvSpPr>
        <dsp:cNvPr id="0" name=""/>
        <dsp:cNvSpPr/>
      </dsp:nvSpPr>
      <dsp:spPr>
        <a:xfrm>
          <a:off x="7848872" y="288032"/>
          <a:ext cx="820358" cy="318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127B2-3AD5-41A2-A03C-7A1872352A44}">
      <dsp:nvSpPr>
        <dsp:cNvPr id="0" name=""/>
        <dsp:cNvSpPr/>
      </dsp:nvSpPr>
      <dsp:spPr>
        <a:xfrm>
          <a:off x="4600757" y="536514"/>
          <a:ext cx="14774" cy="3351924"/>
        </a:xfrm>
        <a:prstGeom prst="line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C8350-C35E-47F2-A805-CFF2DB48F425}">
      <dsp:nvSpPr>
        <dsp:cNvPr id="0" name=""/>
        <dsp:cNvSpPr/>
      </dsp:nvSpPr>
      <dsp:spPr>
        <a:xfrm>
          <a:off x="-29108" y="287671"/>
          <a:ext cx="8928983" cy="3762778"/>
        </a:xfrm>
        <a:prstGeom prst="rect">
          <a:avLst/>
        </a:prstGeom>
        <a:noFill/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2ECFC-D6D6-4C3D-8E1E-9DAEC5D2C423}">
      <dsp:nvSpPr>
        <dsp:cNvPr id="0" name=""/>
        <dsp:cNvSpPr/>
      </dsp:nvSpPr>
      <dsp:spPr>
        <a:xfrm>
          <a:off x="72003" y="1082508"/>
          <a:ext cx="2501074" cy="2013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Графические представления уравнений и неравенств с двумя переменными (7ч)</a:t>
          </a:r>
          <a:endParaRPr lang="ru-RU" sz="1400" b="0" i="1" kern="1200" dirty="0" smtClean="0">
            <a:solidFill>
              <a:schemeClr val="tx1"/>
            </a:solidFill>
            <a:effectLst/>
            <a:latin typeface="+mj-lt"/>
          </a:endParaRPr>
        </a:p>
        <a:p>
          <a:pPr marL="0" lvl="0" indent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Корень n-ой степени (14ч) </a:t>
          </a:r>
        </a:p>
        <a:p>
          <a:pPr marL="0" lvl="0" indent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Логарифм числа (7ч)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72003" y="1082508"/>
        <a:ext cx="2501074" cy="2013835"/>
      </dsp:txXfrm>
    </dsp:sp>
    <dsp:sp modelId="{602EBDB8-E3D4-4C29-AB77-40E63ED87B39}">
      <dsp:nvSpPr>
        <dsp:cNvPr id="0" name=""/>
        <dsp:cNvSpPr/>
      </dsp:nvSpPr>
      <dsp:spPr>
        <a:xfrm>
          <a:off x="2956196" y="1065005"/>
          <a:ext cx="6001903" cy="203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понимать связь между графиком функции и графиком ее градиента;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знать определение критических точек функции и уметь находить их;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знать необходимое и достаточное условия возрастания (убывания) функции на интервале;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находить интервалы возрастания (убывания)  функции и точки экстремума;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находить наибольшее (наименьшее) значение функции на отрезке; 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kern="1200" dirty="0" smtClean="0">
              <a:solidFill>
                <a:schemeClr val="tx1"/>
              </a:solidFill>
              <a:effectLst/>
              <a:latin typeface="+mj-lt"/>
            </a:rPr>
            <a:t>- исследовать функцию с помощью первой производной и строить эскиз графика.</a:t>
          </a:r>
          <a:endParaRPr lang="kk-KZ" sz="1400" b="0" kern="1200" dirty="0" smtClean="0">
            <a:solidFill>
              <a:schemeClr val="tx1"/>
            </a:solidFill>
          </a:endParaRPr>
        </a:p>
      </dsp:txBody>
      <dsp:txXfrm>
        <a:off x="2956196" y="1065005"/>
        <a:ext cx="6001903" cy="2031338"/>
      </dsp:txXfrm>
    </dsp:sp>
    <dsp:sp modelId="{BE9443FF-C238-40BB-8509-8CF582A9CDCF}">
      <dsp:nvSpPr>
        <dsp:cNvPr id="0" name=""/>
        <dsp:cNvSpPr/>
      </dsp:nvSpPr>
      <dsp:spPr>
        <a:xfrm>
          <a:off x="804608" y="0"/>
          <a:ext cx="830779" cy="312499"/>
        </a:xfrm>
        <a:prstGeom prst="plus">
          <a:avLst>
            <a:gd name="adj" fmla="val 32810"/>
          </a:avLst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925B2-3862-4FF8-87AD-4C6D008C0011}">
      <dsp:nvSpPr>
        <dsp:cNvPr id="0" name=""/>
        <dsp:cNvSpPr/>
      </dsp:nvSpPr>
      <dsp:spPr>
        <a:xfrm>
          <a:off x="7019317" y="328951"/>
          <a:ext cx="820358" cy="318904"/>
        </a:xfrm>
        <a:prstGeom prst="rect">
          <a:avLst/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127B2-3AD5-41A2-A03C-7A1872352A44}">
      <dsp:nvSpPr>
        <dsp:cNvPr id="0" name=""/>
        <dsp:cNvSpPr/>
      </dsp:nvSpPr>
      <dsp:spPr>
        <a:xfrm>
          <a:off x="2736304" y="635223"/>
          <a:ext cx="14774" cy="3327120"/>
        </a:xfrm>
        <a:prstGeom prst="line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C8350-C35E-47F2-A805-CFF2DB48F425}">
      <dsp:nvSpPr>
        <dsp:cNvPr id="0" name=""/>
        <dsp:cNvSpPr/>
      </dsp:nvSpPr>
      <dsp:spPr>
        <a:xfrm>
          <a:off x="188270" y="196227"/>
          <a:ext cx="8578461" cy="3621986"/>
        </a:xfrm>
        <a:prstGeom prst="rect">
          <a:avLst/>
        </a:prstGeom>
        <a:noFill/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2ECFC-D6D6-4C3D-8E1E-9DAEC5D2C423}">
      <dsp:nvSpPr>
        <dsp:cNvPr id="0" name=""/>
        <dsp:cNvSpPr/>
      </dsp:nvSpPr>
      <dsp:spPr>
        <a:xfrm>
          <a:off x="629826" y="1360076"/>
          <a:ext cx="3067788" cy="145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/>
            <a:t>+ Логарифм числа (7ч)</a:t>
          </a:r>
        </a:p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/>
            <a:t>+ Корень </a:t>
          </a:r>
          <a:r>
            <a:rPr lang="en-US" sz="1600" b="0" kern="1200" dirty="0" smtClean="0"/>
            <a:t>n</a:t>
          </a:r>
          <a:r>
            <a:rPr lang="ru-RU" sz="1600" b="0" kern="1200" dirty="0" smtClean="0"/>
            <a:t>-ой степени (14ч)</a:t>
          </a:r>
        </a:p>
      </dsp:txBody>
      <dsp:txXfrm>
        <a:off x="629826" y="1360076"/>
        <a:ext cx="3067788" cy="1450359"/>
      </dsp:txXfrm>
    </dsp:sp>
    <dsp:sp modelId="{602EBDB8-E3D4-4C29-AB77-40E63ED87B39}">
      <dsp:nvSpPr>
        <dsp:cNvPr id="0" name=""/>
        <dsp:cNvSpPr/>
      </dsp:nvSpPr>
      <dsp:spPr>
        <a:xfrm>
          <a:off x="3608222" y="936098"/>
          <a:ext cx="5158503" cy="241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/>
            <a:t>- Аксиомы стереометрии (16ч)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0" kern="1200" dirty="0" smtClean="0"/>
            <a:t>- </a:t>
          </a:r>
          <a:r>
            <a:rPr lang="ru-RU" sz="1600" b="0" kern="1200" dirty="0" smtClean="0">
              <a:solidFill>
                <a:schemeClr val="tx1"/>
              </a:solidFill>
            </a:rPr>
            <a:t>Обратные тригонометрические функции, простейшие тригонометрические уравнения и неравенства (30ч)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0" kern="1200" dirty="0" smtClean="0"/>
            <a:t>- Предел функции  (14ч)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0" kern="1200" dirty="0" smtClean="0"/>
            <a:t>- Исчисление 1 (18ч)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0" kern="1200" dirty="0" smtClean="0"/>
            <a:t>- </a:t>
          </a:r>
          <a:r>
            <a:rPr lang="ru-RU" sz="1600" b="0" kern="1200" dirty="0" smtClean="0">
              <a:solidFill>
                <a:schemeClr val="tx1"/>
              </a:solidFill>
            </a:rPr>
            <a:t>Перпендикулярность прямых и плоскостей (18ч)</a:t>
          </a:r>
        </a:p>
        <a:p>
          <a:pPr marL="0" lvl="0" indent="0" algn="l" defTabSz="914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0" kern="1200" dirty="0" smtClean="0"/>
            <a:t>- Векторы в пространстве (28ч) </a:t>
          </a:r>
        </a:p>
      </dsp:txBody>
      <dsp:txXfrm>
        <a:off x="3608222" y="936098"/>
        <a:ext cx="5158503" cy="2412482"/>
      </dsp:txXfrm>
    </dsp:sp>
    <dsp:sp modelId="{BE9443FF-C238-40BB-8509-8CF582A9CDCF}">
      <dsp:nvSpPr>
        <dsp:cNvPr id="0" name=""/>
        <dsp:cNvSpPr/>
      </dsp:nvSpPr>
      <dsp:spPr>
        <a:xfrm>
          <a:off x="135742" y="69854"/>
          <a:ext cx="790278" cy="804595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925B2-3862-4FF8-87AD-4C6D008C0011}">
      <dsp:nvSpPr>
        <dsp:cNvPr id="0" name=""/>
        <dsp:cNvSpPr/>
      </dsp:nvSpPr>
      <dsp:spPr>
        <a:xfrm>
          <a:off x="7963719" y="331131"/>
          <a:ext cx="671385" cy="334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127B2-3AD5-41A2-A03C-7A1872352A44}">
      <dsp:nvSpPr>
        <dsp:cNvPr id="0" name=""/>
        <dsp:cNvSpPr/>
      </dsp:nvSpPr>
      <dsp:spPr>
        <a:xfrm>
          <a:off x="3503118" y="276950"/>
          <a:ext cx="14774" cy="3396214"/>
        </a:xfrm>
        <a:prstGeom prst="line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9F208-F0DC-40F0-93A2-BF067EC68DBD}">
      <dsp:nvSpPr>
        <dsp:cNvPr id="0" name=""/>
        <dsp:cNvSpPr/>
      </dsp:nvSpPr>
      <dsp:spPr>
        <a:xfrm>
          <a:off x="0" y="31914"/>
          <a:ext cx="91440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Матрицы и определители</a:t>
          </a:r>
          <a:endParaRPr lang="ru-RU" sz="1700" b="1" kern="1200" dirty="0">
            <a:solidFill>
              <a:schemeClr val="tx2"/>
            </a:solidFill>
          </a:endParaRPr>
        </a:p>
      </dsp:txBody>
      <dsp:txXfrm>
        <a:off x="19419" y="51333"/>
        <a:ext cx="9105162" cy="358962"/>
      </dsp:txXfrm>
    </dsp:sp>
    <dsp:sp modelId="{1B63831B-E822-4523-9B1F-8552363506D8}">
      <dsp:nvSpPr>
        <dsp:cNvPr id="0" name=""/>
        <dsp:cNvSpPr/>
      </dsp:nvSpPr>
      <dsp:spPr>
        <a:xfrm>
          <a:off x="0" y="429714"/>
          <a:ext cx="9144000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1590" rIns="120904" bIns="21590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При изучении темы «</a:t>
          </a:r>
          <a:r>
            <a:rPr lang="ru-RU" sz="1300" b="1" kern="1200" dirty="0" smtClean="0"/>
            <a:t>Действия над матрицами</a:t>
          </a:r>
          <a:r>
            <a:rPr lang="ru-RU" sz="1300" kern="1200" dirty="0" smtClean="0"/>
            <a:t>» сделать акцент на то, что для операции умножения матриц в общем случае переместительный закон умножения не работает. Учащиеся должны сделать вывод о том, что умножать матрицы можно тогда, когда количество столбцов первой матрицы равно количеству строк второй матрицы. Учащиеся должны владеть методами вычисления определителей третьего порядка: правило треугольника, применять разложение определителя по строке или столбцу и сводить к вычислению определителя более низкого порядка. Уметь решать системы линейных уравнений по правилу </a:t>
          </a:r>
          <a:r>
            <a:rPr lang="ru-RU" sz="1300" kern="1200" dirty="0" err="1" smtClean="0"/>
            <a:t>Крамера</a:t>
          </a:r>
          <a:r>
            <a:rPr lang="ru-RU" sz="1300" kern="1200" dirty="0" smtClean="0"/>
            <a:t>, методом Гаусса.</a:t>
          </a:r>
          <a:endParaRPr lang="ru-RU" sz="1300" kern="1200" dirty="0">
            <a:solidFill>
              <a:schemeClr val="tx2"/>
            </a:solidFill>
          </a:endParaRPr>
        </a:p>
      </dsp:txBody>
      <dsp:txXfrm>
        <a:off x="0" y="429714"/>
        <a:ext cx="9144000" cy="1266840"/>
      </dsp:txXfrm>
    </dsp:sp>
    <dsp:sp modelId="{4DBA78FA-C02B-40C7-8AA8-9CD430C5626D}">
      <dsp:nvSpPr>
        <dsp:cNvPr id="0" name=""/>
        <dsp:cNvSpPr/>
      </dsp:nvSpPr>
      <dsp:spPr>
        <a:xfrm>
          <a:off x="0" y="1696554"/>
          <a:ext cx="91440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Ряды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19419" y="1715973"/>
        <a:ext cx="9105162" cy="358962"/>
      </dsp:txXfrm>
    </dsp:sp>
    <dsp:sp modelId="{743DC60E-2B21-4F49-A04F-3AAC5133E9CE}">
      <dsp:nvSpPr>
        <dsp:cNvPr id="0" name=""/>
        <dsp:cNvSpPr/>
      </dsp:nvSpPr>
      <dsp:spPr>
        <a:xfrm>
          <a:off x="0" y="2094354"/>
          <a:ext cx="9144000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1590" rIns="120904" bIns="21590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При изучении темы «Сходимость ряда» можно предложить следующие определения: «</a:t>
          </a:r>
          <a:r>
            <a:rPr lang="ru-RU" sz="1300" i="1" kern="1200" dirty="0" smtClean="0"/>
            <a:t>ряд сходится – это значит, что бесконечная сумма равна некоторому конечному числу</a:t>
          </a:r>
          <a:r>
            <a:rPr lang="ru-RU" sz="1300" b="1" i="1" kern="1200" dirty="0" smtClean="0"/>
            <a:t>», «ряд расходится</a:t>
          </a:r>
          <a:r>
            <a:rPr lang="ru-RU" sz="1300" i="1" kern="1200" dirty="0" smtClean="0"/>
            <a:t> - это значит, что бесконечная сумма равна бесконечности, либо суммы вообще не существует»</a:t>
          </a:r>
          <a:r>
            <a:rPr lang="ru-RU" sz="1300" b="1" i="1" kern="1200" dirty="0" smtClean="0"/>
            <a:t>.</a:t>
          </a:r>
          <a:r>
            <a:rPr lang="ru-RU" sz="1300" b="1" kern="1200" dirty="0" smtClean="0"/>
            <a:t> </a:t>
          </a:r>
          <a:r>
            <a:rPr lang="ru-RU" sz="1300" kern="1200" dirty="0" smtClean="0"/>
            <a:t>Сделать акцент на то, что если ряд сходится, то его общий член стремится к нулю</a:t>
          </a:r>
          <a:r>
            <a:rPr lang="ru-RU" sz="1300" b="1" kern="1200" dirty="0" smtClean="0"/>
            <a:t>. </a:t>
          </a:r>
          <a:r>
            <a:rPr lang="ru-RU" sz="1300" kern="1200" dirty="0" smtClean="0"/>
            <a:t>Обратное в общем случае неверно - ряд может как сходиться, так и расходиться. В процессе работы с признаком Даламбера учащиеся должны сделать вывод о том, что в общий член ряда для применения признака Даламбера обычно входит какое-нибудь число в степени, например        .</a:t>
          </a:r>
          <a:endParaRPr lang="ru-RU" sz="1300" kern="1200" dirty="0">
            <a:solidFill>
              <a:schemeClr val="tx2"/>
            </a:solidFill>
          </a:endParaRPr>
        </a:p>
      </dsp:txBody>
      <dsp:txXfrm>
        <a:off x="0" y="2094354"/>
        <a:ext cx="9144000" cy="1266840"/>
      </dsp:txXfrm>
    </dsp:sp>
    <dsp:sp modelId="{884B0F5B-E4AC-4AFE-B114-3FABEB4F1058}">
      <dsp:nvSpPr>
        <dsp:cNvPr id="0" name=""/>
        <dsp:cNvSpPr/>
      </dsp:nvSpPr>
      <dsp:spPr>
        <a:xfrm>
          <a:off x="0" y="3361194"/>
          <a:ext cx="91440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Комплексные числа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19419" y="3380613"/>
        <a:ext cx="9105162" cy="358962"/>
      </dsp:txXfrm>
    </dsp:sp>
    <dsp:sp modelId="{91ABAFED-506F-47EA-A5F2-D5B8863F99FF}">
      <dsp:nvSpPr>
        <dsp:cNvPr id="0" name=""/>
        <dsp:cNvSpPr/>
      </dsp:nvSpPr>
      <dsp:spPr>
        <a:xfrm>
          <a:off x="0" y="3771870"/>
          <a:ext cx="91440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1590" rIns="120904" bIns="21590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В программе рассматривается извлечение корня </a:t>
          </a:r>
          <a:r>
            <a:rPr lang="ru-RU" sz="1300" i="1" kern="1200" dirty="0" smtClean="0"/>
            <a:t>n</a:t>
          </a:r>
          <a:r>
            <a:rPr lang="ru-RU" sz="1300" kern="1200" dirty="0" smtClean="0"/>
            <a:t>-й степени из комплексного числа, представленного в тригонометрической форме. Учащиеся должны уметь переводить комплексное число из алгебраической формы в показательную и тригонометрическую формы, и обратно.</a:t>
          </a:r>
          <a:endParaRPr lang="ru-RU" sz="1300" kern="1200" dirty="0">
            <a:solidFill>
              <a:schemeClr val="tx2"/>
            </a:solidFill>
          </a:endParaRPr>
        </a:p>
      </dsp:txBody>
      <dsp:txXfrm>
        <a:off x="0" y="3771870"/>
        <a:ext cx="9144000" cy="56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071E9-A77C-4274-ACD7-6008BE77AC9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6FD6-2F0F-4E9B-9A99-5DB2744B2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81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9B70-A01C-4008-AE86-2567162BF848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58D7-47DE-4A3E-9D6B-FD67458B0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2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/>
              <a:t>1-7 слайды</a:t>
            </a:r>
            <a:r>
              <a:rPr lang="kk-KZ" baseline="0" dirty="0" smtClean="0"/>
              <a:t> – 10-15 минут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23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Поэтому д</a:t>
            </a:r>
            <a:r>
              <a:rPr lang="ru-RU" dirty="0" smtClean="0"/>
              <a:t>ля усиления </a:t>
            </a:r>
            <a:r>
              <a:rPr lang="ru-RU" dirty="0" err="1" smtClean="0"/>
              <a:t>практикоориентированности</a:t>
            </a:r>
            <a:r>
              <a:rPr lang="ru-RU" dirty="0" smtClean="0"/>
              <a:t> программы в среднесрочные планы были добавлены еще задачи практического характера с иллюстрациями.</a:t>
            </a:r>
            <a:r>
              <a:rPr lang="ru-RU" baseline="0" dirty="0" smtClean="0"/>
              <a:t> Задания были составлены в </a:t>
            </a:r>
            <a:r>
              <a:rPr lang="ru-RU" baseline="0" dirty="0" err="1" smtClean="0"/>
              <a:t>Геогебре</a:t>
            </a:r>
            <a:r>
              <a:rPr lang="ru-RU" baseline="0" dirty="0" smtClean="0"/>
              <a:t>, мы указали на ссылки на них, по которым учителя могут пройти и использовать готовые 3д модели на уроках.</a:t>
            </a:r>
          </a:p>
          <a:p>
            <a:endParaRPr lang="ru-RU" baseline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85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85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изучении раздела «Показательные и логарифмические уравнения и неравенства» необходимо дать определение логарифмической и показательной функций, их свойств и графиков,</a:t>
            </a:r>
            <a:r>
              <a:rPr lang="ru-RU" baseline="0" dirty="0" smtClean="0"/>
              <a:t> т.к. в 10 классе учащиеся изучали определение и свойства логарифма числа. А в 11 классе должны изучить логарифмические и показательные уравнения и неравенства.</a:t>
            </a:r>
          </a:p>
          <a:p>
            <a:r>
              <a:rPr lang="ru-RU" baseline="0" dirty="0" smtClean="0"/>
              <a:t>В обновленной программе на 2020 год данный раздел уже выправлен.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60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47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10 мин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3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6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/>
              <a:t>Основной</a:t>
            </a:r>
            <a:r>
              <a:rPr lang="kk-KZ" baseline="0" dirty="0" smtClean="0"/>
              <a:t> фокус мониторинга в этом году был направлен на 10 и 12 классы, поэтому останавлюсь на последних изменениях, внесенных в программы в этих классах.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/>
              <a:t>Программа 10 класса в</a:t>
            </a:r>
            <a:r>
              <a:rPr lang="kk-KZ" baseline="0" dirty="0" smtClean="0"/>
              <a:t> </a:t>
            </a:r>
            <a:r>
              <a:rPr lang="kk-KZ" dirty="0" smtClean="0"/>
              <a:t>2018г была приведена в соответствие с ГОСО.</a:t>
            </a:r>
            <a:r>
              <a:rPr lang="kk-KZ" baseline="0" dirty="0" smtClean="0"/>
              <a:t> Р</a:t>
            </a:r>
            <a:r>
              <a:rPr lang="ru-RU" dirty="0" err="1" smtClean="0"/>
              <a:t>абота</a:t>
            </a:r>
            <a:r>
              <a:rPr lang="ru-RU" dirty="0" smtClean="0"/>
              <a:t> по пересмотру учебной программы основной школы для синхронизации с программой математики по ГОСО началась с 2015г., чтобы учащиеся, поступившие в 7 класс НИШ после общеобразовательной школы, могли гармонично изучать математику в Интеллектуальных школах. П</a:t>
            </a:r>
            <a:r>
              <a:rPr lang="kk-KZ" dirty="0" smtClean="0"/>
              <a:t>римерно 20% тем были добавлены из 11 класса в 10 класс, и столько же были</a:t>
            </a:r>
            <a:r>
              <a:rPr lang="kk-KZ" baseline="0" dirty="0" smtClean="0"/>
              <a:t> исключены, т.к. изучаются в 9 классе</a:t>
            </a:r>
            <a:r>
              <a:rPr lang="kk-KZ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aseline="0" dirty="0" smtClean="0"/>
              <a:t>В 2017г. в целях сокращения нагрузки учащихся в СШ учебная прогр 11-12кл была разгружена с 8 часовой на 7-часовую программу.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aseline="0" dirty="0" smtClean="0"/>
              <a:t>Также для углубления предмета математики в СШ и </a:t>
            </a: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подготовки учащихся к успешному продолжению курса математики в ВУЗах разработана 10-часовая программа.</a:t>
            </a:r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28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rPr>
              <a:t>Задачи мониторинга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tabLst/>
              <a:defRPr/>
            </a:pPr>
            <a:r>
              <a:rPr lang="ru-RU" sz="1100" b="0" dirty="0" smtClean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rPr>
              <a:t>выяснить, с какими проблемами сталкиваются учителя при реализации программы по математике в 10 и 12 классах</a:t>
            </a:r>
          </a:p>
          <a:p>
            <a:pPr marL="457200" marR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tabLst/>
              <a:defRPr/>
            </a:pPr>
            <a:r>
              <a:rPr lang="ru-RU" sz="1100" b="0" dirty="0" smtClean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rPr>
              <a:t>выяснить, по каким темам учащиеся испытывают трудности в усвоении программы и почему</a:t>
            </a:r>
            <a:endParaRPr lang="ru-RU" sz="1100" dirty="0" smtClean="0">
              <a:latin typeface="Roboto Slab" panose="020B0604020202020204" charset="0"/>
              <a:ea typeface="Roboto Slab" panose="020B0604020202020204" charset="0"/>
            </a:endParaRPr>
          </a:p>
          <a:p>
            <a:pPr marL="1397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ru-RU" sz="1100" b="1" dirty="0" smtClean="0">
                <a:latin typeface="Roboto Slab" panose="020B0604020202020204" charset="0"/>
                <a:ea typeface="Roboto Slab" panose="020B0604020202020204" charset="0"/>
              </a:rPr>
              <a:t>Причины</a:t>
            </a:r>
          </a:p>
          <a:p>
            <a:pPr marL="457200" marR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tabLst/>
              <a:defRPr/>
            </a:pP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трудно запомнить все формулы, поэтому часто путают их при решении задач.</a:t>
            </a:r>
          </a:p>
          <a:p>
            <a:pPr marL="457200" marR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tabLst/>
              <a:defRPr/>
            </a:pPr>
            <a:endParaRPr lang="ru-RU" sz="1100" b="1" dirty="0" smtClean="0">
              <a:latin typeface="Roboto Slab" panose="020B0604020202020204" charset="0"/>
              <a:ea typeface="Roboto Slab" panose="020B0604020202020204" charset="0"/>
            </a:endParaRPr>
          </a:p>
          <a:p>
            <a:pPr marL="1397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ru-RU" sz="1100" b="1" dirty="0" smtClean="0">
                <a:latin typeface="Roboto Slab" panose="020B0604020202020204" charset="0"/>
                <a:ea typeface="Roboto Slab" panose="020B0604020202020204" charset="0"/>
              </a:rPr>
              <a:t>Выводы</a:t>
            </a:r>
          </a:p>
          <a:p>
            <a:pPr marL="3683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  <a:tabLst/>
              <a:defRPr/>
            </a:pPr>
            <a:r>
              <a:rPr lang="ru-RU" sz="1100" b="0" baseline="0" dirty="0" smtClean="0">
                <a:latin typeface="Roboto Slab" panose="020B0604020202020204" charset="0"/>
                <a:ea typeface="Roboto Slab" panose="020B0604020202020204" charset="0"/>
              </a:rPr>
              <a:t>На данном мониторинге удалось определить, по каким темам у учащихся возникают трудности - это в основном тригонометрия и стереометрия. По тригонометрии уже запланирована подготовка пособия на 2020г, необходимо также подготовить пособие по стереометрии.</a:t>
            </a:r>
          </a:p>
          <a:p>
            <a:pPr marL="3683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  <a:tabLst/>
              <a:defRPr/>
            </a:pPr>
            <a:r>
              <a:rPr lang="ru-RU" sz="1100" b="0" baseline="0" dirty="0" smtClean="0">
                <a:latin typeface="Roboto Slab" panose="020B0604020202020204" charset="0"/>
                <a:ea typeface="Roboto Slab" panose="020B0604020202020204" charset="0"/>
              </a:rPr>
              <a:t>На тренинге по математике необходимо ознакомить учителей новыми методическими пособиями, чтобы они могли использовать их при преподавании трудных тем.</a:t>
            </a:r>
          </a:p>
          <a:p>
            <a:pPr marL="3683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  <a:tabLst/>
              <a:defRPr/>
            </a:pPr>
            <a:r>
              <a:rPr lang="ru-RU" sz="1100" b="0" baseline="0" dirty="0" smtClean="0">
                <a:latin typeface="Roboto Slab" panose="020B0604020202020204" charset="0"/>
                <a:ea typeface="Roboto Slab" panose="020B0604020202020204" charset="0"/>
              </a:rPr>
              <a:t>В этом году завершена работа по синхронизации программ НИШ с программой по математике по ГОСО. Программа приведена в соответствие с ГОСО, </a:t>
            </a:r>
            <a:r>
              <a:rPr lang="en-US" sz="1100" b="0" baseline="0" dirty="0" smtClean="0">
                <a:latin typeface="Roboto Slab" panose="020B0604020202020204" charset="0"/>
                <a:ea typeface="Roboto Slab" panose="020B0604020202020204" charset="0"/>
              </a:rPr>
              <a:t>A-Level. </a:t>
            </a:r>
            <a:r>
              <a:rPr lang="ru-RU" sz="1100" b="0" baseline="0" dirty="0" smtClean="0">
                <a:latin typeface="Roboto Slab" panose="020B0604020202020204" charset="0"/>
                <a:ea typeface="Roboto Slab" panose="020B0604020202020204" charset="0"/>
              </a:rPr>
              <a:t> Будет внедрена в учебный процесс в 2020г., поэтому в 2019году нет необходимости проводить мониторинг. Мониторинг внедрения программы СШ будет проведен в 2020-2021у.г.</a:t>
            </a:r>
            <a:endParaRPr lang="ru-RU" sz="1100" b="0" dirty="0" smtClean="0">
              <a:latin typeface="Roboto Slab" panose="020B0604020202020204" charset="0"/>
              <a:ea typeface="Roboto Slab" panose="020B060402020202020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805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12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Разгрузка программы 10 класса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«Графические представления уравнений и неравенств с двумя переменными» (7 часов, 5 ЦО), </a:t>
            </a:r>
            <a:r>
              <a:rPr lang="ru-RU" sz="1200" b="0" i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(т.к. с 2018 года изучается в 9 классе).</a:t>
            </a:r>
          </a:p>
          <a:p>
            <a:pPr marL="171450" marR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«Корень n-ой степени» (14 часов, 14 ЦО), «Логарифм числа» (7 часов, 3 ЦО) </a:t>
            </a:r>
          </a:p>
          <a:p>
            <a:pPr marL="0" marR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(перенесены в 11 класс в связи со сложностью его усвоения учащимися 10 классов).</a:t>
            </a:r>
          </a:p>
          <a:p>
            <a:pPr marL="0" marR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ЦО удалены из раздела «Исчисление» (4 часа, 6 ЦО) (т.к. изучаются в 11 классе): </a:t>
            </a:r>
          </a:p>
          <a:p>
            <a:pPr marL="0" marR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73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Раздел «Исчисление» - уменьшено на 4 часа в связи с переносом некоторых ЦО в 11 класс.</a:t>
            </a:r>
            <a:endParaRPr lang="ru-RU" sz="1200" b="0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Calibri"/>
              <a:cs typeface="Times New Roman"/>
            </a:endParaRPr>
          </a:p>
          <a:p>
            <a:endParaRPr lang="ru-RU" dirty="0" smtClean="0"/>
          </a:p>
          <a:p>
            <a:r>
              <a:rPr lang="ru-RU" dirty="0" smtClean="0"/>
              <a:t>ЦО «решать тригонометрические уравнения методом вспомогательного аргумента» -</a:t>
            </a:r>
            <a:r>
              <a:rPr lang="ru-RU" baseline="0" dirty="0" smtClean="0"/>
              <a:t> удалена, т.к. изучается в 11 классе.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46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69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499C7-B6A5-483C-B638-143A8E55DFD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60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58D7-47DE-4A3E-9D6B-FD67458B0EC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6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gebra.org/classic/wuwfhrhk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eogebra.org/classic/pbsfczkz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geogebra.org/classic/kxz6j86z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13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5.wmf"/><Relationship Id="rId4" Type="http://schemas.openxmlformats.org/officeDocument/2006/relationships/diagramData" Target="../diagrams/data4.xml"/><Relationship Id="rId9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47918"/>
            <a:ext cx="8280920" cy="92383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организации учебного процесса по 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NIS-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 математике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2019-2020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учебном году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178567"/>
              </p:ext>
            </p:extLst>
          </p:nvPr>
        </p:nvGraphicFramePr>
        <p:xfrm>
          <a:off x="53752" y="1275606"/>
          <a:ext cx="9036496" cy="405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380133"/>
            <a:ext cx="29523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Добавлены темы</a:t>
            </a:r>
          </a:p>
          <a:p>
            <a:pPr algn="ctr"/>
            <a:r>
              <a:rPr lang="ru-RU" sz="1600" dirty="0" smtClean="0"/>
              <a:t>(из основной школы)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1363705"/>
            <a:ext cx="37444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Удалены темы</a:t>
            </a:r>
          </a:p>
          <a:p>
            <a:pPr algn="ctr"/>
            <a:r>
              <a:rPr lang="ru-RU" sz="1600" dirty="0" smtClean="0"/>
              <a:t>(изучаются в основной школе)</a:t>
            </a:r>
            <a:endParaRPr lang="ru-RU" sz="1600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457200" y="559780"/>
            <a:ext cx="8229600" cy="427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внесенные в учебную программу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11-12 классов для внедрения в 2020г.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1654" y="697415"/>
            <a:ext cx="8229600" cy="427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внесенные в учебную программу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11-12 классов для внедрения в 2020г.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280676"/>
              </p:ext>
            </p:extLst>
          </p:nvPr>
        </p:nvGraphicFramePr>
        <p:xfrm>
          <a:off x="185864" y="1707654"/>
          <a:ext cx="8579296" cy="3221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20"/>
                <a:gridCol w="6984776"/>
              </a:tblGrid>
              <a:tr h="14823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Добавление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новых тем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i="0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 7-часовой</a:t>
                      </a:r>
                      <a:r>
                        <a:rPr lang="ru-RU" sz="1600" b="1" i="0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программе</a:t>
                      </a:r>
                      <a:r>
                        <a:rPr lang="ru-RU" sz="1600" b="0" i="0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«Схема Горнера», «Формула Муавра»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10-часовой</a:t>
                      </a:r>
                      <a:r>
                        <a:rPr lang="ru-RU" sz="16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программе дополнительно</a:t>
                      </a:r>
                      <a:r>
                        <a:rPr lang="ru-RU" sz="1600" b="0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600" b="0" i="0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«Второй замечательный предел»,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«Интегральный признак Коши», «Теорема Абеля. Нахождение радиуса сходимости степенного ряда».</a:t>
                      </a:r>
                    </a:p>
                  </a:txBody>
                  <a:tcPr marL="56795" marR="5679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Добавление часов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При разгрузке программы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СШ освободилось около 100 часов,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эти часы были добавлены на оставшиеся разделы.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6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Дополнение СП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Добавлены</a:t>
                      </a:r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прикладные задания</a:t>
                      </a:r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 деятельности, новые ссылки и иллюстрации.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3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43567"/>
            <a:ext cx="13856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ru-RU" altLang="ru-RU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3313772"/>
            <a:ext cx="9065199" cy="1815882"/>
            <a:chOff x="91849" y="2339507"/>
            <a:chExt cx="10565921" cy="2421175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91849" y="2339507"/>
              <a:ext cx="7091387" cy="2421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altLang="ru-RU" sz="1600" dirty="0">
                  <a:latin typeface="Roboto Slab" panose="020B0604020202020204" charset="0"/>
                  <a:ea typeface="Roboto Slab" panose="020B0604020202020204" charset="0"/>
                </a:rPr>
                <a:t>Заказчик планирует построить павильон для торговли цветами.  В основании традиционной модели  - квадрат со сторонами 8 м, высота всего здания 5 м, высота стен 3 м. Для привлечения покупателей, заказчик заинтересовался моделью такой же высоты, где в основании цилиндр. Какой должен быть радиус основания для такого павильона, чтобы объем зданий был одинаковым?</a:t>
              </a:r>
              <a:endParaRPr lang="ru-RU" altLang="ru-RU" sz="1600" dirty="0">
                <a:latin typeface="Roboto Slab" panose="020B0604020202020204" charset="0"/>
                <a:ea typeface="Roboto Slab" panose="020B0604020202020204" charset="0"/>
              </a:endParaRPr>
            </a:p>
          </p:txBody>
        </p:sp>
        <p:pic>
          <p:nvPicPr>
            <p:cNvPr id="3073" name="Рисунок 109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1094" y="2344057"/>
              <a:ext cx="2991021" cy="1657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6931450" y="4132087"/>
              <a:ext cx="372632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latin typeface="Roboto Slab" panose="020B0604020202020204" charset="0"/>
                  <a:ea typeface="Roboto Slab" panose="020B0604020202020204" charset="0"/>
                </a:rPr>
                <a:t>Ссылка на 3</a:t>
              </a:r>
              <a:r>
                <a:rPr lang="en-US" sz="1200" dirty="0">
                  <a:latin typeface="Roboto Slab" panose="020B0604020202020204" charset="0"/>
                  <a:ea typeface="Roboto Slab" panose="020B0604020202020204" charset="0"/>
                </a:rPr>
                <a:t>D</a:t>
              </a:r>
              <a:r>
                <a:rPr lang="ru-RU" sz="1200" dirty="0">
                  <a:latin typeface="Roboto Slab" panose="020B0604020202020204" charset="0"/>
                  <a:ea typeface="Roboto Slab" panose="020B0604020202020204" charset="0"/>
                </a:rPr>
                <a:t> иллюстрацию: </a:t>
              </a:r>
            </a:p>
            <a:p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https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://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www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.</a:t>
              </a:r>
              <a:r>
                <a:rPr lang="en-GB" sz="1200" b="1" dirty="0" err="1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geogebra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.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org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/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classic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/</a:t>
              </a:r>
              <a:r>
                <a:rPr lang="en-GB" sz="1200" b="1" dirty="0" err="1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kxz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6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j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86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4"/>
                </a:rPr>
                <a:t>z</a:t>
              </a:r>
              <a:endParaRPr lang="ru-RU" sz="1200" b="1" dirty="0">
                <a:latin typeface="Roboto Slab" panose="020B0604020202020204" charset="0"/>
                <a:ea typeface="Roboto Slab" panose="020B0604020202020204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97973" y="267494"/>
            <a:ext cx="8458200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dirty="0">
                <a:latin typeface="Roboto Slab" panose="020B0604020202020204" charset="0"/>
                <a:ea typeface="Roboto Slab" panose="020B0604020202020204" charset="0"/>
              </a:rPr>
              <a:t>Найдите объем всего сооружения, если в основаниях лежат равные многоугольники.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50683" y="757147"/>
            <a:ext cx="3439886" cy="2329219"/>
            <a:chOff x="7225710" y="3690610"/>
            <a:chExt cx="4586514" cy="3105624"/>
          </a:xfrm>
        </p:grpSpPr>
        <p:pic>
          <p:nvPicPr>
            <p:cNvPr id="9" name="Рисунок 8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7225710" y="3690610"/>
              <a:ext cx="4536440" cy="2397125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7225710" y="6180681"/>
              <a:ext cx="4586514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latin typeface="Roboto Slab" panose="020B0604020202020204" charset="0"/>
                  <a:ea typeface="Roboto Slab" panose="020B0604020202020204" charset="0"/>
                </a:rPr>
                <a:t>Ссылка на 3</a:t>
              </a:r>
              <a:r>
                <a:rPr lang="en-US" sz="1200" dirty="0">
                  <a:latin typeface="Roboto Slab" panose="020B0604020202020204" charset="0"/>
                  <a:ea typeface="Roboto Slab" panose="020B0604020202020204" charset="0"/>
                </a:rPr>
                <a:t>D</a:t>
              </a:r>
              <a:r>
                <a:rPr lang="ru-RU" sz="1200" dirty="0">
                  <a:latin typeface="Roboto Slab" panose="020B0604020202020204" charset="0"/>
                  <a:ea typeface="Roboto Slab" panose="020B0604020202020204" charset="0"/>
                </a:rPr>
                <a:t> иллюстрацию: </a:t>
              </a:r>
            </a:p>
            <a:p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https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://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www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.</a:t>
              </a:r>
              <a:r>
                <a:rPr lang="en-GB" sz="1200" b="1" dirty="0" err="1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geogebra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.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org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/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classic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/</a:t>
              </a:r>
              <a:r>
                <a:rPr lang="en-GB" sz="1200" b="1" dirty="0" err="1">
                  <a:latin typeface="Roboto Slab" panose="020B0604020202020204" charset="0"/>
                  <a:ea typeface="Roboto Slab" panose="020B0604020202020204" charset="0"/>
                  <a:hlinkClick r:id="rId6"/>
                </a:rPr>
                <a:t>pbsfczkz</a:t>
              </a:r>
              <a:endParaRPr lang="ru-RU" sz="1200" b="1" dirty="0">
                <a:latin typeface="Roboto Slab" panose="020B0604020202020204" charset="0"/>
                <a:ea typeface="Roboto Slab" panose="020B060402020202020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763300" y="637405"/>
            <a:ext cx="4091473" cy="2392859"/>
            <a:chOff x="6631633" y="1009528"/>
            <a:chExt cx="5455297" cy="3190478"/>
          </a:xfrm>
        </p:grpSpPr>
        <p:pic>
          <p:nvPicPr>
            <p:cNvPr id="8" name="Рисунок 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6775767" y="1009528"/>
              <a:ext cx="3923665" cy="2596515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6631633" y="3584453"/>
              <a:ext cx="5455297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latin typeface="Roboto Slab" panose="020B0604020202020204" charset="0"/>
                  <a:ea typeface="Roboto Slab" panose="020B0604020202020204" charset="0"/>
                </a:rPr>
                <a:t>Ссылка на 3</a:t>
              </a:r>
              <a:r>
                <a:rPr lang="en-US" sz="1200" dirty="0">
                  <a:latin typeface="Roboto Slab" panose="020B0604020202020204" charset="0"/>
                  <a:ea typeface="Roboto Slab" panose="020B0604020202020204" charset="0"/>
                </a:rPr>
                <a:t>D</a:t>
              </a:r>
              <a:r>
                <a:rPr lang="ru-RU" sz="1200" dirty="0">
                  <a:latin typeface="Roboto Slab" panose="020B0604020202020204" charset="0"/>
                  <a:ea typeface="Roboto Slab" panose="020B0604020202020204" charset="0"/>
                </a:rPr>
                <a:t> иллюстрацию: </a:t>
              </a:r>
            </a:p>
            <a:p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https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://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www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.</a:t>
              </a:r>
              <a:r>
                <a:rPr lang="en-GB" sz="1200" b="1" dirty="0" err="1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geogebra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.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org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/</a:t>
              </a:r>
              <a:r>
                <a:rPr lang="en-GB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classic</a:t>
              </a:r>
              <a:r>
                <a:rPr lang="ru-RU" sz="1200" b="1" dirty="0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/</a:t>
              </a:r>
              <a:r>
                <a:rPr lang="en-GB" sz="1200" b="1" dirty="0" err="1">
                  <a:latin typeface="Roboto Slab" panose="020B0604020202020204" charset="0"/>
                  <a:ea typeface="Roboto Slab" panose="020B0604020202020204" charset="0"/>
                  <a:hlinkClick r:id="rId8"/>
                </a:rPr>
                <a:t>wuwfhrhk</a:t>
              </a:r>
              <a:endParaRPr lang="ru-RU" sz="1200" b="1" dirty="0">
                <a:latin typeface="Roboto Slab" panose="020B0604020202020204" charset="0"/>
                <a:ea typeface="Roboto Slab" panose="020B0604020202020204" charset="0"/>
              </a:endParaRPr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97973" y="3211286"/>
            <a:ext cx="8806546" cy="217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2961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49492"/>
            <a:ext cx="8712968" cy="52205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Наиболее трудные темы по результатам </a:t>
            </a:r>
            <a:r>
              <a:rPr lang="ru-RU" sz="2000" b="1" dirty="0"/>
              <a:t>внешнего </a:t>
            </a:r>
            <a:r>
              <a:rPr lang="ru-RU" sz="2000" b="1" dirty="0" smtClean="0"/>
              <a:t>СО, 2019г.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967956"/>
              </p:ext>
            </p:extLst>
          </p:nvPr>
        </p:nvGraphicFramePr>
        <p:xfrm>
          <a:off x="179512" y="771550"/>
          <a:ext cx="8784974" cy="420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880320"/>
                <a:gridCol w="2448272"/>
                <a:gridCol w="2304254"/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Цель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Навыки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1883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Тригонометрические функции. Радианная мера угла.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Тригонометрические формулы. Формулы сложения.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9.1.1.2 знать понятие радианной меры угла и уметь переводить градусы в радианы и обратно;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9.1.1.3 отмечать на единичной окружности точки, соответствующие углам, заданным в радианной или градусной мере;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9.2.4.8 выводить и применять формулы тригонометрических функций суммы и разности аргументов;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Находит градусную меру угла и значения выражений, содержащих синусы, косинусы и тангенсы углов.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Применяет формулу косинуса суммы аргументов для преобразования тригонометрических выражений, доказательства тождеств.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заданиях на применение формулы косинуса суммы и нахождения градусной меры угла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выполнения составил около 10% в основной школе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задания на решение тригонометрических неравенств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выполнили 13% в старшей школе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основные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разделы тригонометрии изучаются в 9-10 классах, в 11 классе углубленно изучается решение тригонометрических неравенств. Необходимо комплексно повторять все темы 9-11 классов по тригонометрии, решать разнообразные задачи с применением всех формул тригонометрии.</a:t>
                      </a:r>
                      <a:endParaRPr lang="ru-RU" sz="1200" b="0" kern="1200" dirty="0" smtClean="0">
                        <a:solidFill>
                          <a:srgbClr val="FF33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687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Тригонометрические уравнения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и неравенства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10.2.4.7 решать простейшие тригонометрические неравенства;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Решает тригонометрическое неравенство с применением тригонометрических формул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FF33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7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Тригонометрические неравенства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11.2.3.5 решать простейшие тригонометрические неравенства (применяя тригонометрические формулы, методом интервалов, методом замены переменной);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Решает тригонометрические неравенства различными методами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rgbClr val="FF33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485682"/>
              </p:ext>
            </p:extLst>
          </p:nvPr>
        </p:nvGraphicFramePr>
        <p:xfrm>
          <a:off x="107505" y="922901"/>
          <a:ext cx="8928991" cy="4025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2228773"/>
                <a:gridCol w="1280724"/>
                <a:gridCol w="4411383"/>
              </a:tblGrid>
              <a:tr h="505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Цель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Навыки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19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Бином Ньютона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9.2.1.1 знать формулу бинома Ньютона и свойства его коэффициентов;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9.2.1.2 находить биномиальное разложение (a+b)</a:t>
                      </a:r>
                      <a:r>
                        <a:rPr lang="ru-RU" sz="1200" baseline="300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, где n - натуральное число.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Применяет свойства коэффициентов бинома Ньютона при выполнении операций над многочленами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заданиях на нахождение биномиального разложения (a + b)n, где n-натуральное число,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выполнения составил 42%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применение свойства коэффициентов бинома Ньютона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составил 2%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Ошибки учащихся в заданиях связаны не только с применением свойств коэффициентов многочлена, но и с нахождением биномиального разложения. Необходимо отработать с учащимися свойства биномиальных коэффициентов: свойства симметрии; свойство Паскаля; свойство суммы; свойство разности.</a:t>
                      </a:r>
                      <a:endParaRPr lang="ru-RU" sz="1200" dirty="0">
                        <a:solidFill>
                          <a:srgbClr val="FF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1586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Метод математической индукции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9.2.3.11 знать метод математической индукции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9.2.3.12 применять метод математической индукции при решении задач на делимость, суммирование и при доказательстве неравенств;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Доказывает кратность числа методом математической индукции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задании на доказательство кратности числа методом математической индукции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выполнения составил 10%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Данная тема изучается в 9 классе. При подготовке к экзамену необходимо повторить алгоритм математической индукции и отработать его с помощью решения задач на делимость, суммирование, доказательство неравенства.</a:t>
                      </a:r>
                      <a:endParaRPr lang="ru-RU" sz="1200" dirty="0">
                        <a:solidFill>
                          <a:srgbClr val="FF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179512" y="249492"/>
            <a:ext cx="8712968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Наиболее трудные темы по результатам внешнего СО, 2019г.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54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453959"/>
              </p:ext>
            </p:extLst>
          </p:nvPr>
        </p:nvGraphicFramePr>
        <p:xfrm>
          <a:off x="72008" y="951570"/>
          <a:ext cx="9036496" cy="4192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3039124"/>
                <a:gridCol w="1137340"/>
                <a:gridCol w="3672408"/>
              </a:tblGrid>
              <a:tr h="43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Цель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Навыки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Уравнения касательной к графику функции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11.5.1.18 выводить уравнения касательной и нормали к графику функции;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11.5.1.19 записывать уравнения касательной и нормали к графику заданной функции;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Составляет уравнения касательной к графику функции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выполнения заданий на составление уравнения касательной к графику функции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составил около 30%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Необходимо обратить внимание учащихся на геометрический смысл производной, они должны понимать, как находить коэффициенты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уравнении касательной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ru-RU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kx+b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FF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2568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Углы и расстояние в пространстве. Расстояния в пространстве (между двумя точками).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Векторы и координаты.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11.3.3.2 вычислять углы в пространстве между: прямыми, прямой и плоскостью, двумя плоскостями;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11.3.3.1 вычислять расстояния в пространстве: между двумя точками, от точки до прямой, от точки до плоскости, между скрещивающимися прямыми;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11.3.4.8 решать простейшие задачи в координатах в пространстве: вычисление расстояния между двумя точками, определение середины отрезка, деление отрезка в данном отношении;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Находит углы между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плоскостями.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Вычисляет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значение неизвестной с помощью формулы расстояния между точками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Угол и расстояния в пространстве. Процент выполнения заданий на нахождение угла между плоскостями и вычисление значений неизвестной с помощью формулы расстояния между точками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составил около 20%.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Угол между плоскостями рассматривается в 2 разделах: “Углы и расстояние в пространстве” и “Векторы и координаты”. Поэтому при подготовке к экзаменам необходимо обратить внимание учащихся на то, что угол между плоскостями можно найти как между фигурами в стереометрии, а также между фигурами, заданными уравнениями с помощью векторов.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179512" y="249492"/>
            <a:ext cx="8712968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Наиболее трудные темы по результатам внешнего СО, 2019г.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087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9622"/>
            <a:ext cx="8640960" cy="3528392"/>
          </a:xfrm>
        </p:spPr>
        <p:txBody>
          <a:bodyPr>
            <a:normAutofit fontScale="77500" lnSpcReduction="20000"/>
          </a:bodyPr>
          <a:lstStyle/>
          <a:p>
            <a:pPr marL="88900" indent="266700" algn="just"/>
            <a:r>
              <a:rPr lang="ru-RU" dirty="0" smtClean="0"/>
              <a:t>При </a:t>
            </a:r>
            <a:r>
              <a:rPr lang="ru-RU" dirty="0"/>
              <a:t>изучении раздела «</a:t>
            </a:r>
            <a:r>
              <a:rPr lang="ru-RU" b="1" dirty="0"/>
              <a:t>Показательные и логарифмические уравнения и </a:t>
            </a:r>
            <a:r>
              <a:rPr lang="ru-RU" b="1" dirty="0" smtClean="0"/>
              <a:t>неравенства</a:t>
            </a:r>
            <a:r>
              <a:rPr lang="ru-RU" dirty="0" smtClean="0"/>
              <a:t>» необходимо дать определение логарифмической и показательной функций, их свойств и графиков.</a:t>
            </a:r>
          </a:p>
          <a:p>
            <a:pPr marL="88900" indent="266700" algn="just"/>
            <a:endParaRPr lang="ru-RU" dirty="0" smtClean="0"/>
          </a:p>
          <a:p>
            <a:pPr marL="88900" lvl="0" indent="266700" algn="just"/>
            <a:r>
              <a:rPr lang="ru-RU" dirty="0" smtClean="0"/>
              <a:t>Важно </a:t>
            </a:r>
            <a:r>
              <a:rPr lang="ru-RU" dirty="0"/>
              <a:t>понимание, что </a:t>
            </a:r>
            <a:r>
              <a:rPr lang="ru-RU" b="1" dirty="0"/>
              <a:t>нормальное распределение случайных величин</a:t>
            </a:r>
            <a:r>
              <a:rPr lang="ru-RU" dirty="0"/>
              <a:t> - не единственное, но наиболее частое и наиболее приемлемое при рассмотрении средних значений случайных величин. Сделать вывод о том, что часто расчеты биномиального и пуассоновского распределения отнимают много времени или трудоемки, в этом случае применяется приближение (в задачах формулируется так: «используя подходящее приближение»), что не снижает точности. Пуассоновское  распределение приближается к биномиальному, нормальное распределение используется как аппроксимация биномиального и пуассоновского распределений</a:t>
            </a:r>
            <a:r>
              <a:rPr lang="ru-RU" dirty="0" smtClean="0"/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57200" y="523776"/>
            <a:ext cx="8229600" cy="427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Рекомендации по реализации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учебной программы 11 класса в 2019г.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84731" y="123478"/>
            <a:ext cx="8851765" cy="7429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Рекомендации по реализации 10-часовой учебной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программы СШ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431325"/>
              </p:ext>
            </p:extLst>
          </p:nvPr>
        </p:nvGraphicFramePr>
        <p:xfrm>
          <a:off x="0" y="789552"/>
          <a:ext cx="9144000" cy="4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709884"/>
              </p:ext>
            </p:extLst>
          </p:nvPr>
        </p:nvGraphicFramePr>
        <p:xfrm>
          <a:off x="5573798" y="3834426"/>
          <a:ext cx="438363" cy="19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9" imgW="355292" imgH="215713" progId="Equation.3">
                  <p:embed/>
                </p:oleObj>
              </mc:Choice>
              <mc:Fallback>
                <p:oleObj name="Формула" r:id="rId9" imgW="355292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98" y="3834426"/>
                        <a:ext cx="438363" cy="195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9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Content Placeholder 2"/>
          <p:cNvSpPr>
            <a:spLocks noGrp="1"/>
          </p:cNvSpPr>
          <p:nvPr>
            <p:ph idx="4294967295"/>
          </p:nvPr>
        </p:nvSpPr>
        <p:spPr>
          <a:xfrm>
            <a:off x="0" y="681541"/>
            <a:ext cx="6223000" cy="4245266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Вопросы</a:t>
            </a:r>
            <a:endParaRPr lang="en-GB" sz="28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299200" y="735806"/>
          <a:ext cx="2844800" cy="440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" name="Clip" r:id="rId4" imgW="1857600" imgH="3995640" progId="">
                  <p:embed/>
                </p:oleObj>
              </mc:Choice>
              <mc:Fallback>
                <p:oleObj name="Clip" r:id="rId4" imgW="1857600" imgH="399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735806"/>
                        <a:ext cx="2844800" cy="4407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englishouse.com.ua/upload/newsimages/2/257/image/c38c650829dc9dbeda9833a25a0a4956_bi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139702"/>
            <a:ext cx="4357687" cy="24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65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5229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81540"/>
            <a:ext cx="8229600" cy="939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Какие изменения произошли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учебных программах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учебных планах в 2019г?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107504" y="2787774"/>
            <a:ext cx="8496943" cy="17281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300" b="1" i="1" dirty="0" smtClean="0">
                <a:latin typeface="Arial" pitchFamily="34" charset="0"/>
                <a:cs typeface="Arial" pitchFamily="34" charset="0"/>
              </a:rPr>
              <a:t>Какие изменения внесены в учебные программы? </a:t>
            </a:r>
          </a:p>
          <a:p>
            <a:pPr>
              <a:lnSpc>
                <a:spcPct val="150000"/>
              </a:lnSpc>
            </a:pPr>
            <a:endParaRPr lang="ru-RU" sz="23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b="1" i="1" dirty="0" smtClean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2300" b="1" i="1" dirty="0">
                <a:latin typeface="Arial" pitchFamily="34" charset="0"/>
                <a:cs typeface="Arial" pitchFamily="34" charset="0"/>
              </a:rPr>
              <a:t>изменения внесены в </a:t>
            </a:r>
            <a:r>
              <a:rPr lang="ru-RU" sz="2300" b="1" i="1" dirty="0" smtClean="0">
                <a:latin typeface="Arial" pitchFamily="34" charset="0"/>
                <a:cs typeface="Arial" pitchFamily="34" charset="0"/>
              </a:rPr>
              <a:t>учебные планы? </a:t>
            </a:r>
          </a:p>
        </p:txBody>
      </p:sp>
    </p:spTree>
    <p:extLst>
      <p:ext uri="{BB962C8B-B14F-4D97-AF65-F5344CB8AC3E}">
        <p14:creationId xmlns:p14="http://schemas.microsoft.com/office/powerpoint/2010/main" val="34893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70638"/>
            <a:ext cx="8640960" cy="7429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учебных программах и планах на 2019-2020 </a:t>
            </a:r>
            <a:r>
              <a:rPr lang="ru-RU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у.г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013469"/>
              </p:ext>
            </p:extLst>
          </p:nvPr>
        </p:nvGraphicFramePr>
        <p:xfrm>
          <a:off x="251522" y="1131590"/>
          <a:ext cx="8640959" cy="37663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49655"/>
                <a:gridCol w="1632860"/>
                <a:gridCol w="1701081"/>
                <a:gridCol w="2090912"/>
                <a:gridCol w="2366451"/>
              </a:tblGrid>
              <a:tr h="584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Класс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Недельная нагрузка, ч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Годовая нагрузка, ч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Учебная программа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Учебный план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Основная школа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r>
                        <a:rPr lang="kk-KZ" sz="1600" b="1">
                          <a:effectLst/>
                        </a:rPr>
                        <a:t>70</a:t>
                      </a:r>
                      <a:endParaRPr lang="ru-RU" sz="105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Версия 5, 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2019 </a:t>
                      </a:r>
                      <a:r>
                        <a:rPr lang="ru-RU" sz="1600" b="1" dirty="0">
                          <a:effectLst/>
                        </a:rPr>
                        <a:t>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Версия 2, 2018 г.</a:t>
                      </a:r>
                      <a:endParaRPr lang="ru-RU" sz="105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r>
                        <a:rPr lang="kk-KZ" sz="1600" b="1" dirty="0">
                          <a:effectLst/>
                        </a:rPr>
                        <a:t>70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</a:rPr>
                        <a:t>Версия 2, 2016 г.</a:t>
                      </a:r>
                      <a:endParaRPr lang="ru-RU" sz="105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8</a:t>
                      </a: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r>
                        <a:rPr lang="kk-KZ" sz="1600" b="1" dirty="0">
                          <a:effectLst/>
                        </a:rPr>
                        <a:t>70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</a:rPr>
                        <a:t>Версия 2, 2017 г.</a:t>
                      </a:r>
                      <a:endParaRPr lang="ru-RU" sz="105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6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204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2, 2018 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6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192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2, 2019 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79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Старшая школа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238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13,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2018 </a:t>
                      </a:r>
                      <a:r>
                        <a:rPr lang="kk-KZ" sz="1600" b="1" dirty="0">
                          <a:effectLst/>
                        </a:rPr>
                        <a:t>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9, 2019 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02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217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5, 2019 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340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2,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2018 </a:t>
                      </a:r>
                      <a:r>
                        <a:rPr lang="kk-KZ" sz="1600" b="1" dirty="0">
                          <a:effectLst/>
                        </a:rPr>
                        <a:t>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3, 2019 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02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310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2, 2019 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CFF3666-6F2F-4792-91D6-0E13B0293581}"/>
              </a:ext>
            </a:extLst>
          </p:cNvPr>
          <p:cNvSpPr/>
          <p:nvPr/>
        </p:nvSpPr>
        <p:spPr>
          <a:xfrm>
            <a:off x="323528" y="176322"/>
            <a:ext cx="8806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Roboto Slab" panose="020B0604020202020204" charset="0"/>
                <a:ea typeface="Roboto Slab" panose="020B0604020202020204" charset="0"/>
              </a:rPr>
              <a:t>Этапы пересмотра </a:t>
            </a:r>
            <a:r>
              <a:rPr lang="en-US" sz="2800" b="1" dirty="0">
                <a:latin typeface="Roboto Slab" panose="020B0604020202020204" charset="0"/>
                <a:ea typeface="Roboto Slab" panose="020B0604020202020204" charset="0"/>
              </a:rPr>
              <a:t>NIS-</a:t>
            </a:r>
            <a:r>
              <a:rPr lang="en-US" sz="2800" b="1" dirty="0" err="1">
                <a:latin typeface="Roboto Slab" panose="020B0604020202020204" charset="0"/>
                <a:ea typeface="Roboto Slab" panose="020B0604020202020204" charset="0"/>
              </a:rPr>
              <a:t>Programme</a:t>
            </a:r>
            <a:endParaRPr lang="ru-RU" sz="2800" b="1" dirty="0">
              <a:latin typeface="Roboto Slab" panose="020B0604020202020204" charset="0"/>
              <a:ea typeface="Roboto Slab" panose="020B060402020202020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E9AFBAFF-4306-4519-9806-DF8CE5A364FA}"/>
              </a:ext>
            </a:extLst>
          </p:cNvPr>
          <p:cNvSpPr txBox="1">
            <a:spLocks/>
          </p:cNvSpPr>
          <p:nvPr/>
        </p:nvSpPr>
        <p:spPr>
          <a:xfrm>
            <a:off x="43542" y="703036"/>
            <a:ext cx="9087845" cy="428554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ru-RU" sz="1600" b="1" dirty="0">
                <a:latin typeface="Roboto Slab" panose="020B0604020202020204" charset="0"/>
                <a:ea typeface="Roboto Slab" panose="020B0604020202020204" charset="0"/>
              </a:rPr>
              <a:t>Цель:</a:t>
            </a:r>
            <a:r>
              <a:rPr lang="ru-RU" sz="1600" dirty="0">
                <a:latin typeface="Roboto Slab" panose="020B0604020202020204" charset="0"/>
                <a:ea typeface="Roboto Slab" panose="020B0604020202020204" charset="0"/>
              </a:rPr>
              <a:t> синхронизация учебной программы НИШ с программой математики по </a:t>
            </a:r>
            <a:r>
              <a:rPr lang="ru-RU" sz="1600" dirty="0" smtClean="0">
                <a:latin typeface="Roboto Slab" panose="020B0604020202020204" charset="0"/>
                <a:ea typeface="Roboto Slab" panose="020B0604020202020204" charset="0"/>
              </a:rPr>
              <a:t>ГОСО</a:t>
            </a:r>
            <a:endParaRPr lang="ru-RU" sz="1600" dirty="0">
              <a:latin typeface="Roboto Slab" panose="020B0604020202020204" charset="0"/>
              <a:ea typeface="Roboto Slab" panose="020B060402020202020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402F8CD-3CBE-4F27-AD41-4B22AFF22DE0}"/>
              </a:ext>
            </a:extLst>
          </p:cNvPr>
          <p:cNvCxnSpPr>
            <a:cxnSpLocks/>
          </p:cNvCxnSpPr>
          <p:nvPr/>
        </p:nvCxnSpPr>
        <p:spPr>
          <a:xfrm>
            <a:off x="6696244" y="3929267"/>
            <a:ext cx="0" cy="28849"/>
          </a:xfrm>
          <a:prstGeom prst="line">
            <a:avLst/>
          </a:prstGeom>
          <a:ln w="1587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E4250E4F-92CD-4650-BD94-675F650EE023}"/>
              </a:ext>
            </a:extLst>
          </p:cNvPr>
          <p:cNvCxnSpPr>
            <a:cxnSpLocks/>
          </p:cNvCxnSpPr>
          <p:nvPr/>
        </p:nvCxnSpPr>
        <p:spPr>
          <a:xfrm>
            <a:off x="3239039" y="3971296"/>
            <a:ext cx="0" cy="28849"/>
          </a:xfrm>
          <a:prstGeom prst="line">
            <a:avLst/>
          </a:prstGeom>
          <a:ln w="1587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37365" y="1203598"/>
            <a:ext cx="6522137" cy="2850142"/>
            <a:chOff x="1668470" y="2249937"/>
            <a:chExt cx="8696182" cy="3800189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818E0796-000D-491B-8316-F01DE592C457}"/>
                </a:ext>
              </a:extLst>
            </p:cNvPr>
            <p:cNvSpPr/>
            <p:nvPr/>
          </p:nvSpPr>
          <p:spPr>
            <a:xfrm>
              <a:off x="2190545" y="3769557"/>
              <a:ext cx="1256781" cy="2750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9D6F4311-F6C4-4DCD-9AC3-0FBD1D5FE1F9}"/>
                </a:ext>
              </a:extLst>
            </p:cNvPr>
            <p:cNvSpPr/>
            <p:nvPr/>
          </p:nvSpPr>
          <p:spPr>
            <a:xfrm>
              <a:off x="1791401" y="3661121"/>
              <a:ext cx="456391" cy="48189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D8BDC390-EDD4-49F7-990C-693A6BF38E6B}"/>
                </a:ext>
              </a:extLst>
            </p:cNvPr>
            <p:cNvSpPr/>
            <p:nvPr/>
          </p:nvSpPr>
          <p:spPr>
            <a:xfrm>
              <a:off x="1889467" y="3769557"/>
              <a:ext cx="261223" cy="2546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xmlns="" id="{FF42DE95-6352-4A9F-939B-952F71A5884D}"/>
                </a:ext>
              </a:extLst>
            </p:cNvPr>
            <p:cNvSpPr/>
            <p:nvPr/>
          </p:nvSpPr>
          <p:spPr>
            <a:xfrm>
              <a:off x="3132867" y="2863582"/>
              <a:ext cx="176668" cy="16485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2A809085-77A8-42CA-9C26-DB8662B07865}"/>
                </a:ext>
              </a:extLst>
            </p:cNvPr>
            <p:cNvSpPr/>
            <p:nvPr/>
          </p:nvSpPr>
          <p:spPr>
            <a:xfrm>
              <a:off x="4781556" y="3782257"/>
              <a:ext cx="2315896" cy="23080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7020461-C5E6-4253-BDB2-C3E4BC171262}"/>
                </a:ext>
              </a:extLst>
            </p:cNvPr>
            <p:cNvSpPr/>
            <p:nvPr/>
          </p:nvSpPr>
          <p:spPr>
            <a:xfrm>
              <a:off x="3447327" y="3769878"/>
              <a:ext cx="1274474" cy="2747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EF6796E3-E56A-4ECA-B0BC-8E457B18F573}"/>
                </a:ext>
              </a:extLst>
            </p:cNvPr>
            <p:cNvSpPr/>
            <p:nvPr/>
          </p:nvSpPr>
          <p:spPr>
            <a:xfrm>
              <a:off x="2990935" y="3661825"/>
              <a:ext cx="456391" cy="48189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66CB4968-DE0B-4AB1-841E-BD548FCC42F8}"/>
                </a:ext>
              </a:extLst>
            </p:cNvPr>
            <p:cNvSpPr/>
            <p:nvPr/>
          </p:nvSpPr>
          <p:spPr>
            <a:xfrm>
              <a:off x="4354193" y="3676404"/>
              <a:ext cx="456391" cy="48189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xmlns="" id="{7A4A990C-7D2E-421E-9740-6FEF5A2FB34C}"/>
                </a:ext>
              </a:extLst>
            </p:cNvPr>
            <p:cNvSpPr/>
            <p:nvPr/>
          </p:nvSpPr>
          <p:spPr>
            <a:xfrm>
              <a:off x="5863762" y="3666076"/>
              <a:ext cx="456391" cy="48189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0F2F3B38-EAC5-4B0F-B32F-718D2EB7EC49}"/>
                </a:ext>
              </a:extLst>
            </p:cNvPr>
            <p:cNvSpPr/>
            <p:nvPr/>
          </p:nvSpPr>
          <p:spPr>
            <a:xfrm>
              <a:off x="6320153" y="3779697"/>
              <a:ext cx="4044499" cy="233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7ACC269E-DCCA-4104-A1AC-9D7CE3A6021A}"/>
                </a:ext>
              </a:extLst>
            </p:cNvPr>
            <p:cNvSpPr/>
            <p:nvPr/>
          </p:nvSpPr>
          <p:spPr>
            <a:xfrm>
              <a:off x="5961345" y="3779698"/>
              <a:ext cx="261223" cy="2546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35E82AA6-0A0F-4EFB-A1AA-C96A4ED42901}"/>
                </a:ext>
              </a:extLst>
            </p:cNvPr>
            <p:cNvSpPr/>
            <p:nvPr/>
          </p:nvSpPr>
          <p:spPr>
            <a:xfrm>
              <a:off x="4460577" y="3789961"/>
              <a:ext cx="261223" cy="2546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0720CC7E-5BF1-47FD-8F89-F03FB141CC8C}"/>
                </a:ext>
              </a:extLst>
            </p:cNvPr>
            <p:cNvSpPr/>
            <p:nvPr/>
          </p:nvSpPr>
          <p:spPr>
            <a:xfrm>
              <a:off x="3111037" y="3775447"/>
              <a:ext cx="249356" cy="2546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>
              <a:extLst>
                <a:ext uri="{FF2B5EF4-FFF2-40B4-BE49-F238E27FC236}">
                  <a16:creationId xmlns:a16="http://schemas.microsoft.com/office/drawing/2014/main" xmlns="" id="{6B9A644E-0DA0-46DB-894E-C7F9CC68A7C8}"/>
                </a:ext>
              </a:extLst>
            </p:cNvPr>
            <p:cNvSpPr/>
            <p:nvPr/>
          </p:nvSpPr>
          <p:spPr>
            <a:xfrm rot="10800000">
              <a:off x="1931744" y="4956049"/>
              <a:ext cx="176668" cy="164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Равнобедренный треугольник 19">
              <a:extLst>
                <a:ext uri="{FF2B5EF4-FFF2-40B4-BE49-F238E27FC236}">
                  <a16:creationId xmlns:a16="http://schemas.microsoft.com/office/drawing/2014/main" xmlns="" id="{83BB4F43-9DF7-4C66-8F16-7491DD4D58C1}"/>
                </a:ext>
              </a:extLst>
            </p:cNvPr>
            <p:cNvSpPr/>
            <p:nvPr/>
          </p:nvSpPr>
          <p:spPr>
            <a:xfrm>
              <a:off x="5975844" y="2780100"/>
              <a:ext cx="176668" cy="16485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xmlns="" id="{56EE4F75-9DAB-4B07-BAE0-F16524F9B912}"/>
                </a:ext>
              </a:extLst>
            </p:cNvPr>
            <p:cNvCxnSpPr>
              <a:cxnSpLocks/>
            </p:cNvCxnSpPr>
            <p:nvPr/>
          </p:nvCxnSpPr>
          <p:spPr>
            <a:xfrm>
              <a:off x="6615875" y="3396379"/>
              <a:ext cx="0" cy="38465"/>
            </a:xfrm>
            <a:prstGeom prst="line">
              <a:avLst/>
            </a:prstGeom>
            <a:ln w="15875" cap="flat" cmpd="sng" algn="ctr">
              <a:solidFill>
                <a:schemeClr val="bg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xmlns="" id="{5E142CE2-420E-4645-8175-7E737C755315}"/>
                </a:ext>
              </a:extLst>
            </p:cNvPr>
            <p:cNvCxnSpPr>
              <a:cxnSpLocks/>
            </p:cNvCxnSpPr>
            <p:nvPr/>
          </p:nvCxnSpPr>
          <p:spPr>
            <a:xfrm>
              <a:off x="2016372" y="3309112"/>
              <a:ext cx="0" cy="38465"/>
            </a:xfrm>
            <a:prstGeom prst="line">
              <a:avLst/>
            </a:prstGeom>
            <a:ln w="15875" cap="flat" cmpd="sng" algn="ctr">
              <a:solidFill>
                <a:schemeClr val="bg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ACF5694C-DCB5-494C-9B88-C09DB2793ED7}"/>
                </a:ext>
              </a:extLst>
            </p:cNvPr>
            <p:cNvSpPr/>
            <p:nvPr/>
          </p:nvSpPr>
          <p:spPr>
            <a:xfrm>
              <a:off x="3161119" y="3501372"/>
              <a:ext cx="91136" cy="10423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EF90E47F-000D-431E-B723-F0C96BA04E7E}"/>
                </a:ext>
              </a:extLst>
            </p:cNvPr>
            <p:cNvSpPr/>
            <p:nvPr/>
          </p:nvSpPr>
          <p:spPr>
            <a:xfrm>
              <a:off x="1968617" y="4193072"/>
              <a:ext cx="91136" cy="10423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:a16="http://schemas.microsoft.com/office/drawing/2014/main" xmlns="" id="{94BB8E3D-2F76-4FE8-BF00-E271E31BCCDC}"/>
                </a:ext>
              </a:extLst>
            </p:cNvPr>
            <p:cNvSpPr/>
            <p:nvPr/>
          </p:nvSpPr>
          <p:spPr>
            <a:xfrm rot="10800000">
              <a:off x="4494054" y="4894716"/>
              <a:ext cx="176668" cy="164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xmlns="" id="{C5B4E577-DFF5-4465-9DBB-E0A9B2690802}"/>
                </a:ext>
              </a:extLst>
            </p:cNvPr>
            <p:cNvSpPr/>
            <p:nvPr/>
          </p:nvSpPr>
          <p:spPr>
            <a:xfrm>
              <a:off x="4536820" y="4179192"/>
              <a:ext cx="91136" cy="10423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xmlns="" id="{C0BED44D-2DEF-4EC3-BBBF-C83DBF381604}"/>
                </a:ext>
              </a:extLst>
            </p:cNvPr>
            <p:cNvCxnSpPr>
              <a:cxnSpLocks/>
            </p:cNvCxnSpPr>
            <p:nvPr/>
          </p:nvCxnSpPr>
          <p:spPr>
            <a:xfrm>
              <a:off x="2011460" y="4250662"/>
              <a:ext cx="1248" cy="67990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xmlns="" id="{D0440356-7201-48DE-B221-6D833E85EC85}"/>
                </a:ext>
              </a:extLst>
            </p:cNvPr>
            <p:cNvCxnSpPr>
              <a:cxnSpLocks/>
            </p:cNvCxnSpPr>
            <p:nvPr/>
          </p:nvCxnSpPr>
          <p:spPr>
            <a:xfrm>
              <a:off x="4582388" y="4323008"/>
              <a:ext cx="0" cy="58455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xmlns="" id="{5CCEE3F6-E76E-415D-A9C4-917EA20B2802}"/>
                </a:ext>
              </a:extLst>
            </p:cNvPr>
            <p:cNvCxnSpPr>
              <a:cxnSpLocks/>
            </p:cNvCxnSpPr>
            <p:nvPr/>
          </p:nvCxnSpPr>
          <p:spPr>
            <a:xfrm>
              <a:off x="3211075" y="3047609"/>
              <a:ext cx="0" cy="41022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xmlns="" id="{1B4D6227-24FC-478A-B38E-B53E64E01C26}"/>
                </a:ext>
              </a:extLst>
            </p:cNvPr>
            <p:cNvCxnSpPr>
              <a:cxnSpLocks/>
            </p:cNvCxnSpPr>
            <p:nvPr/>
          </p:nvCxnSpPr>
          <p:spPr>
            <a:xfrm>
              <a:off x="6059525" y="2993846"/>
              <a:ext cx="0" cy="43164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7B50B70F-5612-4355-BDE1-E5542010586D}"/>
                </a:ext>
              </a:extLst>
            </p:cNvPr>
            <p:cNvSpPr/>
            <p:nvPr/>
          </p:nvSpPr>
          <p:spPr>
            <a:xfrm>
              <a:off x="1668470" y="5080221"/>
              <a:ext cx="1198409" cy="6976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400" b="1" u="sng" dirty="0">
                  <a:solidFill>
                    <a:schemeClr val="tx1"/>
                  </a:solidFill>
                  <a:latin typeface="Roboto Slab" panose="020B0604020202020204" charset="0"/>
                  <a:ea typeface="Roboto Slab" panose="020B0604020202020204" charset="0"/>
                </a:rPr>
                <a:t>2015г</a:t>
              </a:r>
            </a:p>
            <a:p>
              <a:pPr lvl="0" algn="ctr"/>
              <a:r>
                <a:rPr lang="ru-RU" sz="1400" dirty="0">
                  <a:solidFill>
                    <a:schemeClr val="tx1"/>
                  </a:solidFill>
                  <a:latin typeface="Roboto Slab" panose="020B0604020202020204" charset="0"/>
                  <a:ea typeface="Roboto Slab" panose="020B0604020202020204" charset="0"/>
                </a:rPr>
                <a:t>7 класс</a:t>
              </a:r>
              <a:endParaRPr lang="ru-RU" sz="1200" dirty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xmlns="" id="{2E96ECFC-6D78-4F18-9891-4CE52ADCD3D9}"/>
                </a:ext>
              </a:extLst>
            </p:cNvPr>
            <p:cNvSpPr/>
            <p:nvPr/>
          </p:nvSpPr>
          <p:spPr>
            <a:xfrm>
              <a:off x="2338053" y="2249937"/>
              <a:ext cx="1162021" cy="6976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400" b="1" u="sng" dirty="0">
                  <a:solidFill>
                    <a:schemeClr val="tx1"/>
                  </a:solidFill>
                  <a:latin typeface="Roboto Slab" panose="020B0604020202020204" charset="0"/>
                  <a:ea typeface="Roboto Slab" panose="020B0604020202020204" charset="0"/>
                </a:rPr>
                <a:t>2016г</a:t>
              </a:r>
            </a:p>
            <a:p>
              <a:pPr lvl="0" algn="ctr"/>
              <a:r>
                <a:rPr lang="ru-RU" sz="1400" dirty="0">
                  <a:solidFill>
                    <a:schemeClr val="tx1"/>
                  </a:solidFill>
                  <a:latin typeface="Roboto Slab" panose="020B0604020202020204" charset="0"/>
                  <a:ea typeface="Roboto Slab" panose="020B0604020202020204" charset="0"/>
                </a:rPr>
                <a:t>8 класс</a:t>
              </a:r>
              <a:endParaRPr lang="ru-RU" sz="1200" dirty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endParaRPr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xmlns="" id="{91F1B60B-9252-4C0D-BE0D-55DAE2A6E962}"/>
                </a:ext>
              </a:extLst>
            </p:cNvPr>
            <p:cNvSpPr/>
            <p:nvPr/>
          </p:nvSpPr>
          <p:spPr>
            <a:xfrm>
              <a:off x="3927724" y="5065241"/>
              <a:ext cx="1301271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400" b="1" u="sng" dirty="0">
                  <a:solidFill>
                    <a:schemeClr val="tx1"/>
                  </a:solidFill>
                  <a:latin typeface="Roboto Slab" panose="020B0604020202020204" charset="0"/>
                  <a:ea typeface="Roboto Slab" panose="020B0604020202020204" charset="0"/>
                </a:rPr>
                <a:t>2017г</a:t>
              </a:r>
            </a:p>
            <a:p>
              <a:pPr lvl="0" algn="ctr"/>
              <a:r>
                <a:rPr lang="ru-RU" sz="1400" dirty="0" smtClean="0">
                  <a:solidFill>
                    <a:schemeClr val="tx1"/>
                  </a:solidFill>
                  <a:latin typeface="Roboto Slab" panose="020B0604020202020204" charset="0"/>
                  <a:ea typeface="Roboto Slab" panose="020B0604020202020204" charset="0"/>
                </a:rPr>
                <a:t>9, 11-12 классы</a:t>
              </a:r>
              <a:endParaRPr lang="ru-RU" sz="1200" dirty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A7D54BC5-9791-4BA1-843F-2100E6466725}"/>
                </a:ext>
              </a:extLst>
            </p:cNvPr>
            <p:cNvSpPr/>
            <p:nvPr/>
          </p:nvSpPr>
          <p:spPr>
            <a:xfrm>
              <a:off x="6013957" y="3478281"/>
              <a:ext cx="91136" cy="10423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1" name="Прямая со стрелкой 30"/>
          <p:cNvCxnSpPr/>
          <p:nvPr/>
        </p:nvCxnSpPr>
        <p:spPr>
          <a:xfrm flipV="1">
            <a:off x="2586441" y="3369349"/>
            <a:ext cx="398055" cy="3407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608212" y="3767476"/>
            <a:ext cx="398054" cy="47831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2843808" y="2650540"/>
            <a:ext cx="6185101" cy="1116936"/>
            <a:chOff x="3933372" y="1350346"/>
            <a:chExt cx="8246801" cy="1489248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4107541" y="1509485"/>
              <a:ext cx="8041808" cy="1195246"/>
              <a:chOff x="5620980" y="1940757"/>
              <a:chExt cx="6528369" cy="754026"/>
            </a:xfrm>
          </p:grpSpPr>
          <p:grpSp>
            <p:nvGrpSpPr>
              <p:cNvPr id="53" name="Группа 52"/>
              <p:cNvGrpSpPr/>
              <p:nvPr/>
            </p:nvGrpSpPr>
            <p:grpSpPr>
              <a:xfrm>
                <a:off x="5620982" y="1940757"/>
                <a:ext cx="6528367" cy="754026"/>
                <a:chOff x="4230972" y="1112086"/>
                <a:chExt cx="7918377" cy="1298301"/>
              </a:xfrm>
            </p:grpSpPr>
            <p:sp>
              <p:nvSpPr>
                <p:cNvPr id="54" name="Объект 2">
                  <a:extLst>
                    <a:ext uri="{FF2B5EF4-FFF2-40B4-BE49-F238E27FC236}">
                      <a16:creationId xmlns:a16="http://schemas.microsoft.com/office/drawing/2014/main" xmlns="" id="{48993013-7346-4B31-9E35-ABD258AD098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230972" y="1112086"/>
                  <a:ext cx="7886317" cy="484482"/>
                </a:xfrm>
                <a:prstGeom prst="rect">
                  <a:avLst/>
                </a:prstGeom>
              </p:spPr>
              <p:txBody>
                <a:bodyPr vert="horz">
                  <a:noAutofit/>
                </a:bodyPr>
                <a:lstStyle>
                  <a:lvl1pPr marL="274320" indent="-274320" algn="l" rtl="0" eaLnBrk="1" latinLnBrk="0" hangingPunct="1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/>
                    <a:buChar char=""/>
                    <a:defRPr kumimoji="0"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indent="-27432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/>
                    <a:buChar char=""/>
                    <a:defRPr kumimoji="0"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shade val="75000"/>
                      </a:schemeClr>
                    </a:buClr>
                    <a:buSzPct val="60000"/>
                    <a:buFont typeface="Wingdings"/>
                    <a:buChar char=""/>
                    <a:defRPr kumimoji="0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18872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tint val="60000"/>
                      </a:schemeClr>
                    </a:buClr>
                    <a:buSzPct val="60000"/>
                    <a:buFont typeface="Wingdings"/>
                    <a:buChar char=""/>
                    <a:defRPr kumimoji="0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463040" indent="-182880" algn="l" rtl="0" eaLnBrk="1" latinLnBrk="0" hangingPunct="1">
                    <a:spcBef>
                      <a:spcPct val="20000"/>
                    </a:spcBef>
                    <a:buClr>
                      <a:schemeClr val="accent2">
                        <a:tint val="60000"/>
                      </a:schemeClr>
                    </a:buClr>
                    <a:buSzPct val="68000"/>
                    <a:buFont typeface="Wingdings 2"/>
                    <a:buChar char=""/>
                    <a:defRPr kumimoji="0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37360" indent="-18288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kumimoji="0" sz="16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1168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tint val="60000"/>
                      </a:schemeClr>
                    </a:buClr>
                    <a:buSzPct val="60000"/>
                    <a:buFont typeface="Wingdings"/>
                    <a:buChar char=""/>
                    <a:defRPr kumimoji="0" sz="1400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86000" indent="-182880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0" sz="1400" kern="1200" cap="small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6032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shade val="75000"/>
                      </a:schemeClr>
                    </a:buClr>
                    <a:buChar char="•"/>
                    <a:defRPr kumimoji="0" sz="1400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>
                    <a:buNone/>
                  </a:pPr>
                  <a:r>
                    <a:rPr lang="ru-RU" sz="1600" b="1" dirty="0">
                      <a:latin typeface="Roboto Slab" panose="020B0604020202020204" charset="0"/>
                      <a:ea typeface="Roboto Slab" panose="020B0604020202020204" charset="0"/>
                    </a:rPr>
                    <a:t>Цель:</a:t>
                  </a:r>
                  <a:r>
                    <a:rPr lang="ru-RU" sz="1600" dirty="0">
                      <a:latin typeface="Roboto Slab" panose="020B0604020202020204" charset="0"/>
                      <a:ea typeface="Roboto Slab" panose="020B0604020202020204" charset="0"/>
                    </a:rPr>
                    <a:t> сокращение нагрузки учащихся в </a:t>
                  </a:r>
                  <a:r>
                    <a:rPr lang="ru-RU" sz="1600" dirty="0" smtClean="0">
                      <a:latin typeface="Roboto Slab" panose="020B0604020202020204" charset="0"/>
                      <a:ea typeface="Roboto Slab" panose="020B0604020202020204" charset="0"/>
                    </a:rPr>
                    <a:t>СШ</a:t>
                  </a:r>
                  <a:endParaRPr lang="ru-RU" sz="1600" dirty="0">
                    <a:latin typeface="Roboto Slab" panose="020B0604020202020204" charset="0"/>
                    <a:ea typeface="Roboto Slab" panose="020B0604020202020204" charset="0"/>
                  </a:endParaRPr>
                </a:p>
              </p:txBody>
            </p:sp>
            <p:sp>
              <p:nvSpPr>
                <p:cNvPr id="55" name="Объект 2">
                  <a:extLst>
                    <a:ext uri="{FF2B5EF4-FFF2-40B4-BE49-F238E27FC236}">
                      <a16:creationId xmlns:a16="http://schemas.microsoft.com/office/drawing/2014/main" xmlns="" id="{0ECCC1DA-DD24-49A1-8E34-AEE14910AC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41358" y="1550158"/>
                  <a:ext cx="7007991" cy="860229"/>
                </a:xfrm>
                <a:prstGeom prst="rect">
                  <a:avLst/>
                </a:prstGeom>
              </p:spPr>
              <p:txBody>
                <a:bodyPr vert="horz">
                  <a:noAutofit/>
                </a:bodyPr>
                <a:lstStyle>
                  <a:lvl1pPr marL="274320" indent="-274320" algn="l" rtl="0" eaLnBrk="1" latinLnBrk="0" hangingPunct="1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/>
                    <a:buChar char=""/>
                    <a:defRPr kumimoji="0"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indent="-27432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/>
                    <a:buChar char=""/>
                    <a:defRPr kumimoji="0"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shade val="75000"/>
                      </a:schemeClr>
                    </a:buClr>
                    <a:buSzPct val="60000"/>
                    <a:buFont typeface="Wingdings"/>
                    <a:buChar char=""/>
                    <a:defRPr kumimoji="0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18872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tint val="60000"/>
                      </a:schemeClr>
                    </a:buClr>
                    <a:buSzPct val="60000"/>
                    <a:buFont typeface="Wingdings"/>
                    <a:buChar char=""/>
                    <a:defRPr kumimoji="0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463040" indent="-182880" algn="l" rtl="0" eaLnBrk="1" latinLnBrk="0" hangingPunct="1">
                    <a:spcBef>
                      <a:spcPct val="20000"/>
                    </a:spcBef>
                    <a:buClr>
                      <a:schemeClr val="accent2">
                        <a:tint val="60000"/>
                      </a:schemeClr>
                    </a:buClr>
                    <a:buSzPct val="68000"/>
                    <a:buFont typeface="Wingdings 2"/>
                    <a:buChar char=""/>
                    <a:defRPr kumimoji="0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37360" indent="-18288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kumimoji="0" sz="16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1168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tint val="60000"/>
                      </a:schemeClr>
                    </a:buClr>
                    <a:buSzPct val="60000"/>
                    <a:buFont typeface="Wingdings"/>
                    <a:buChar char=""/>
                    <a:defRPr kumimoji="0" sz="1400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86000" indent="-182880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0" sz="1400" kern="1200" cap="small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6032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shade val="75000"/>
                      </a:schemeClr>
                    </a:buClr>
                    <a:buChar char="•"/>
                    <a:defRPr kumimoji="0" sz="1400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>
                    <a:spcBef>
                      <a:spcPts val="0"/>
                    </a:spcBef>
                    <a:buFont typeface="Wingdings" panose="05000000000000000000" pitchFamily="2" charset="2"/>
                    <a:buChar char="Ø"/>
                  </a:pPr>
                  <a:r>
                    <a:rPr lang="kk-KZ" sz="1400" i="1" dirty="0">
                      <a:latin typeface="Roboto Slab" panose="020B0604020202020204" charset="0"/>
                      <a:ea typeface="Roboto Slab" panose="020B0604020202020204" charset="0"/>
                    </a:rPr>
                    <a:t>учебная программа 11-12 классов </a:t>
                  </a:r>
                  <a:r>
                    <a:rPr lang="kk-KZ" sz="1400" i="1" dirty="0" smtClean="0">
                      <a:latin typeface="Roboto Slab" panose="020B0604020202020204" charset="0"/>
                      <a:ea typeface="Roboto Slab" panose="020B0604020202020204" charset="0"/>
                    </a:rPr>
                    <a:t>разгружена </a:t>
                  </a:r>
                  <a:r>
                    <a:rPr lang="kk-KZ" sz="1400" i="1" dirty="0">
                      <a:latin typeface="Roboto Slab" panose="020B0604020202020204" charset="0"/>
                      <a:ea typeface="Roboto Slab" panose="020B0604020202020204" charset="0"/>
                    </a:rPr>
                    <a:t>с 8 часовой недельной нагрузки на 7 часовую недельную нагрузку</a:t>
                  </a:r>
                </a:p>
              </p:txBody>
            </p:sp>
          </p:grpSp>
          <p:sp>
            <p:nvSpPr>
              <p:cNvPr id="19" name="Прямоугольник 18"/>
              <p:cNvSpPr/>
              <p:nvPr/>
            </p:nvSpPr>
            <p:spPr>
              <a:xfrm>
                <a:off x="5620980" y="2209054"/>
                <a:ext cx="929830" cy="440101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b="1" dirty="0" smtClean="0">
                    <a:latin typeface="Roboto Slab" panose="020B0604020202020204" charset="0"/>
                    <a:ea typeface="Roboto Slab" panose="020B0604020202020204" charset="0"/>
                  </a:rPr>
                  <a:t>7-час.</a:t>
                </a:r>
              </a:p>
              <a:p>
                <a:pPr algn="ctr"/>
                <a:r>
                  <a:rPr lang="ru-RU" sz="1400" b="1" dirty="0" err="1">
                    <a:latin typeface="Roboto Slab" panose="020B0604020202020204" charset="0"/>
                    <a:ea typeface="Roboto Slab" panose="020B0604020202020204" charset="0"/>
                  </a:rPr>
                  <a:t>п</a:t>
                </a:r>
                <a:r>
                  <a:rPr lang="ru-RU" sz="1400" b="1" dirty="0" err="1" smtClean="0">
                    <a:latin typeface="Roboto Slab" panose="020B0604020202020204" charset="0"/>
                    <a:ea typeface="Roboto Slab" panose="020B0604020202020204" charset="0"/>
                  </a:rPr>
                  <a:t>рогр</a:t>
                </a:r>
                <a:r>
                  <a:rPr lang="ru-RU" sz="1400" b="1" dirty="0" smtClean="0">
                    <a:latin typeface="Roboto Slab" panose="020B0604020202020204" charset="0"/>
                    <a:ea typeface="Roboto Slab" panose="020B0604020202020204" charset="0"/>
                  </a:rPr>
                  <a:t>.</a:t>
                </a:r>
                <a:endParaRPr lang="ru-RU" sz="1400" b="1" dirty="0"/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3933372" y="1350346"/>
              <a:ext cx="8246801" cy="1489248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843808" y="3867894"/>
            <a:ext cx="6172200" cy="1168183"/>
            <a:chOff x="3962400" y="3073021"/>
            <a:chExt cx="8229600" cy="1557577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4107543" y="3133076"/>
              <a:ext cx="8069943" cy="1497522"/>
              <a:chOff x="5069999" y="3398684"/>
              <a:chExt cx="7122001" cy="683407"/>
            </a:xfrm>
          </p:grpSpPr>
          <p:grpSp>
            <p:nvGrpSpPr>
              <p:cNvPr id="38" name="Группа 37"/>
              <p:cNvGrpSpPr/>
              <p:nvPr/>
            </p:nvGrpSpPr>
            <p:grpSpPr>
              <a:xfrm>
                <a:off x="5069999" y="3398684"/>
                <a:ext cx="7122001" cy="683407"/>
                <a:chOff x="1764117" y="4157854"/>
                <a:chExt cx="10353172" cy="1176709"/>
              </a:xfrm>
            </p:grpSpPr>
            <p:sp>
              <p:nvSpPr>
                <p:cNvPr id="39" name="Объект 2">
                  <a:extLst>
                    <a:ext uri="{FF2B5EF4-FFF2-40B4-BE49-F238E27FC236}">
                      <a16:creationId xmlns:a16="http://schemas.microsoft.com/office/drawing/2014/main" xmlns="" id="{12493C5B-5DB7-4591-92BA-789EAB36ECF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764117" y="4157854"/>
                  <a:ext cx="10353172" cy="331621"/>
                </a:xfrm>
                <a:prstGeom prst="rect">
                  <a:avLst/>
                </a:prstGeom>
              </p:spPr>
              <p:txBody>
                <a:bodyPr vert="horz">
                  <a:noAutofit/>
                </a:bodyPr>
                <a:lstStyle>
                  <a:lvl1pPr marL="274320" indent="-274320" algn="l" rtl="0" eaLnBrk="1" latinLnBrk="0" hangingPunct="1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/>
                    <a:buChar char=""/>
                    <a:defRPr kumimoji="0"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indent="-27432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/>
                    <a:buChar char=""/>
                    <a:defRPr kumimoji="0"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shade val="75000"/>
                      </a:schemeClr>
                    </a:buClr>
                    <a:buSzPct val="60000"/>
                    <a:buFont typeface="Wingdings"/>
                    <a:buChar char=""/>
                    <a:defRPr kumimoji="0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18872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tint val="60000"/>
                      </a:schemeClr>
                    </a:buClr>
                    <a:buSzPct val="60000"/>
                    <a:buFont typeface="Wingdings"/>
                    <a:buChar char=""/>
                    <a:defRPr kumimoji="0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463040" indent="-182880" algn="l" rtl="0" eaLnBrk="1" latinLnBrk="0" hangingPunct="1">
                    <a:spcBef>
                      <a:spcPct val="20000"/>
                    </a:spcBef>
                    <a:buClr>
                      <a:schemeClr val="accent2">
                        <a:tint val="60000"/>
                      </a:schemeClr>
                    </a:buClr>
                    <a:buSzPct val="68000"/>
                    <a:buFont typeface="Wingdings 2"/>
                    <a:buChar char=""/>
                    <a:defRPr kumimoji="0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37360" indent="-18288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kumimoji="0" sz="16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1168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tint val="60000"/>
                      </a:schemeClr>
                    </a:buClr>
                    <a:buSzPct val="60000"/>
                    <a:buFont typeface="Wingdings"/>
                    <a:buChar char=""/>
                    <a:defRPr kumimoji="0" sz="1400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86000" indent="-182880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0" sz="1400" kern="1200" cap="small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60320" indent="-182880" algn="l" rtl="0" eaLnBrk="1" latinLnBrk="0" hangingPunct="1">
                    <a:spcBef>
                      <a:spcPct val="20000"/>
                    </a:spcBef>
                    <a:buClr>
                      <a:schemeClr val="accent1">
                        <a:shade val="75000"/>
                      </a:schemeClr>
                    </a:buClr>
                    <a:buChar char="•"/>
                    <a:defRPr kumimoji="0" sz="1400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>
                    <a:buNone/>
                  </a:pPr>
                  <a:r>
                    <a:rPr lang="ru-RU" sz="1600" b="1" dirty="0">
                      <a:latin typeface="Roboto Slab" panose="020B0604020202020204" charset="0"/>
                      <a:ea typeface="Roboto Slab" panose="020B0604020202020204" charset="0"/>
                    </a:rPr>
                    <a:t>Цель:</a:t>
                  </a:r>
                  <a:r>
                    <a:rPr lang="ru-RU" sz="1600" dirty="0">
                      <a:latin typeface="Roboto Slab" panose="020B0604020202020204" charset="0"/>
                      <a:ea typeface="Roboto Slab" panose="020B0604020202020204" charset="0"/>
                    </a:rPr>
                    <a:t> </a:t>
                  </a:r>
                  <a:r>
                    <a:rPr lang="kk-KZ" sz="1600" dirty="0">
                      <a:latin typeface="Roboto Slab" panose="020B0604020202020204" charset="0"/>
                      <a:ea typeface="Roboto Slab" panose="020B0604020202020204" charset="0"/>
                    </a:rPr>
                    <a:t>углубление и </a:t>
                  </a:r>
                  <a:r>
                    <a:rPr lang="kk-KZ" sz="1600" dirty="0" smtClean="0">
                      <a:latin typeface="Roboto Slab" panose="020B0604020202020204" charset="0"/>
                      <a:ea typeface="Roboto Slab" panose="020B0604020202020204" charset="0"/>
                    </a:rPr>
                    <a:t>расширение Математики </a:t>
                  </a:r>
                  <a:r>
                    <a:rPr lang="ru-RU" sz="1600" dirty="0">
                      <a:latin typeface="Roboto Slab" panose="020B0604020202020204" charset="0"/>
                      <a:ea typeface="Roboto Slab" panose="020B0604020202020204" charset="0"/>
                    </a:rPr>
                    <a:t>в </a:t>
                  </a:r>
                  <a:r>
                    <a:rPr lang="ru-RU" sz="1600" dirty="0" smtClean="0">
                      <a:latin typeface="Roboto Slab" panose="020B0604020202020204" charset="0"/>
                      <a:ea typeface="Roboto Slab" panose="020B0604020202020204" charset="0"/>
                    </a:rPr>
                    <a:t>СШ</a:t>
                  </a:r>
                  <a:endParaRPr lang="ru-RU" sz="1600" dirty="0">
                    <a:latin typeface="Roboto Slab" panose="020B0604020202020204" charset="0"/>
                    <a:ea typeface="Roboto Slab" panose="020B0604020202020204" charset="0"/>
                  </a:endParaRPr>
                </a:p>
              </p:txBody>
            </p:sp>
            <p:sp>
              <p:nvSpPr>
                <p:cNvPr id="41" name="Прямоугольник 40">
                  <a:extLst>
                    <a:ext uri="{FF2B5EF4-FFF2-40B4-BE49-F238E27FC236}">
                      <a16:creationId xmlns:a16="http://schemas.microsoft.com/office/drawing/2014/main" xmlns="" id="{784B4664-7DB9-4871-8838-E8CDDC0F514D}"/>
                    </a:ext>
                  </a:extLst>
                </p:cNvPr>
                <p:cNvSpPr/>
                <p:nvPr/>
              </p:nvSpPr>
              <p:spPr>
                <a:xfrm>
                  <a:off x="3016037" y="4502021"/>
                  <a:ext cx="8769564" cy="832542"/>
                </a:xfrm>
                <a:prstGeom prst="rect">
                  <a:avLst/>
                </a:prstGeom>
              </p:spPr>
              <p:txBody>
                <a:bodyPr vert="horz">
                  <a:noAutofit/>
                </a:bodyPr>
                <a:lstStyle/>
                <a:p>
                  <a:pPr marL="274320" indent="-274320" algn="just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Ø"/>
                  </a:pPr>
                  <a:r>
                    <a:rPr lang="kk-KZ" sz="1400" i="1" dirty="0">
                      <a:latin typeface="Roboto Slab" panose="020B0604020202020204" charset="0"/>
                      <a:ea typeface="Roboto Slab" panose="020B0604020202020204" charset="0"/>
                    </a:rPr>
                    <a:t>разработана программа СШ по 10-часовой недельной нагрузке</a:t>
                  </a:r>
                </a:p>
                <a:p>
                  <a:pPr marL="274320" indent="-274320" algn="just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Ø"/>
                  </a:pPr>
                  <a:r>
                    <a:rPr lang="kk-KZ" sz="1400" i="1" dirty="0" smtClean="0">
                      <a:latin typeface="Roboto Slab" panose="020B0604020202020204" charset="0"/>
                      <a:ea typeface="Roboto Slab" panose="020B0604020202020204" charset="0"/>
                    </a:rPr>
                    <a:t>включены </a:t>
                  </a:r>
                  <a:r>
                    <a:rPr lang="kk-KZ" sz="1400" i="1" dirty="0">
                      <a:latin typeface="Roboto Slab" panose="020B0604020202020204" charset="0"/>
                      <a:ea typeface="Roboto Slab" panose="020B0604020202020204" charset="0"/>
                    </a:rPr>
                    <a:t>дополнительные темы, изучаемые в ВУЗ</a:t>
                  </a:r>
                </a:p>
              </p:txBody>
            </p:sp>
          </p:grpSp>
          <p:sp>
            <p:nvSpPr>
              <p:cNvPr id="59" name="Прямоугольник 58"/>
              <p:cNvSpPr/>
              <p:nvPr/>
            </p:nvSpPr>
            <p:spPr>
              <a:xfrm>
                <a:off x="5098519" y="3619267"/>
                <a:ext cx="953265" cy="449461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b="1" dirty="0" smtClean="0">
                    <a:latin typeface="Roboto Slab" panose="020B0604020202020204" charset="0"/>
                    <a:ea typeface="Roboto Slab" panose="020B0604020202020204" charset="0"/>
                  </a:rPr>
                  <a:t>10-час.</a:t>
                </a:r>
              </a:p>
              <a:p>
                <a:pPr algn="ctr"/>
                <a:r>
                  <a:rPr lang="ru-RU" sz="1400" b="1" dirty="0" err="1" smtClean="0">
                    <a:latin typeface="Roboto Slab" panose="020B0604020202020204" charset="0"/>
                    <a:ea typeface="Roboto Slab" panose="020B0604020202020204" charset="0"/>
                  </a:rPr>
                  <a:t>прогр</a:t>
                </a:r>
                <a:r>
                  <a:rPr lang="ru-RU" sz="1400" b="1" dirty="0" smtClean="0">
                    <a:latin typeface="Roboto Slab" panose="020B0604020202020204" charset="0"/>
                    <a:ea typeface="Roboto Slab" panose="020B0604020202020204" charset="0"/>
                  </a:rPr>
                  <a:t>.</a:t>
                </a:r>
              </a:p>
              <a:p>
                <a:pPr algn="ctr"/>
                <a:endParaRPr lang="ru-RU" sz="1400" b="1" dirty="0"/>
              </a:p>
            </p:txBody>
          </p:sp>
        </p:grpSp>
        <p:sp>
          <p:nvSpPr>
            <p:cNvPr id="35" name="Прямоугольник 34"/>
            <p:cNvSpPr/>
            <p:nvPr/>
          </p:nvSpPr>
          <p:spPr>
            <a:xfrm>
              <a:off x="3962400" y="3073021"/>
              <a:ext cx="8229600" cy="1511352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34A96DE0-C4C9-4561-92F1-1F95DD83B19C}"/>
              </a:ext>
            </a:extLst>
          </p:cNvPr>
          <p:cNvSpPr/>
          <p:nvPr/>
        </p:nvSpPr>
        <p:spPr>
          <a:xfrm>
            <a:off x="2555776" y="1184434"/>
            <a:ext cx="965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u="sng" dirty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rPr>
              <a:t>2018г</a:t>
            </a:r>
          </a:p>
          <a:p>
            <a:pPr lvl="0" algn="ctr"/>
            <a:r>
              <a:rPr lang="ru-RU" sz="1400" dirty="0">
                <a:solidFill>
                  <a:schemeClr val="tx1"/>
                </a:solidFill>
                <a:latin typeface="Roboto Slab" panose="020B0604020202020204" charset="0"/>
                <a:ea typeface="Roboto Slab" panose="020B0604020202020204" charset="0"/>
              </a:rPr>
              <a:t>10 класс</a:t>
            </a:r>
            <a:endParaRPr lang="ru-RU" sz="1200" dirty="0">
              <a:solidFill>
                <a:schemeClr val="tx1"/>
              </a:solidFill>
              <a:latin typeface="Roboto Slab" panose="020B0604020202020204" charset="0"/>
              <a:ea typeface="Roboto Slab" panose="020B060402020202020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AB196EC8-0265-4F87-8C18-0B664FAF1FB6}"/>
              </a:ext>
            </a:extLst>
          </p:cNvPr>
          <p:cNvSpPr txBox="1"/>
          <p:nvPr/>
        </p:nvSpPr>
        <p:spPr>
          <a:xfrm>
            <a:off x="3868766" y="1391166"/>
            <a:ext cx="5166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Roboto Slab" panose="020B0604020202020204" charset="0"/>
                <a:ea typeface="Roboto Slab" panose="020B0604020202020204" charset="0"/>
              </a:rPr>
              <a:t>удалены </a:t>
            </a:r>
            <a:r>
              <a:rPr lang="ru-RU" sz="1400" dirty="0">
                <a:latin typeface="Roboto Slab" panose="020B0604020202020204" charset="0"/>
                <a:ea typeface="Roboto Slab" panose="020B0604020202020204" charset="0"/>
              </a:rPr>
              <a:t>темы, </a:t>
            </a:r>
            <a:r>
              <a:rPr lang="ru-RU" sz="1400" dirty="0" smtClean="0">
                <a:latin typeface="Roboto Slab" panose="020B0604020202020204" charset="0"/>
                <a:ea typeface="Roboto Slab" panose="020B0604020202020204" charset="0"/>
              </a:rPr>
              <a:t>изучаемые </a:t>
            </a:r>
            <a:r>
              <a:rPr lang="ru-RU" sz="1400" dirty="0">
                <a:latin typeface="Roboto Slab" panose="020B0604020202020204" charset="0"/>
                <a:ea typeface="Roboto Slab" panose="020B0604020202020204" charset="0"/>
              </a:rPr>
              <a:t>в 9 классе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Roboto Slab" panose="020B0604020202020204" charset="0"/>
                <a:ea typeface="Roboto Slab" panose="020B0604020202020204" charset="0"/>
              </a:rPr>
              <a:t>добавлены </a:t>
            </a:r>
            <a:r>
              <a:rPr lang="ru-RU" sz="1400" dirty="0">
                <a:latin typeface="Roboto Slab" panose="020B0604020202020204" charset="0"/>
                <a:ea typeface="Roboto Slab" panose="020B0604020202020204" charset="0"/>
              </a:rPr>
              <a:t>новые темы из 11 класса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Roboto Slab" panose="020B0604020202020204" charset="0"/>
                <a:ea typeface="Roboto Slab" panose="020B0604020202020204" charset="0"/>
              </a:rPr>
              <a:t>программа </a:t>
            </a:r>
            <a:r>
              <a:rPr lang="ru-RU" sz="1400" dirty="0" smtClean="0">
                <a:latin typeface="Roboto Slab" panose="020B0604020202020204" charset="0"/>
                <a:ea typeface="Roboto Slab" panose="020B0604020202020204" charset="0"/>
              </a:rPr>
              <a:t>внедрена </a:t>
            </a:r>
            <a:r>
              <a:rPr lang="ru-RU" sz="1400" dirty="0">
                <a:latin typeface="Roboto Slab" panose="020B0604020202020204" charset="0"/>
                <a:ea typeface="Roboto Slab" panose="020B0604020202020204" charset="0"/>
              </a:rPr>
              <a:t>в 10 класс в 2018 </a:t>
            </a:r>
            <a:r>
              <a:rPr lang="ru-RU" sz="1400" dirty="0" smtClean="0">
                <a:latin typeface="Roboto Slab" panose="020B0604020202020204" charset="0"/>
                <a:ea typeface="Roboto Slab" panose="020B0604020202020204" charset="0"/>
              </a:rPr>
              <a:t>г.</a:t>
            </a:r>
            <a:endParaRPr lang="ru-RU" sz="1400" dirty="0">
              <a:latin typeface="Roboto Slab" panose="020B0604020202020204" charset="0"/>
              <a:ea typeface="Roboto Slab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476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012347"/>
              </p:ext>
            </p:extLst>
          </p:nvPr>
        </p:nvGraphicFramePr>
        <p:xfrm>
          <a:off x="107504" y="1059582"/>
          <a:ext cx="8928992" cy="405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360" y="4785996"/>
            <a:ext cx="1066800" cy="246888"/>
          </a:xfrm>
        </p:spPr>
        <p:txBody>
          <a:bodyPr/>
          <a:lstStyle/>
          <a:p>
            <a:pPr algn="r"/>
            <a:fld id="{B19B0651-EE4F-4900-A07F-96A6BFA9D0F0}" type="slidenum">
              <a:rPr lang="ru-RU" smtClean="0">
                <a:solidFill>
                  <a:schemeClr val="tx1"/>
                </a:solidFill>
              </a:rPr>
              <a:pPr algn="r"/>
              <a:t>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203598"/>
            <a:ext cx="29523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Добавлены темы</a:t>
            </a:r>
          </a:p>
          <a:p>
            <a:pPr algn="ctr"/>
            <a:r>
              <a:rPr lang="ru-RU" sz="1600" dirty="0" smtClean="0"/>
              <a:t>(из 11 класса)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1215792"/>
            <a:ext cx="29523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Удалены темы</a:t>
            </a:r>
          </a:p>
          <a:p>
            <a:pPr algn="ctr"/>
            <a:r>
              <a:rPr lang="ru-RU" sz="1600" dirty="0" smtClean="0"/>
              <a:t>(изучаются в 9 классе)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457200" y="487772"/>
            <a:ext cx="8229600" cy="427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внесенные в учебную программу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класса в 2018г.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xmlns="" id="{A3633C47-4AD7-43D3-8BFC-41B69D202B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038695"/>
              </p:ext>
            </p:extLst>
          </p:nvPr>
        </p:nvGraphicFramePr>
        <p:xfrm>
          <a:off x="35496" y="699542"/>
          <a:ext cx="9046026" cy="441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/>
                <a:gridCol w="58056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</a:rPr>
                        <a:t>Проблема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Times New Roman"/>
                      </a:endParaRPr>
                    </a:p>
                  </a:txBody>
                  <a:tcPr marL="24913" marR="249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Times New Roman"/>
                        </a:rPr>
                        <a:t>Причины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Times New Roman"/>
                      </a:endParaRPr>
                    </a:p>
                  </a:txBody>
                  <a:tcPr marL="24913" marR="249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</a:rPr>
                        <a:t>Пути решения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Times New Roman"/>
                      </a:endParaRPr>
                    </a:p>
                  </a:txBody>
                  <a:tcPr marL="24913" marR="249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220">
                <a:tc rowSpan="4">
                  <a:txBody>
                    <a:bodyPr/>
                    <a:lstStyle/>
                    <a:p>
                      <a:pPr marL="87313" indent="-87313">
                        <a:buFont typeface="Wingdings" panose="05000000000000000000" pitchFamily="2" charset="2"/>
                        <a:buChar char="§"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в 10 классе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не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 хватает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 времени на изучение программы -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указали 72% учителей.</a:t>
                      </a:r>
                      <a:endParaRPr lang="ru-RU" sz="120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  <a:p>
                      <a:pPr marL="87313" indent="-87313">
                        <a:buFont typeface="Wingdings" panose="05000000000000000000" pitchFamily="2" charset="2"/>
                        <a:buChar char="§"/>
                      </a:pPr>
                      <a:endParaRPr kumimoji="0" lang="ru-RU" sz="1200" b="1" kern="1200" dirty="0" smtClean="0">
                        <a:solidFill>
                          <a:schemeClr val="dk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+mn-cs"/>
                      </a:endParaRPr>
                    </a:p>
                    <a:p>
                      <a:pPr marL="87313" indent="-87313">
                        <a:buFont typeface="Wingdings" panose="05000000000000000000" pitchFamily="2" charset="2"/>
                        <a:buChar char="§"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трудности по разделам:</a:t>
                      </a:r>
                    </a:p>
                    <a:p>
                      <a:pPr marL="87313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1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10кл</a:t>
                      </a: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: Тригонометрия, Аксиомы стереометрии</a:t>
                      </a:r>
                    </a:p>
                    <a:p>
                      <a:pPr marL="87313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1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12кл</a:t>
                      </a: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: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 Д</a:t>
                      </a: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ифференциальные уравнения, Вероятностные модели, Ряды, Кривые 2-го порядка</a:t>
                      </a:r>
                    </a:p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- указали 50% учителей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+mn-cs"/>
                      </a:endParaRP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в 12 классе не хватает готовых материалов по новым разделам –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указали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47% учителей </a:t>
                      </a:r>
                      <a:endParaRPr lang="ru-RU" sz="120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87313" indent="-87313"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lang="ru-RU" sz="120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lang="ru-RU" sz="120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Перегруженность программы 10кл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 темами СШ (</a:t>
                      </a:r>
                      <a:r>
                        <a:rPr kumimoji="0" lang="kk-KZ" sz="1200" b="0" i="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Arial"/>
                          <a:sym typeface="Arial"/>
                        </a:rPr>
                        <a:t>Корень </a:t>
                      </a:r>
                      <a:r>
                        <a:rPr kumimoji="0" lang="ru-RU" sz="1200" b="0" i="1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Arial"/>
                          <a:sym typeface="Arial"/>
                        </a:rPr>
                        <a:t>n</a:t>
                      </a:r>
                      <a:r>
                        <a:rPr kumimoji="0" lang="kk-KZ" sz="1200" b="0" i="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Arial"/>
                          <a:sym typeface="Arial"/>
                        </a:rPr>
                        <a:t> – ой  степепени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, Логарифм числа)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lang="ru-RU" sz="1200" baseline="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Учителя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 не могут адаптировать материалы ВУЗа </a:t>
                      </a:r>
                      <a:r>
                        <a:rPr kumimoji="0" lang="ru-RU" sz="1200" b="0" i="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Arial"/>
                          <a:sym typeface="Arial"/>
                        </a:rPr>
                        <a:t>на доступном уровне сложности</a:t>
                      </a:r>
                      <a:r>
                        <a:rPr kumimoji="0" lang="ru-RU" sz="1200" b="0" i="0" u="none" strike="noStrike" kern="1200" cap="none" baseline="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Arial"/>
                          <a:sym typeface="Arial"/>
                        </a:rPr>
                        <a:t> 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для </a:t>
                      </a:r>
                      <a:r>
                        <a:rPr kumimoji="0" lang="ru-RU" sz="1200" b="0" i="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Arial"/>
                          <a:sym typeface="Arial"/>
                        </a:rPr>
                        <a:t>учащихся</a:t>
                      </a:r>
                      <a:endParaRPr lang="ru-RU" sz="120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Разгружена программа 10 класса.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В 11 класс перенесены разделы: 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«Логарифм числа», «Корень </a:t>
                      </a:r>
                      <a:r>
                        <a:rPr lang="en-US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n-</a:t>
                      </a: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ой степени», «Исчисление»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1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Увеличено время на трудные разделы: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10кл: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Аксиомы стереометрии. Параллельность в пространстве - 8 часов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Перпендикулярность прямых и плоскостей - 4 часа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Тригонометрия - 8 часов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12кл: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Дифференциальные уравнения -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8 часов</a:t>
                      </a:r>
                      <a:endParaRPr lang="ru-RU" sz="1200" dirty="0" smtClean="0">
                        <a:latin typeface="Roboto Slab" panose="020B0604020202020204" charset="0"/>
                        <a:ea typeface="Roboto Slab" panose="020B060402020202020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Вероятностные модели - 5 часов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1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Подготовка методических</a:t>
                      </a:r>
                      <a:r>
                        <a:rPr lang="ru-RU" sz="1200" b="1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 пособий в 2019г.: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kk-KZ" sz="1200" b="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Дифференциальные уравнения (готово)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Сборник заданий по математике для 12 классов (на издании)</a:t>
                      </a:r>
                      <a:endParaRPr kumimoji="0" lang="ru-RU" sz="1200" b="0" kern="1200" dirty="0" smtClean="0">
                        <a:solidFill>
                          <a:schemeClr val="dk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Решение прикладных задач с помощью производной и интеграла (на рецензии)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Статистика и теория вероятностей (на вычитке)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Roboto Slab" panose="020B0604020202020204" charset="0"/>
                          <a:ea typeface="Roboto Slab" panose="020B0604020202020204" charset="0"/>
                        </a:rPr>
                        <a:t>Тригонометрические функции (запланировано в 2020г.)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7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В 2018-2019г.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 п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роведены семинары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 по ТВМС, ДУ.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Roboto Slab" panose="020B0604020202020204" charset="0"/>
                          <a:ea typeface="Roboto Slab" panose="020B0604020202020204" charset="0"/>
                          <a:cs typeface="+mn-cs"/>
                        </a:rPr>
                        <a:t>Запланированы сессии по тригонометрии, стереометрии, ТВМС на летних семинарах-тренингах в 2019г..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Roboto Slab" panose="020B0604020202020204" charset="0"/>
                        <a:ea typeface="Roboto Slab" panose="020B0604020202020204" charset="0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CFF3666-6F2F-4792-91D6-0E13B0293581}"/>
              </a:ext>
            </a:extLst>
          </p:cNvPr>
          <p:cNvSpPr/>
          <p:nvPr/>
        </p:nvSpPr>
        <p:spPr>
          <a:xfrm>
            <a:off x="179512" y="237877"/>
            <a:ext cx="8806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Roboto Slab" panose="020B0604020202020204" charset="0"/>
                <a:ea typeface="Roboto Slab" panose="020B0604020202020204" charset="0"/>
              </a:rPr>
              <a:t>Мониторинг внедрения </a:t>
            </a:r>
            <a:r>
              <a:rPr lang="en-US" sz="2400" b="1" dirty="0" smtClean="0">
                <a:latin typeface="Roboto Slab" panose="020B0604020202020204" charset="0"/>
                <a:ea typeface="Roboto Slab" panose="020B0604020202020204" charset="0"/>
              </a:rPr>
              <a:t>NIS-</a:t>
            </a:r>
            <a:r>
              <a:rPr lang="en-US" sz="2400" b="1" dirty="0" err="1" smtClean="0">
                <a:latin typeface="Roboto Slab" panose="020B0604020202020204" charset="0"/>
                <a:ea typeface="Roboto Slab" panose="020B0604020202020204" charset="0"/>
              </a:rPr>
              <a:t>Programme</a:t>
            </a:r>
            <a:endParaRPr lang="ru-RU" sz="2400" b="1" dirty="0">
              <a:latin typeface="Roboto Slab" panose="020B0604020202020204" charset="0"/>
              <a:ea typeface="Roboto Slab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299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69914"/>
              </p:ext>
            </p:extLst>
          </p:nvPr>
        </p:nvGraphicFramePr>
        <p:xfrm>
          <a:off x="107504" y="1059582"/>
          <a:ext cx="8928992" cy="405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53784" y="4869879"/>
            <a:ext cx="1066800" cy="246888"/>
          </a:xfrm>
        </p:spPr>
        <p:txBody>
          <a:bodyPr/>
          <a:lstStyle/>
          <a:p>
            <a:pPr algn="r"/>
            <a:fld id="{B19B0651-EE4F-4900-A07F-96A6BFA9D0F0}" type="slidenum">
              <a:rPr lang="ru-RU" smtClean="0">
                <a:solidFill>
                  <a:schemeClr val="tx1"/>
                </a:solidFill>
              </a:rPr>
              <a:pPr algn="r"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56363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Удалены разделы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1452141"/>
            <a:ext cx="34563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Удалены ЦО</a:t>
            </a:r>
          </a:p>
          <a:p>
            <a:pPr algn="ctr"/>
            <a:r>
              <a:rPr lang="ru-RU" sz="1600" dirty="0" smtClean="0"/>
              <a:t>(изучаются в 11 классе)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51520" y="519522"/>
            <a:ext cx="8229600" cy="427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внесенные в учебную программу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класса в 201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238685"/>
            <a:ext cx="820358" cy="31890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8172400" y="1238685"/>
            <a:ext cx="820358" cy="31890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39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57504"/>
            <a:ext cx="8229600" cy="4277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внесенные в учебную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программу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класса в 2019г.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979821"/>
              </p:ext>
            </p:extLst>
          </p:nvPr>
        </p:nvGraphicFramePr>
        <p:xfrm>
          <a:off x="0" y="951570"/>
          <a:ext cx="9144000" cy="4258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839"/>
                <a:gridCol w="7669161"/>
              </a:tblGrid>
              <a:tr h="2366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Разбиение ЦО 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88900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решать тригонометрические уравнения (применением тригонометрических формул, сведением к квадратному уравнению, методами решения однородных уравнений первой или второй степени, разложением на множители, методом вспомогательного аргумента)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на </a:t>
                      </a:r>
                      <a:r>
                        <a:rPr lang="ru-RU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две </a:t>
                      </a:r>
                      <a:r>
                        <a:rPr lang="ru-RU" sz="14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ЦО</a:t>
                      </a:r>
                      <a:r>
                        <a:rPr lang="ru-RU" sz="14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  <a:p>
                      <a:pPr marL="88900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решать тригонометрические уравнения с применением тригонометрических формул и разложением на множители;</a:t>
                      </a:r>
                    </a:p>
                    <a:p>
                      <a:pPr marL="88900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решать </a:t>
                      </a:r>
                      <a:r>
                        <a:rPr lang="ru-RU" sz="14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тригонометрические уравнения сведением к квадратному уравнению и однородные уравнения первой и второй степени</a:t>
                      </a:r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Добавление часов в разделах: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Функции и их свойства» - 4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часа; «</a:t>
                      </a:r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Аксиомы стереометрии. Параллельность в пространстве» - 8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часов; «</a:t>
                      </a:r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Элементы комбинаторики и теории вероятностей» - 1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час; «</a:t>
                      </a:r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Тригонометрия» - 8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часов; «</a:t>
                      </a:r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Перпендикулярность прямых и плоскостей» - 4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часа.</a:t>
                      </a:r>
                      <a:endParaRPr lang="ru-RU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56795" marR="567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Дополнение СП (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прикл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задания, деятельность)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 разделах: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«Функции и их свойства», «Параллельность в пространстве», «Элементы комбинаторики и теории вероятностей», «Тригонометрия»,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«Перпендикулярность прямых и плоскостей», «Обзор и подготовка к экзаменам».</a:t>
                      </a:r>
                      <a:endParaRPr lang="ru-RU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4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11510"/>
            <a:ext cx="8589640" cy="7429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учебных программах и планах на 2020-2021у.г.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156551"/>
              </p:ext>
            </p:extLst>
          </p:nvPr>
        </p:nvGraphicFramePr>
        <p:xfrm>
          <a:off x="179512" y="1589647"/>
          <a:ext cx="8640959" cy="33583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49655"/>
                <a:gridCol w="1632860"/>
                <a:gridCol w="1701081"/>
                <a:gridCol w="2090912"/>
                <a:gridCol w="2366451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Класс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Недельная нагрузка, ч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Годовая нагрузка, ч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Учебная программа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Учебный план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9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Старшая школа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238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</a:t>
                      </a:r>
                      <a:r>
                        <a:rPr lang="kk-KZ" sz="1600" b="1" dirty="0" smtClean="0">
                          <a:effectLst/>
                        </a:rPr>
                        <a:t>14, 2019 </a:t>
                      </a:r>
                      <a:r>
                        <a:rPr lang="kk-KZ" sz="1600" b="1" dirty="0">
                          <a:effectLst/>
                        </a:rPr>
                        <a:t>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Версия 10, </a:t>
                      </a:r>
                      <a:r>
                        <a:rPr lang="kk-KZ" sz="1600" b="1" dirty="0">
                          <a:effectLst/>
                        </a:rPr>
                        <a:t>2019 г</a:t>
                      </a:r>
                      <a:r>
                        <a:rPr lang="kk-KZ" sz="16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023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217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Версия 6, </a:t>
                      </a:r>
                      <a:r>
                        <a:rPr lang="kk-KZ" sz="1600" b="1" dirty="0">
                          <a:effectLst/>
                        </a:rPr>
                        <a:t>2019 г</a:t>
                      </a:r>
                      <a:r>
                        <a:rPr lang="kk-KZ" sz="16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71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05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340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Версия </a:t>
                      </a:r>
                      <a:r>
                        <a:rPr lang="kk-KZ" sz="1600" b="1" dirty="0" smtClean="0">
                          <a:effectLst/>
                        </a:rPr>
                        <a:t>3, 2019 </a:t>
                      </a:r>
                      <a:r>
                        <a:rPr lang="kk-KZ" sz="1600" b="1" dirty="0">
                          <a:effectLst/>
                        </a:rPr>
                        <a:t>г.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Версия 4, </a:t>
                      </a:r>
                      <a:r>
                        <a:rPr lang="kk-KZ" sz="1600" b="1" dirty="0">
                          <a:effectLst/>
                        </a:rPr>
                        <a:t>2019 г</a:t>
                      </a:r>
                      <a:r>
                        <a:rPr lang="kk-KZ" sz="16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023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05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310</a:t>
                      </a: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Версия 3, </a:t>
                      </a:r>
                      <a:r>
                        <a:rPr lang="kk-KZ" sz="1600" b="1" dirty="0">
                          <a:effectLst/>
                        </a:rPr>
                        <a:t>2019 г</a:t>
                      </a:r>
                      <a:r>
                        <a:rPr lang="kk-KZ" sz="16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6580</TotalTime>
  <Words>2819</Words>
  <Application>Microsoft Office PowerPoint</Application>
  <PresentationFormat>Экран (16:9)</PresentationFormat>
  <Paragraphs>325</Paragraphs>
  <Slides>19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Ясность</vt:lpstr>
      <vt:lpstr>Формула</vt:lpstr>
      <vt:lpstr>Clip</vt:lpstr>
      <vt:lpstr>Особенности организации учебного процесса по  NIS-programme по математике в 2019-2020 учебном году</vt:lpstr>
      <vt:lpstr>Какие изменения произошли  в учебных программах  и учебных планах в 2019г?</vt:lpstr>
      <vt:lpstr>Об учебных программах и планах на 2019-2020 у.г.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Изменения, внесенные в учебную программу  10 класса в 2019г.</vt:lpstr>
      <vt:lpstr>Об учебных программах и планах на 2020-2021у.г.</vt:lpstr>
      <vt:lpstr>Презентация PowerPoint</vt:lpstr>
      <vt:lpstr>Презентация PowerPoint</vt:lpstr>
      <vt:lpstr>Презентация PowerPoint</vt:lpstr>
      <vt:lpstr>Наиболее трудные темы по результатам внешнего СО, 2019г.</vt:lpstr>
      <vt:lpstr>Презентация PowerPoint</vt:lpstr>
      <vt:lpstr>Презентация PowerPoint</vt:lpstr>
      <vt:lpstr>Презентация PowerPoint</vt:lpstr>
      <vt:lpstr>Рекомендации по реализации 10-часовой учебной программы СШ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для учителей 7 - 8 классов по предмету «Математика»</dc:title>
  <dc:creator>Aigerim Balguzhinova</dc:creator>
  <cp:lastModifiedBy>balguzhinova_a.cep</cp:lastModifiedBy>
  <cp:revision>547</cp:revision>
  <cp:lastPrinted>2017-08-04T06:08:59Z</cp:lastPrinted>
  <dcterms:created xsi:type="dcterms:W3CDTF">2014-06-06T02:58:29Z</dcterms:created>
  <dcterms:modified xsi:type="dcterms:W3CDTF">2019-08-15T05:09:44Z</dcterms:modified>
</cp:coreProperties>
</file>