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62" r:id="rId4"/>
    <p:sldId id="263" r:id="rId5"/>
    <p:sldId id="264" r:id="rId6"/>
    <p:sldId id="293" r:id="rId7"/>
    <p:sldId id="266" r:id="rId8"/>
    <p:sldId id="267" r:id="rId9"/>
    <p:sldId id="269" r:id="rId10"/>
    <p:sldId id="270" r:id="rId11"/>
    <p:sldId id="271" r:id="rId12"/>
    <p:sldId id="292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82B319-C5BD-44FB-8B9E-61353C659A88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>
            <a:effectLst/>
          </a:endParaRPr>
        </a:p>
      </dgm:t>
    </dgm:pt>
    <dgm:pt modelId="{FBF6BD09-4302-448B-8ACC-7EDCE045D2D8}" type="parTrans" cxnId="{F95C197E-53E2-4A05-87B2-21974BD8F991}">
      <dgm:prSet/>
      <dgm:spPr/>
      <dgm:t>
        <a:bodyPr/>
        <a:lstStyle/>
        <a:p>
          <a:pPr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endParaRPr lang="ru-RU" sz="140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87D5B6-DA83-4EBD-9F63-D5D8BD316E6E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Оқушыларға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білімді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пайдалануды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табиғаттағы физикалық құбылыстар мен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үдерістердің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жүру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шарттарын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түсінуді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алынған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дағдыларды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шынайы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өмірде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пайдалануды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үйретуге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бағытталған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sz="1800" b="0" i="0" u="none" strike="noStrike" dirty="0" smtId="4294967295">
            <a:effectLst/>
            <a:highlight>
              <a:srgbClr val="000000">
                <a:alpha val="0"/>
              </a:srgbClr>
            </a:highligh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0D47E7-2B93-4A02-BB67-091A1F791966}" type="sibTrans" cxnId="{F95C197E-53E2-4A05-87B2-21974BD8F991}">
      <dgm:prSet/>
      <dgm:spPr/>
      <dgm:t>
        <a:bodyPr/>
        <a:lstStyle/>
        <a:p>
          <a:pPr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endParaRPr lang="ru-RU" sz="140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2542DB-8723-4222-87EA-063E653FBE15}" type="parTrans" cxnId="{7660B080-A5E9-4903-8BDF-55C2077BB68B}">
      <dgm:prSet/>
      <dgm:spPr/>
      <dgm:t>
        <a:bodyPr/>
        <a:lstStyle/>
        <a:p>
          <a:pPr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endParaRPr lang="ru-RU" sz="140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4290C2-C37C-480E-B472-ACD03604020C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Оқушыларда ғылыми әлемдік көзқарасты, әлемнің жаратылыстану ғылымының тұтас бейнесін қабылдауға, өмірлік маңызды практикалық мәселелерді шешуде табиғи құбылыстарды бақылау, талдау және тіркеу қабілеттерін қалыптастыруға септігін тигізеді.</a:t>
          </a:r>
          <a:endParaRPr sz="1800" b="0" i="0" u="none" strike="noStrike" dirty="0" smtId="4294967295">
            <a:effectLst/>
            <a:highlight>
              <a:srgbClr val="000000">
                <a:alpha val="0"/>
              </a:srgbClr>
            </a:highligh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419391-DA7C-4543-8425-2B2E2422F203}" type="sibTrans" cxnId="{7660B080-A5E9-4903-8BDF-55C2077BB68B}">
      <dgm:prSet/>
      <dgm:spPr/>
      <dgm:t>
        <a:bodyPr/>
        <a:lstStyle/>
        <a:p>
          <a:pPr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endParaRPr lang="ru-RU" sz="140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5C4D28-6A60-40AD-97F6-476EFDC0453E}" type="parTrans" cxnId="{062C58C3-9267-4C42-A835-2BF6B19C911C}">
      <dgm:prSet/>
      <dgm:spPr/>
      <dgm:t>
        <a:bodyPr/>
        <a:lstStyle/>
        <a:p>
          <a:pPr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endParaRPr lang="ru-RU" sz="140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3193BE-17BF-4206-9730-5431EA43B2FE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Қауіпсіз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зертханалық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сынақтар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тәжірибелік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жұмыстар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көрсетілімдер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үйдегі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1800" b="0" i="0" u="none" strike="noStrike" dirty="0" smtClean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физикалық</a:t>
          </a:r>
          <a:r>
            <a:rPr sz="1800" b="0" i="0" u="none" strike="noStrike" dirty="0" smtClean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ғылыми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тәжірибелерді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ұйымдастыру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жүргізу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арқылы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зерттеу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дағдыларын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1800" b="0" i="0" u="none" strike="noStrike" dirty="0" smtClean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функционалдық</a:t>
          </a:r>
          <a:r>
            <a:rPr sz="1800" b="0" i="0" u="none" strike="noStrike" dirty="0" smtClean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сауаттылықты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қалыптастырады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AB3BA0D4-1580-43EB-BC46-CA8895AA0727}" type="sibTrans" cxnId="{062C58C3-9267-4C42-A835-2BF6B19C911C}">
      <dgm:prSet/>
      <dgm:spPr/>
      <dgm:t>
        <a:bodyPr/>
        <a:lstStyle/>
        <a:p>
          <a:pPr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endParaRPr lang="ru-RU" sz="140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5033F2-6B29-4AB1-92D3-814BF4FC3373}" type="parTrans" cxnId="{A00DB609-B2C4-441A-B7D2-DEFAE623CAF0}">
      <dgm:prSet/>
      <dgm:spPr/>
      <dgm:t>
        <a:bodyPr/>
        <a:lstStyle/>
        <a:p>
          <a:pPr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endParaRPr lang="ru-RU" sz="140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1AB8EC-E121-4820-B176-0AD16E599878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Халықаралық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деңгейдегі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Жоғары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оқу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орындарына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түсуге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қажетті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білімді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талап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ететін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заманауи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тақырыптарды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қамтиды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Халықаралық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емтихандар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талаптарына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сәйкес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келеді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2F92AFF5-0A47-4485-AB69-30ABA718C807}" type="sibTrans" cxnId="{A00DB609-B2C4-441A-B7D2-DEFAE623CAF0}">
      <dgm:prSet/>
      <dgm:spPr/>
      <dgm:t>
        <a:bodyPr/>
        <a:lstStyle/>
        <a:p>
          <a:pPr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endParaRPr lang="ru-RU" sz="140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157C81-CCE3-4CEC-B742-67A7116DEB98}" type="parTrans" cxnId="{F8B7306B-0A92-46B7-8E8C-A7E8D5C125AA}">
      <dgm:prSet/>
      <dgm:spPr/>
      <dgm:t>
        <a:bodyPr/>
        <a:lstStyle/>
        <a:p>
          <a:pPr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endParaRPr lang="ru-RU" sz="140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975DBF-0F08-431F-9876-88559E30247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r>
            <a:rPr lang="ru-RU" sz="1800" b="0" i="0" u="none" strike="noStrike" dirty="0" smtClean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Математика, химия</a:t>
          </a:r>
          <a:r>
            <a:rPr sz="1800" b="0" i="0" u="none" strike="noStrike" dirty="0" smtClean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биология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sz="1800" b="0" i="0" u="none" strike="noStrike" dirty="0" err="1" smtClean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пәндерімен</a:t>
          </a:r>
          <a:r>
            <a:rPr sz="1800" b="0" i="0" u="none" strike="noStrike" dirty="0" smtClean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тығыз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пәнаралық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байланысты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көздейді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білімді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қолданбалы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етіп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оқушылардың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табиғат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құбылыстары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үдерістердің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smtClean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ж</a:t>
          </a:r>
          <a:r>
            <a:rPr lang="kk-KZ" sz="1800" b="0" i="0" u="none" strike="noStrike" dirty="0" smtClean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үруі</a:t>
          </a:r>
          <a:r>
            <a:rPr sz="1800" b="0" i="0" u="none" strike="noStrike" dirty="0" smtClean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жүйелердің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өзара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1800" b="0" i="0" u="none" strike="noStrike" dirty="0" smtClean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байланысуы</a:t>
          </a:r>
          <a:r>
            <a:rPr sz="1800" b="0" i="0" u="none" strike="noStrike" dirty="0" smtClean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туралы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тұтас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көзқарастарын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қалыптастыруға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себеп-салдарлық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байланыстарды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айқындауға</a:t>
          </a:r>
          <a:r>
            <a:rPr sz="18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sz="1800" b="0" i="0" u="none" strike="noStrike" dirty="0" err="1" smtClean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се</a:t>
          </a:r>
          <a:r>
            <a:rPr lang="kk-KZ" sz="1800" b="0" i="0" u="none" strike="noStrike" dirty="0" smtClean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птігін тигізеді.</a:t>
          </a:r>
          <a:r>
            <a:rPr sz="1800" b="0" i="0" u="none" strike="noStrike" dirty="0" smtClean="0" smtId="4294967295">
              <a:effectLst/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sz="1800" b="0" i="0" u="none" strike="noStrike" dirty="0" smtId="4294967295">
            <a:effectLst/>
            <a:highlight>
              <a:srgbClr val="000000">
                <a:alpha val="0"/>
              </a:srgbClr>
            </a:highligh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1245AF-4BB8-4552-B486-7486B5CF8B12}" type="sibTrans" cxnId="{F8B7306B-0A92-46B7-8E8C-A7E8D5C125AA}">
      <dgm:prSet/>
      <dgm:spPr/>
      <dgm:t>
        <a:bodyPr/>
        <a:lstStyle/>
        <a:p>
          <a:pPr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endParaRPr lang="ru-RU" sz="140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A024EE-5516-47B7-A77E-1B2E6A5F7E0A}" type="pres">
      <dgm:prSet presAssocID="{1782B319-C5BD-44FB-8B9E-61353C659A8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>
            <a:effectLst/>
          </a:endParaRPr>
        </a:p>
      </dgm:t>
    </dgm:pt>
    <dgm:pt modelId="{5F6C5D0F-E80B-4D1A-8D5E-D64ACCBD824E}" type="pres">
      <dgm:prSet presAssocID="{1782B319-C5BD-44FB-8B9E-61353C659A88}" presName="Name1" presStyleCnt="0"/>
      <dgm:spPr/>
      <dgm:t>
        <a:bodyPr/>
        <a:lstStyle/>
        <a:p>
          <a:endParaRPr lang="ru-RU">
            <a:effectLst/>
          </a:endParaRPr>
        </a:p>
      </dgm:t>
    </dgm:pt>
    <dgm:pt modelId="{5EB941B7-5D66-42B0-8464-B1D6A409DC61}" type="pres">
      <dgm:prSet presAssocID="{1782B319-C5BD-44FB-8B9E-61353C659A88}" presName="cycle" presStyleCnt="0"/>
      <dgm:spPr/>
      <dgm:t>
        <a:bodyPr/>
        <a:lstStyle/>
        <a:p>
          <a:endParaRPr lang="ru-RU">
            <a:effectLst/>
          </a:endParaRPr>
        </a:p>
      </dgm:t>
    </dgm:pt>
    <dgm:pt modelId="{DD1951CC-D77F-4769-ABF5-9E639A52449B}" type="pres">
      <dgm:prSet presAssocID="{1782B319-C5BD-44FB-8B9E-61353C659A88}" presName="srcNode" presStyleLbl="node1" presStyleIdx="0" presStyleCnt="5"/>
      <dgm:spPr/>
      <dgm:t>
        <a:bodyPr/>
        <a:lstStyle/>
        <a:p>
          <a:endParaRPr lang="ru-RU">
            <a:effectLst/>
          </a:endParaRPr>
        </a:p>
      </dgm:t>
    </dgm:pt>
    <dgm:pt modelId="{9C285E4D-A107-4273-920C-F9BA4928AE3F}" type="pres">
      <dgm:prSet presAssocID="{1782B319-C5BD-44FB-8B9E-61353C659A88}" presName="conn" presStyleLbl="parChTrans1D2" presStyleIdx="0" presStyleCnt="1"/>
      <dgm:spPr/>
      <dgm:t>
        <a:bodyPr/>
        <a:lstStyle/>
        <a:p>
          <a:endParaRPr lang="ru-RU">
            <a:effectLst/>
          </a:endParaRPr>
        </a:p>
      </dgm:t>
    </dgm:pt>
    <dgm:pt modelId="{83F05B6E-C612-4DAD-A047-D5D2A986F671}" type="pres">
      <dgm:prSet presAssocID="{1782B319-C5BD-44FB-8B9E-61353C659A88}" presName="extraNode" presStyleLbl="node1" presStyleIdx="0" presStyleCnt="5"/>
      <dgm:spPr/>
      <dgm:t>
        <a:bodyPr/>
        <a:lstStyle/>
        <a:p>
          <a:endParaRPr lang="ru-RU">
            <a:effectLst/>
          </a:endParaRPr>
        </a:p>
      </dgm:t>
    </dgm:pt>
    <dgm:pt modelId="{A921FC24-9BDA-4947-8C9B-0AA0CBEB4CD6}" type="pres">
      <dgm:prSet presAssocID="{1782B319-C5BD-44FB-8B9E-61353C659A88}" presName="dstNode" presStyleLbl="node1" presStyleIdx="0" presStyleCnt="5"/>
      <dgm:spPr/>
      <dgm:t>
        <a:bodyPr/>
        <a:lstStyle/>
        <a:p>
          <a:endParaRPr lang="ru-RU">
            <a:effectLst/>
          </a:endParaRPr>
        </a:p>
      </dgm:t>
    </dgm:pt>
    <dgm:pt modelId="{4672752A-E530-44EE-9CF1-56BC575AD03E}" type="pres">
      <dgm:prSet presAssocID="{AE87D5B6-DA83-4EBD-9F63-D5D8BD316E6E}" presName="text_1" presStyleLbl="node1" presStyleIdx="0" presStyleCnt="5" custScaleX="102085" custScaleY="108687" custLinFactNeighborX="552" custLinFactNeighborY="-31332">
        <dgm:presLayoutVars>
          <dgm:bulletEnabled val="1"/>
        </dgm:presLayoutVars>
      </dgm:prSet>
      <dgm:spPr/>
      <dgm:t>
        <a:bodyPr/>
        <a:lstStyle/>
        <a:p>
          <a:endParaRPr lang="ru-RU">
            <a:effectLst/>
          </a:endParaRPr>
        </a:p>
      </dgm:t>
    </dgm:pt>
    <dgm:pt modelId="{BBD8A3A0-D86A-4F4E-B7E0-B7AC8C3D0EBF}" type="pres">
      <dgm:prSet presAssocID="{AE87D5B6-DA83-4EBD-9F63-D5D8BD316E6E}" presName="accent_1" presStyleCnt="0"/>
      <dgm:spPr/>
      <dgm:t>
        <a:bodyPr/>
        <a:lstStyle/>
        <a:p>
          <a:endParaRPr lang="ru-RU">
            <a:effectLst/>
          </a:endParaRPr>
        </a:p>
      </dgm:t>
    </dgm:pt>
    <dgm:pt modelId="{B3FA0C8E-39A2-495D-9575-6E8BAD1E4286}" type="pres">
      <dgm:prSet presAssocID="{AE87D5B6-DA83-4EBD-9F63-D5D8BD316E6E}" presName="accentRepeatNode" presStyleLbl="solidFgAcc1" presStyleIdx="0" presStyleCnt="5" custLinFactNeighborX="-75293" custLinFactNeighborY="-18090"/>
      <dgm:spPr/>
      <dgm:t>
        <a:bodyPr/>
        <a:lstStyle/>
        <a:p>
          <a:endParaRPr lang="ru-RU">
            <a:effectLst/>
          </a:endParaRPr>
        </a:p>
      </dgm:t>
    </dgm:pt>
    <dgm:pt modelId="{FD74F431-3F40-44F3-B332-B93C9F3614F0}" type="pres">
      <dgm:prSet presAssocID="{C44290C2-C37C-480E-B472-ACD03604020C}" presName="text_2" presStyleLbl="node1" presStyleIdx="1" presStyleCnt="5" custScaleX="103628" custScaleY="135129" custLinFactNeighborX="-128" custLinFactNeighborY="-39475">
        <dgm:presLayoutVars>
          <dgm:bulletEnabled val="1"/>
        </dgm:presLayoutVars>
      </dgm:prSet>
      <dgm:spPr/>
      <dgm:t>
        <a:bodyPr/>
        <a:lstStyle/>
        <a:p>
          <a:endParaRPr lang="ru-RU">
            <a:effectLst/>
          </a:endParaRPr>
        </a:p>
      </dgm:t>
    </dgm:pt>
    <dgm:pt modelId="{0BE44883-909B-4368-BE1D-B194C592E63D}" type="pres">
      <dgm:prSet presAssocID="{C44290C2-C37C-480E-B472-ACD03604020C}" presName="accent_2" presStyleCnt="0"/>
      <dgm:spPr/>
      <dgm:t>
        <a:bodyPr/>
        <a:lstStyle/>
        <a:p>
          <a:endParaRPr lang="ru-RU">
            <a:effectLst/>
          </a:endParaRPr>
        </a:p>
      </dgm:t>
    </dgm:pt>
    <dgm:pt modelId="{017FFCD7-2198-4DBD-9779-8AA86F193243}" type="pres">
      <dgm:prSet presAssocID="{C44290C2-C37C-480E-B472-ACD03604020C}" presName="accentRepeatNode" presStyleLbl="solidFgAcc1" presStyleIdx="1" presStyleCnt="5" custLinFactNeighborX="-16061" custLinFactNeighborY="-24075"/>
      <dgm:spPr/>
      <dgm:t>
        <a:bodyPr/>
        <a:lstStyle/>
        <a:p>
          <a:endParaRPr lang="ru-RU">
            <a:effectLst/>
          </a:endParaRPr>
        </a:p>
      </dgm:t>
    </dgm:pt>
    <dgm:pt modelId="{F3433004-4524-42EF-81EA-BC7881CB6D8A}" type="pres">
      <dgm:prSet presAssocID="{683193BE-17BF-4206-9730-5431EA43B2FE}" presName="text_3" presStyleLbl="node1" presStyleIdx="2" presStyleCnt="5" custScaleX="104021" custScaleY="137126" custLinFactNeighborX="-223" custLinFactNeighborY="-37034">
        <dgm:presLayoutVars>
          <dgm:bulletEnabled val="1"/>
        </dgm:presLayoutVars>
      </dgm:prSet>
      <dgm:spPr/>
      <dgm:t>
        <a:bodyPr/>
        <a:lstStyle/>
        <a:p>
          <a:endParaRPr lang="ru-RU">
            <a:effectLst/>
          </a:endParaRPr>
        </a:p>
      </dgm:t>
    </dgm:pt>
    <dgm:pt modelId="{BCC92290-C555-4D5F-8D23-FF2A108A274C}" type="pres">
      <dgm:prSet presAssocID="{683193BE-17BF-4206-9730-5431EA43B2FE}" presName="accent_3" presStyleCnt="0"/>
      <dgm:spPr/>
      <dgm:t>
        <a:bodyPr/>
        <a:lstStyle/>
        <a:p>
          <a:endParaRPr lang="ru-RU">
            <a:effectLst/>
          </a:endParaRPr>
        </a:p>
      </dgm:t>
    </dgm:pt>
    <dgm:pt modelId="{ACCC6FB3-E93F-44CE-A46E-0AC4C84865A8}" type="pres">
      <dgm:prSet presAssocID="{683193BE-17BF-4206-9730-5431EA43B2FE}" presName="accentRepeatNode" presStyleLbl="solidFgAcc1" presStyleIdx="2" presStyleCnt="5" custLinFactNeighborX="-23812" custLinFactNeighborY="-25573"/>
      <dgm:spPr/>
      <dgm:t>
        <a:bodyPr/>
        <a:lstStyle/>
        <a:p>
          <a:endParaRPr lang="ru-RU">
            <a:effectLst/>
          </a:endParaRPr>
        </a:p>
      </dgm:t>
    </dgm:pt>
    <dgm:pt modelId="{D30676B3-4CEA-4537-B7CA-92603F9E7386}" type="pres">
      <dgm:prSet presAssocID="{211AB8EC-E121-4820-B176-0AD16E599878}" presName="text_4" presStyleLbl="node1" presStyleIdx="3" presStyleCnt="5" custScaleX="102971" custScaleY="143943" custLinFactNeighborX="373" custLinFactNeighborY="-28814">
        <dgm:presLayoutVars>
          <dgm:bulletEnabled val="1"/>
        </dgm:presLayoutVars>
      </dgm:prSet>
      <dgm:spPr/>
      <dgm:t>
        <a:bodyPr/>
        <a:lstStyle/>
        <a:p>
          <a:endParaRPr lang="ru-RU">
            <a:effectLst/>
          </a:endParaRPr>
        </a:p>
      </dgm:t>
    </dgm:pt>
    <dgm:pt modelId="{D8B02308-8B70-4B68-B48D-28D452F1C840}" type="pres">
      <dgm:prSet presAssocID="{211AB8EC-E121-4820-B176-0AD16E599878}" presName="accent_4" presStyleCnt="0"/>
      <dgm:spPr/>
      <dgm:t>
        <a:bodyPr/>
        <a:lstStyle/>
        <a:p>
          <a:endParaRPr lang="ru-RU">
            <a:effectLst/>
          </a:endParaRPr>
        </a:p>
      </dgm:t>
    </dgm:pt>
    <dgm:pt modelId="{874E0D6E-AB35-48DA-A28C-DC53FA9AB6D0}" type="pres">
      <dgm:prSet presAssocID="{211AB8EC-E121-4820-B176-0AD16E599878}" presName="accentRepeatNode" presStyleLbl="solidFgAcc1" presStyleIdx="3" presStyleCnt="5" custLinFactNeighborX="-9957" custLinFactNeighborY="-26173"/>
      <dgm:spPr/>
      <dgm:t>
        <a:bodyPr/>
        <a:lstStyle/>
        <a:p>
          <a:endParaRPr lang="ru-RU">
            <a:effectLst/>
          </a:endParaRPr>
        </a:p>
      </dgm:t>
    </dgm:pt>
    <dgm:pt modelId="{63ABAECE-8824-4C34-9082-60902484E78E}" type="pres">
      <dgm:prSet presAssocID="{55975DBF-0F08-431F-9876-88559E30247F}" presName="text_5" presStyleLbl="node1" presStyleIdx="4" presStyleCnt="5" custScaleX="103171" custScaleY="153276">
        <dgm:presLayoutVars>
          <dgm:bulletEnabled val="1"/>
        </dgm:presLayoutVars>
      </dgm:prSet>
      <dgm:spPr/>
      <dgm:t>
        <a:bodyPr/>
        <a:lstStyle/>
        <a:p>
          <a:endParaRPr lang="ru-RU">
            <a:effectLst/>
          </a:endParaRPr>
        </a:p>
      </dgm:t>
    </dgm:pt>
    <dgm:pt modelId="{AE17B06B-F99C-47C7-9BFA-08DC33EC8630}" type="pres">
      <dgm:prSet presAssocID="{55975DBF-0F08-431F-9876-88559E30247F}" presName="accent_5" presStyleCnt="0"/>
      <dgm:spPr/>
      <dgm:t>
        <a:bodyPr/>
        <a:lstStyle/>
        <a:p>
          <a:endParaRPr/>
        </a:p>
      </dgm:t>
    </dgm:pt>
    <dgm:pt modelId="{0061BF7D-2CDC-4FE5-938A-487B75CA38DD}" type="pres">
      <dgm:prSet presAssocID="{55975DBF-0F08-431F-9876-88559E30247F}" presName="accentRepeatNode" presStyleLbl="solidFgAcc1" presStyleIdx="4" presStyleCnt="5" custLinFactNeighborX="-9083" custLinFactNeighborY="-718"/>
      <dgm:spPr/>
      <dgm:t>
        <a:bodyPr/>
        <a:lstStyle/>
        <a:p>
          <a:endParaRPr lang="ru-RU">
            <a:effectLst/>
          </a:endParaRPr>
        </a:p>
      </dgm:t>
    </dgm:pt>
  </dgm:ptLst>
  <dgm:cxnLst>
    <dgm:cxn modelId="{ECE7B3B9-C757-4AA7-A443-FF5FD9B0FABC}" type="presOf" srcId="{1782B319-C5BD-44FB-8B9E-61353C659A88}" destId="{84A024EE-5516-47B7-A77E-1B2E6A5F7E0A}" srcOrd="0" destOrd="0" presId="urn:microsoft.com/office/officeart/2008/layout/VerticalCurvedList"/>
    <dgm:cxn modelId="{71A498BE-E74A-4497-8430-2B9F2181FA82}" type="presOf" srcId="{211AB8EC-E121-4820-B176-0AD16E599878}" destId="{D30676B3-4CEA-4537-B7CA-92603F9E7386}" srcOrd="0" destOrd="0" presId="urn:microsoft.com/office/officeart/2008/layout/VerticalCurvedList"/>
    <dgm:cxn modelId="{7660B080-A5E9-4903-8BDF-55C2077BB68B}" srcId="{1782B319-C5BD-44FB-8B9E-61353C659A88}" destId="{C44290C2-C37C-480E-B472-ACD03604020C}" srcOrd="1" destOrd="0" parTransId="{852542DB-8723-4222-87EA-063E653FBE15}" sibTransId="{BA419391-DA7C-4543-8425-2B2E2422F203}"/>
    <dgm:cxn modelId="{B506E659-18AF-4792-9BA2-CFAC7996C65F}" type="presOf" srcId="{55975DBF-0F08-431F-9876-88559E30247F}" destId="{63ABAECE-8824-4C34-9082-60902484E78E}" srcOrd="0" destOrd="0" presId="urn:microsoft.com/office/officeart/2008/layout/VerticalCurvedList"/>
    <dgm:cxn modelId="{8898A7D1-83BC-4458-8485-9F2FD340BD50}" type="presOf" srcId="{683193BE-17BF-4206-9730-5431EA43B2FE}" destId="{F3433004-4524-42EF-81EA-BC7881CB6D8A}" srcOrd="0" destOrd="0" presId="urn:microsoft.com/office/officeart/2008/layout/VerticalCurvedList"/>
    <dgm:cxn modelId="{F8B7306B-0A92-46B7-8E8C-A7E8D5C125AA}" srcId="{1782B319-C5BD-44FB-8B9E-61353C659A88}" destId="{55975DBF-0F08-431F-9876-88559E30247F}" srcOrd="4" destOrd="0" parTransId="{71157C81-CCE3-4CEC-B742-67A7116DEB98}" sibTransId="{A01245AF-4BB8-4552-B486-7486B5CF8B12}"/>
    <dgm:cxn modelId="{A00DB609-B2C4-441A-B7D2-DEFAE623CAF0}" srcId="{1782B319-C5BD-44FB-8B9E-61353C659A88}" destId="{211AB8EC-E121-4820-B176-0AD16E599878}" srcOrd="3" destOrd="0" parTransId="{335033F2-6B29-4AB1-92D3-814BF4FC3373}" sibTransId="{2F92AFF5-0A47-4485-AB69-30ABA718C807}"/>
    <dgm:cxn modelId="{062C58C3-9267-4C42-A835-2BF6B19C911C}" srcId="{1782B319-C5BD-44FB-8B9E-61353C659A88}" destId="{683193BE-17BF-4206-9730-5431EA43B2FE}" srcOrd="2" destOrd="0" parTransId="{AF5C4D28-6A60-40AD-97F6-476EFDC0453E}" sibTransId="{AB3BA0D4-1580-43EB-BC46-CA8895AA0727}"/>
    <dgm:cxn modelId="{0CBCA720-54EB-426F-A904-1320294DCA78}" type="presOf" srcId="{C44290C2-C37C-480E-B472-ACD03604020C}" destId="{FD74F431-3F40-44F3-B332-B93C9F3614F0}" srcOrd="0" destOrd="0" presId="urn:microsoft.com/office/officeart/2008/layout/VerticalCurvedList"/>
    <dgm:cxn modelId="{41D7AEBE-BAEF-4A58-9F08-AD5F4F639511}" type="presOf" srcId="{2A0D47E7-2B93-4A02-BB67-091A1F791966}" destId="{9C285E4D-A107-4273-920C-F9BA4928AE3F}" srcOrd="0" destOrd="0" presId="urn:microsoft.com/office/officeart/2008/layout/VerticalCurvedList"/>
    <dgm:cxn modelId="{2F3CF647-D2FB-4FCB-8CA0-CDCDE9C6BE79}" type="presOf" srcId="{AE87D5B6-DA83-4EBD-9F63-D5D8BD316E6E}" destId="{4672752A-E530-44EE-9CF1-56BC575AD03E}" srcOrd="0" destOrd="0" presId="urn:microsoft.com/office/officeart/2008/layout/VerticalCurvedList"/>
    <dgm:cxn modelId="{F95C197E-53E2-4A05-87B2-21974BD8F991}" srcId="{1782B319-C5BD-44FB-8B9E-61353C659A88}" destId="{AE87D5B6-DA83-4EBD-9F63-D5D8BD316E6E}" srcOrd="0" destOrd="0" parTransId="{FBF6BD09-4302-448B-8ACC-7EDCE045D2D8}" sibTransId="{2A0D47E7-2B93-4A02-BB67-091A1F791966}"/>
    <dgm:cxn modelId="{D6CE669E-1F0B-410B-BE0B-E180B1E568FD}" type="presParOf" srcId="{84A024EE-5516-47B7-A77E-1B2E6A5F7E0A}" destId="{5F6C5D0F-E80B-4D1A-8D5E-D64ACCBD824E}" srcOrd="0" destOrd="0" presId="urn:microsoft.com/office/officeart/2008/layout/VerticalCurvedList"/>
    <dgm:cxn modelId="{26C7E6BF-24E9-4284-8199-D3E1F7D7FE3C}" type="presParOf" srcId="{5F6C5D0F-E80B-4D1A-8D5E-D64ACCBD824E}" destId="{5EB941B7-5D66-42B0-8464-B1D6A409DC61}" srcOrd="0" destOrd="0" presId="urn:microsoft.com/office/officeart/2008/layout/VerticalCurvedList"/>
    <dgm:cxn modelId="{A1D94C7F-B67F-4E84-86C7-58030893AF1F}" type="presParOf" srcId="{5EB941B7-5D66-42B0-8464-B1D6A409DC61}" destId="{DD1951CC-D77F-4769-ABF5-9E639A52449B}" srcOrd="0" destOrd="0" presId="urn:microsoft.com/office/officeart/2008/layout/VerticalCurvedList"/>
    <dgm:cxn modelId="{3029BB3A-9945-406C-B64E-8E074F174BB1}" type="presParOf" srcId="{5EB941B7-5D66-42B0-8464-B1D6A409DC61}" destId="{9C285E4D-A107-4273-920C-F9BA4928AE3F}" srcOrd="1" destOrd="0" presId="urn:microsoft.com/office/officeart/2008/layout/VerticalCurvedList"/>
    <dgm:cxn modelId="{199B6176-F74B-426B-87A6-60C544F593E1}" type="presParOf" srcId="{5EB941B7-5D66-42B0-8464-B1D6A409DC61}" destId="{83F05B6E-C612-4DAD-A047-D5D2A986F671}" srcOrd="2" destOrd="0" presId="urn:microsoft.com/office/officeart/2008/layout/VerticalCurvedList"/>
    <dgm:cxn modelId="{A19A523B-5F62-436A-8CE6-2360E32E08CA}" type="presParOf" srcId="{5EB941B7-5D66-42B0-8464-B1D6A409DC61}" destId="{A921FC24-9BDA-4947-8C9B-0AA0CBEB4CD6}" srcOrd="3" destOrd="0" presId="urn:microsoft.com/office/officeart/2008/layout/VerticalCurvedList"/>
    <dgm:cxn modelId="{9A0879C7-151C-4E79-9C22-124E4AB50B47}" type="presParOf" srcId="{5F6C5D0F-E80B-4D1A-8D5E-D64ACCBD824E}" destId="{4672752A-E530-44EE-9CF1-56BC575AD03E}" srcOrd="1" destOrd="0" presId="urn:microsoft.com/office/officeart/2008/layout/VerticalCurvedList"/>
    <dgm:cxn modelId="{D04D76B8-FF02-460A-8EDE-3075F9C0C4A5}" type="presParOf" srcId="{5F6C5D0F-E80B-4D1A-8D5E-D64ACCBD824E}" destId="{BBD8A3A0-D86A-4F4E-B7E0-B7AC8C3D0EBF}" srcOrd="2" destOrd="0" presId="urn:microsoft.com/office/officeart/2008/layout/VerticalCurvedList"/>
    <dgm:cxn modelId="{8D6BE14E-A538-4105-AD66-93413F8C67C3}" type="presParOf" srcId="{BBD8A3A0-D86A-4F4E-B7E0-B7AC8C3D0EBF}" destId="{B3FA0C8E-39A2-495D-9575-6E8BAD1E4286}" srcOrd="0" destOrd="0" presId="urn:microsoft.com/office/officeart/2008/layout/VerticalCurvedList"/>
    <dgm:cxn modelId="{7E107E31-B56C-484B-8D6E-76529AA5E334}" type="presParOf" srcId="{5F6C5D0F-E80B-4D1A-8D5E-D64ACCBD824E}" destId="{FD74F431-3F40-44F3-B332-B93C9F3614F0}" srcOrd="3" destOrd="0" presId="urn:microsoft.com/office/officeart/2008/layout/VerticalCurvedList"/>
    <dgm:cxn modelId="{CC7D3134-D29A-4966-8967-C9145C20F881}" type="presParOf" srcId="{5F6C5D0F-E80B-4D1A-8D5E-D64ACCBD824E}" destId="{0BE44883-909B-4368-BE1D-B194C592E63D}" srcOrd="4" destOrd="0" presId="urn:microsoft.com/office/officeart/2008/layout/VerticalCurvedList"/>
    <dgm:cxn modelId="{40BA4D9E-03C4-497E-8D1A-EF3600EB2DC1}" type="presParOf" srcId="{0BE44883-909B-4368-BE1D-B194C592E63D}" destId="{017FFCD7-2198-4DBD-9779-8AA86F193243}" srcOrd="0" destOrd="0" presId="urn:microsoft.com/office/officeart/2008/layout/VerticalCurvedList"/>
    <dgm:cxn modelId="{B342B9AF-D152-4B8E-93BF-74EDF4D4CD31}" type="presParOf" srcId="{5F6C5D0F-E80B-4D1A-8D5E-D64ACCBD824E}" destId="{F3433004-4524-42EF-81EA-BC7881CB6D8A}" srcOrd="5" destOrd="0" presId="urn:microsoft.com/office/officeart/2008/layout/VerticalCurvedList"/>
    <dgm:cxn modelId="{7C8FDB97-893A-4D24-A6FE-1844EEA4FBBA}" type="presParOf" srcId="{5F6C5D0F-E80B-4D1A-8D5E-D64ACCBD824E}" destId="{BCC92290-C555-4D5F-8D23-FF2A108A274C}" srcOrd="6" destOrd="0" presId="urn:microsoft.com/office/officeart/2008/layout/VerticalCurvedList"/>
    <dgm:cxn modelId="{018A9D44-E046-448F-808E-0F2F47D136FE}" type="presParOf" srcId="{BCC92290-C555-4D5F-8D23-FF2A108A274C}" destId="{ACCC6FB3-E93F-44CE-A46E-0AC4C84865A8}" srcOrd="0" destOrd="0" presId="urn:microsoft.com/office/officeart/2008/layout/VerticalCurvedList"/>
    <dgm:cxn modelId="{BF8293C6-4256-4B84-A1E8-251AE57E4064}" type="presParOf" srcId="{5F6C5D0F-E80B-4D1A-8D5E-D64ACCBD824E}" destId="{D30676B3-4CEA-4537-B7CA-92603F9E7386}" srcOrd="7" destOrd="0" presId="urn:microsoft.com/office/officeart/2008/layout/VerticalCurvedList"/>
    <dgm:cxn modelId="{BAD0D60F-1AA8-4CD0-96B5-37EF006EEA1F}" type="presParOf" srcId="{5F6C5D0F-E80B-4D1A-8D5E-D64ACCBD824E}" destId="{D8B02308-8B70-4B68-B48D-28D452F1C840}" srcOrd="8" destOrd="0" presId="urn:microsoft.com/office/officeart/2008/layout/VerticalCurvedList"/>
    <dgm:cxn modelId="{4F8EE950-CD18-4A04-B36D-89D63CE53ADD}" type="presParOf" srcId="{D8B02308-8B70-4B68-B48D-28D452F1C840}" destId="{874E0D6E-AB35-48DA-A28C-DC53FA9AB6D0}" srcOrd="0" destOrd="0" presId="urn:microsoft.com/office/officeart/2008/layout/VerticalCurvedList"/>
    <dgm:cxn modelId="{3E2D0353-043F-41AA-AF68-1BB671AF9CAD}" type="presParOf" srcId="{5F6C5D0F-E80B-4D1A-8D5E-D64ACCBD824E}" destId="{63ABAECE-8824-4C34-9082-60902484E78E}" srcOrd="9" destOrd="0" presId="urn:microsoft.com/office/officeart/2008/layout/VerticalCurvedList"/>
    <dgm:cxn modelId="{CB9CBC2C-9728-4C93-9D4A-7435AB8B9CC7}" type="presParOf" srcId="{5F6C5D0F-E80B-4D1A-8D5E-D64ACCBD824E}" destId="{AE17B06B-F99C-47C7-9BFA-08DC33EC8630}" srcOrd="10" destOrd="0" presId="urn:microsoft.com/office/officeart/2008/layout/VerticalCurvedList"/>
    <dgm:cxn modelId="{EA243C54-61F5-4530-8EC4-6643AB889E4C}" type="presParOf" srcId="{AE17B06B-F99C-47C7-9BFA-08DC33EC8630}" destId="{0061BF7D-2CDC-4FE5-938A-487B75CA38DD}" srcOrd="0" destOrd="0" presId="urn:microsoft.com/office/officeart/2008/layout/VerticalCurvedList"/>
  </dgm:cxnLst>
  <dgm:bg/>
  <dgm:whole>
    <a:ln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6DF2F-F06B-48D5-AF36-3B7485623F88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F0283-9ED4-4135-9B67-3090F036F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351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7988" y="1231900"/>
            <a:ext cx="5919787" cy="3330575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3EECECA9-FD95-479A-B827-0F4BB11A79A2}" type="slidenum">
              <a:rPr lang="ru-RU" smtClean="0">
                <a:effectLst/>
              </a:rPr>
              <a:pPr/>
              <a:t>3</a:t>
            </a:fld>
            <a:endParaRPr lang="ru-RU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80512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ln/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dirty="0" smtClean="0"/>
              <a:t>5 минут</a:t>
            </a:r>
          </a:p>
          <a:p>
            <a:r>
              <a:rPr lang="kk-KZ" altLang="ru-RU" baseline="0" dirty="0" smtClean="0"/>
              <a:t>Мұғалімдерге кестені толтыруға тапсырма беріңіз. Өздері білетін терминдерді белгілеуін сұраңыз.  Мұғалімдердің жұмысын қарап шығып, кері байланыс беріңіз. Нәтижелерін мұғалімдермен талқылаңыз.</a:t>
            </a:r>
            <a:endParaRPr lang="ru-RU" altLang="ru-RU" dirty="0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A0B773B-96E9-4718-8896-0701BEB6FA62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4178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 бойынша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құжаттардың ерекшелігі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C97F8-72D3-4DF4-B037-D6094C2EF3D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16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C97F8-72D3-4DF4-B037-D6094C2EF3D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53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5203-7721-452A-B078-A95A4CB3367C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C4D0-E6BE-417A-BF71-F760B000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03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5203-7721-452A-B078-A95A4CB3367C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C4D0-E6BE-417A-BF71-F760B000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03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5203-7721-452A-B078-A95A4CB3367C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C4D0-E6BE-417A-BF71-F760B000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70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5203-7721-452A-B078-A95A4CB3367C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C4D0-E6BE-417A-BF71-F760B000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52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5203-7721-452A-B078-A95A4CB3367C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C4D0-E6BE-417A-BF71-F760B000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1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5203-7721-452A-B078-A95A4CB3367C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C4D0-E6BE-417A-BF71-F760B000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35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5203-7721-452A-B078-A95A4CB3367C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C4D0-E6BE-417A-BF71-F760B000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36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5203-7721-452A-B078-A95A4CB3367C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C4D0-E6BE-417A-BF71-F760B000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14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5203-7721-452A-B078-A95A4CB3367C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C4D0-E6BE-417A-BF71-F760B000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61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5203-7721-452A-B078-A95A4CB3367C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C4D0-E6BE-417A-BF71-F760B000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48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5203-7721-452A-B078-A95A4CB3367C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C4D0-E6BE-417A-BF71-F760B000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67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D5203-7721-452A-B078-A95A4CB3367C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0C4D0-E6BE-417A-BF71-F760B000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99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6353" y="3931915"/>
            <a:ext cx="10294589" cy="1763685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Жаңартылған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беру </a:t>
            </a:r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мазмұнындағы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Физика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93979" y="501797"/>
            <a:ext cx="6190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«Назарбаев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Зияткерлік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ДББҰ</a:t>
            </a:r>
          </a:p>
        </p:txBody>
      </p:sp>
    </p:spTree>
    <p:extLst>
      <p:ext uri="{BB962C8B-B14F-4D97-AF65-F5344CB8AC3E}">
        <p14:creationId xmlns:p14="http://schemas.microsoft.com/office/powerpoint/2010/main" val="23335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045"/>
          </a:xfr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 бойынша құжаттардың ерекшелігі: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269822" y="1450872"/>
            <a:ext cx="5781207" cy="4904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«Физика»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пәні бойынша оқу бағдарламасы – 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Ұзақ мерзімді жоспар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(күнтізбелік-тақырыптық жоспарға негіз болады.)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Орта мерзімді жоспар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ұсыныс</a:t>
            </a:r>
            <a:endParaRPr lang="kk-K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Қысқа мерзімді жоспар (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сабақ жоспары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ӘДІСТЕМЕЛІК НҰСҚАУ ХАТ – 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kk-KZ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kk-K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380810" y="1495842"/>
            <a:ext cx="5492097" cy="4859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6000"/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bg1">
                  <a:shade val="50000"/>
                </a:schemeClr>
              </a:buClr>
              <a:buSzPct val="76000"/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70000"/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rgbClr val="9FB8CD">
                  <a:shade val="75000"/>
                </a:srgbClr>
              </a:buClr>
              <a:buSzPct val="75000"/>
              <a:buFont typeface="Arial" pitchFamily="34" charset="0"/>
              <a:buChar char="•"/>
              <a:defRPr kumimoji="0"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rgbClr val="727CA3">
                  <a:shade val="75000"/>
                </a:srgbClr>
              </a:buClr>
              <a:buSzPct val="75000"/>
              <a:buFont typeface="Arial" pitchFamily="34" charset="0"/>
              <a:buChar char="•"/>
              <a:defRPr kumimoji="0"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prstClr val="white">
                  <a:shade val="50000"/>
                </a:prstClr>
              </a:buClr>
              <a:buSzPct val="75000"/>
              <a:buFont typeface="Arial" pitchFamily="34" charset="0"/>
              <a:buChar char="•"/>
              <a:defRPr kumimoji="0"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rgbClr val="9FB8CD"/>
              </a:buClr>
              <a:buSzPct val="75000"/>
              <a:buFont typeface="Arial" pitchFamily="34" charset="0"/>
              <a:buChar char="•"/>
              <a:defRPr kumimoji="0"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Білім алушылардың үлгеріміне ағымдық бақылау, аралық және қорытынды аттестаттау өткізудің үлгілік қағидалары - </a:t>
            </a:r>
            <a:r>
              <a:rPr lang="kk-KZ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  <a:endParaRPr lang="ru-RU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мұғалімдеріне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критериалды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нұсқаулық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2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ұсыныс</a:t>
            </a:r>
            <a:endParaRPr lang="kk-KZ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k-KZ" sz="2200" b="1" dirty="0">
                <a:latin typeface="Times New Roman" pitchFamily="18" charset="0"/>
                <a:cs typeface="Times New Roman" pitchFamily="18" charset="0"/>
              </a:rPr>
              <a:t>Тоқсандық жиынтық бағалаудың  спецификациясы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  <a:endParaRPr lang="ru-RU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Жиынтық </a:t>
            </a:r>
            <a:r>
              <a:rPr lang="kk-KZ" sz="2200" b="1" dirty="0">
                <a:latin typeface="Times New Roman" pitchFamily="18" charset="0"/>
                <a:cs typeface="Times New Roman" pitchFamily="18" charset="0"/>
              </a:rPr>
              <a:t>бағалауға арналған әдістемелік ұсыныстар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kk-KZ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ұсыныс</a:t>
            </a:r>
            <a:endParaRPr lang="kk-KZ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k-KZ" sz="2200" b="1" dirty="0">
                <a:latin typeface="Times New Roman" pitchFamily="18" charset="0"/>
                <a:cs typeface="Times New Roman" pitchFamily="18" charset="0"/>
              </a:rPr>
              <a:t>Қалыптастырушы бағалауға арналған тапсырмалар жинағы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ұсыныс</a:t>
            </a:r>
            <a:endParaRPr lang="kk-KZ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57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608" y="958308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пәні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жиынтық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саны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99844" y="2058374"/>
          <a:ext cx="8128000" cy="118222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32000"/>
                <a:gridCol w="1550219"/>
                <a:gridCol w="1799303"/>
                <a:gridCol w="1533833"/>
                <a:gridCol w="1212645"/>
              </a:tblGrid>
              <a:tr h="440541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</a:t>
                      </a:r>
                      <a:r>
                        <a:rPr lang="kk-KZ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қсан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тоқсан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тоқсан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тоқсан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/>
          <p:cNvPicPr/>
          <p:nvPr/>
        </p:nvPicPr>
        <p:blipFill rotWithShape="1">
          <a:blip r:embed="rId3" cstate="print"/>
          <a:srcRect l="32406" t="27389" r="28329" b="57303"/>
          <a:stretch/>
        </p:blipFill>
        <p:spPr bwMode="auto">
          <a:xfrm>
            <a:off x="3108959" y="3994975"/>
            <a:ext cx="6748273" cy="1267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11479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09600" y="2190637"/>
            <a:ext cx="10972800" cy="252028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рахмет!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22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ages.myshared.ru/33/1323652/slide_18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2"/>
          <a:stretch/>
        </p:blipFill>
        <p:spPr bwMode="auto">
          <a:xfrm>
            <a:off x="102553" y="111099"/>
            <a:ext cx="11988800" cy="6253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8568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graphicFrame>
        <p:nvGraphicFramePr>
          <p:cNvPr id="7" name="Схема 6"/>
          <p:cNvGraphicFramePr/>
          <p:nvPr>
            <p:extLst/>
          </p:nvPr>
        </p:nvGraphicFramePr>
        <p:xfrm>
          <a:off x="2459253" y="184212"/>
          <a:ext cx="9466447" cy="6088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142484" y="599163"/>
            <a:ext cx="3500057" cy="5074930"/>
            <a:chOff x="534127" y="679986"/>
            <a:chExt cx="3269950" cy="5304469"/>
          </a:xfrm>
          <a:effectLst/>
        </p:grpSpPr>
        <p:sp>
          <p:nvSpPr>
            <p:cNvPr id="9" name="Овал 8"/>
            <p:cNvSpPr/>
            <p:nvPr/>
          </p:nvSpPr>
          <p:spPr>
            <a:xfrm>
              <a:off x="574166" y="2135491"/>
              <a:ext cx="2546335" cy="277750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4127" y="2957324"/>
              <a:ext cx="2541711" cy="124372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algn="ctr" rtl="0"/>
              <a:r>
                <a:rPr sz="2400" b="1" i="0" u="none" strike="noStrike" dirty="0" smtClean="0" smtId="4294967295">
                  <a:effectLst/>
                  <a:highlight>
                    <a:srgbClr val="000000">
                      <a:alpha val="0"/>
                    </a:srgbClr>
                  </a:highlight>
                  <a:latin typeface="Times New Roman" panose="02020603050405020304" pitchFamily="18" charset="0"/>
                  <a:cs typeface="Times New Roman" panose="02020603050405020304" pitchFamily="18" charset="0"/>
                </a:rPr>
                <a:t>«</a:t>
              </a:r>
              <a:r>
                <a:rPr lang="kk-KZ" sz="2400" b="1" i="0" u="none" strike="noStrike" dirty="0" smtClean="0" smtId="4294967295">
                  <a:effectLst/>
                  <a:highlight>
                    <a:srgbClr val="000000">
                      <a:alpha val="0"/>
                    </a:srgbClr>
                  </a:highlight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Физика</a:t>
              </a:r>
              <a:r>
                <a:rPr sz="2400" b="1" i="0" u="none" strike="noStrike" dirty="0" smtClean="0" smtId="4294967295">
                  <a:effectLst/>
                  <a:highlight>
                    <a:srgbClr val="000000">
                      <a:alpha val="0"/>
                    </a:srgbClr>
                  </a:highlight>
                  <a:latin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r>
                <a:rPr sz="2400" b="1" i="0" u="none" strike="noStrike" dirty="0" err="1" smtId="4294967295">
                  <a:effectLst/>
                  <a:highlight>
                    <a:srgbClr val="000000">
                      <a:alpha val="0"/>
                    </a:srgbClr>
                  </a:highlight>
                  <a:latin typeface="Times New Roman" panose="02020603050405020304" pitchFamily="18" charset="0"/>
                  <a:cs typeface="Times New Roman" panose="02020603050405020304" pitchFamily="18" charset="0"/>
                </a:rPr>
                <a:t>пәні</a:t>
              </a:r>
              <a:r>
                <a:rPr sz="2400" b="1" i="0" u="none" strike="noStrike" dirty="0" smtId="4294967295">
                  <a:effectLst/>
                  <a:highlight>
                    <a:srgbClr val="000000">
                      <a:alpha val="0"/>
                    </a:srgbClr>
                  </a:highligh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2400" b="1" i="0" u="none" strike="noStrike" dirty="0" err="1" smtId="4294967295">
                  <a:effectLst/>
                  <a:highlight>
                    <a:srgbClr val="000000">
                      <a:alpha val="0"/>
                    </a:srgbClr>
                  </a:highlight>
                  <a:latin typeface="Times New Roman" panose="02020603050405020304" pitchFamily="18" charset="0"/>
                  <a:cs typeface="Times New Roman" panose="02020603050405020304" pitchFamily="18" charset="0"/>
                </a:rPr>
                <a:t>бойынша</a:t>
              </a:r>
              <a:r>
                <a:rPr sz="2400" b="1" i="0" u="none" strike="noStrike" dirty="0" smtId="4294967295">
                  <a:effectLst/>
                  <a:highlight>
                    <a:srgbClr val="000000">
                      <a:alpha val="0"/>
                    </a:srgbClr>
                  </a:highligh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2400" b="1" i="0" u="none" strike="noStrike" dirty="0" err="1" smtId="4294967295">
                  <a:effectLst/>
                  <a:highlight>
                    <a:srgbClr val="000000">
                      <a:alpha val="0"/>
                    </a:srgbClr>
                  </a:highlight>
                  <a:latin typeface="Times New Roman" panose="02020603050405020304" pitchFamily="18" charset="0"/>
                  <a:cs typeface="Times New Roman" panose="02020603050405020304" pitchFamily="18" charset="0"/>
                </a:rPr>
                <a:t>оқу</a:t>
              </a:r>
              <a:r>
                <a:rPr sz="2400" b="1" i="0" u="none" strike="noStrike" dirty="0" smtId="4294967295">
                  <a:effectLst/>
                  <a:highlight>
                    <a:srgbClr val="000000">
                      <a:alpha val="0"/>
                    </a:srgbClr>
                  </a:highligh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2400" b="1" i="0" u="none" strike="noStrike" dirty="0" err="1" smtId="4294967295">
                  <a:effectLst/>
                  <a:highlight>
                    <a:srgbClr val="000000">
                      <a:alpha val="0"/>
                    </a:srgbClr>
                  </a:highlight>
                  <a:latin typeface="Times New Roman" panose="02020603050405020304" pitchFamily="18" charset="0"/>
                  <a:cs typeface="Times New Roman" panose="02020603050405020304" pitchFamily="18" charset="0"/>
                </a:rPr>
                <a:t>бағдарламасы</a:t>
              </a:r>
              <a:endParaRPr sz="24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1209" y="679986"/>
              <a:ext cx="338584" cy="3781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9793" y="1787323"/>
              <a:ext cx="368847" cy="348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3414" y="2951779"/>
              <a:ext cx="370663" cy="3529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7277" y="4172049"/>
              <a:ext cx="371475" cy="354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7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1209" y="5549826"/>
              <a:ext cx="456067" cy="4346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6014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-61245"/>
            <a:ext cx="10972800" cy="6757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пәнінің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27416437"/>
              </p:ext>
            </p:extLst>
          </p:nvPr>
        </p:nvGraphicFramePr>
        <p:xfrm>
          <a:off x="1706252" y="575030"/>
          <a:ext cx="8491824" cy="629280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17434"/>
                <a:gridCol w="3466848"/>
                <a:gridCol w="4607542"/>
              </a:tblGrid>
              <a:tr h="269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</a:tr>
              <a:tr h="269176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Физикалық шамалар мен өлшеулер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 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– табиғат туралы ғылым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 anchor="ctr"/>
                </a:tc>
              </a:tr>
              <a:tr h="269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 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Физикалық шамалар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 anchor="ctr"/>
                </a:tc>
              </a:tr>
              <a:tr h="269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 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Физикалық өл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шеулер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 anchor="ctr"/>
                </a:tc>
              </a:tr>
              <a:tr h="269176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 Кинематика 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негіздері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</a:tr>
              <a:tr h="269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 Динамика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негіздері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</a:tr>
              <a:tr h="269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Сақталу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заңдары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</a:tr>
              <a:tr h="269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 Статика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</a:tr>
              <a:tr h="269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 Колебания и волны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</a:tr>
              <a:tr h="28926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Жылу физикасы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Молекулалы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кинетикалы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теория 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негіздері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</a:tr>
              <a:tr h="269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 Термодинамика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негіздері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</a:tr>
              <a:tr h="269176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 және магнетизм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 Электростатика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негіздері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</a:tr>
              <a:tr h="269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 Электр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тогы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</a:tr>
              <a:tr h="269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 Магнит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өріс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</a:tr>
              <a:tr h="289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Электромагниттік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толқындар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және тербеліс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</a:tr>
              <a:tr h="269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Геометриялық оптика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Кванттық физика элементтері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Геометриялық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оптика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заңдары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</a:tr>
              <a:tr h="28926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 Атом мен атом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ядросының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құрылысы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</a:tr>
              <a:tr h="269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Радиоактивтілі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</a:tr>
              <a:tr h="269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 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Элементар бөлшектер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</a:tr>
              <a:tr h="26917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Астрономия </a:t>
                      </a: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негіздері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Жер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Ғарыш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</a:tr>
              <a:tr h="364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 Астрофизика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элементтері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 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Физиканың дүниетанымдық мәні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</a:tr>
              <a:tr h="4841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Әлемнің қазіргі физикалық бейнесі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16" marR="11616" marT="6566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69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833" y="203386"/>
            <a:ext cx="10972800" cy="65403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мектептің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(7-10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«Физика»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пәнінен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бағдарламасының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33" y="862731"/>
            <a:ext cx="11762945" cy="7048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361950" algn="just">
              <a:buNone/>
            </a:pP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ғылыми зерттеулердің әдістері мен таным әдістерінің ілімдерін меңгеруін көздейтін жаратылыстану-математикалық білімнің академиялық және практикалық үйлесуіне бағытталған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009" y="1649444"/>
            <a:ext cx="11756570" cy="24776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күрделілігі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тереңдетілуін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біртіндеп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ұлғайтылады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сыныпта оқушылар «Механикалық жұмыс» ұғымымен танысады: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7.2.3.1 – механикалық жұмыстың физикалық мағынасын түсіну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Содан </a:t>
            </a:r>
            <a:r>
              <a:rPr lang="kk-K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кейін 9 сыныпта білім тереңдейді және кеңейеді: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9.2.3.5 – механикалық жұмысты аналитакалық және графикалық жолмен анықтау;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9.2.3.6 – жұмыс пен энергияның өзара байланысын түсіндіру</a:t>
            </a:r>
            <a:r>
              <a:rPr lang="kk-KZ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700" b="1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44842" y="5297162"/>
            <a:ext cx="3348707" cy="11475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1950">
              <a:buFont typeface="Arial" pitchFamily="34" charset="0"/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Жаратылыстану</a:t>
            </a:r>
            <a:endParaRPr lang="ru-RU" sz="18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5.6.3.1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ҚР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экологиялық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проблемаларын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090033" y="5274041"/>
            <a:ext cx="3445719" cy="12850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1950"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Жаратылыстану</a:t>
            </a:r>
            <a:endParaRPr lang="ru-RU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195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6.6.3.2 –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экологиялық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проблемаларды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шешу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жолдарын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ұсыну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1950" algn="ctr">
              <a:buNone/>
            </a:pPr>
            <a:endParaRPr lang="ru-RU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73723" y="4270621"/>
            <a:ext cx="10709031" cy="8640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195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Сабақтастық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ұстанымының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ескерілуі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алдыңғы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дамытылады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кеңейтіледі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Табиғатты қорғау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(«Жаратылыстану» </a:t>
            </a: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пәні) 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«Жылу машиналарын пайдаланудағы экологиялық мәселелер» («Физика» пәні)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7944642" y="5277617"/>
            <a:ext cx="3986309" cy="12726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195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класс, Физика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8.3.2.23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жылу машиналарының қоршаған ортаның экологиясына әсерін бағалау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695325" y="5822564"/>
            <a:ext cx="394708" cy="1800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7536161" y="5823266"/>
            <a:ext cx="394708" cy="1800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85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4485" y="190735"/>
            <a:ext cx="10094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Жаратылыстану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«Физика»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пәндерінің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бақтастығы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2926" y="727114"/>
            <a:ext cx="116331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сыныптан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сыныпқа дейін «Жаратылыстану» және «Физика» пәндерін оқу барысында әрбір келесі сыныпта білім мен дағдыны дамыту мен тереңдету қамтамасыз етілген, сабақтастық пен тереңдету принципі сақталған. «Жылу» тақырыбы мысалында: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1130" y="3861048"/>
            <a:ext cx="3648405" cy="23122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9388" indent="-179388">
              <a:buFont typeface="Wingdings" panose="05000000000000000000" pitchFamily="2" charset="2"/>
              <a:buChar char="Ø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жылу бөлетін приборларды анықтау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9388" indent="-179388">
              <a:buFont typeface="Wingdings" panose="05000000000000000000" pitchFamily="2" charset="2"/>
              <a:buChar char="Ø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 денелердің температурасын анықтау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9388" indent="-179388">
              <a:buFont typeface="Wingdings" panose="05000000000000000000" pitchFamily="2" charset="2"/>
              <a:buChar char="Ø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түрлі материалдардың жылу өткізгіштігін зерттеу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055622" y="2005487"/>
            <a:ext cx="4082243" cy="29006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9388" indent="-179388">
              <a:buFont typeface="Wingdings" panose="05000000000000000000" pitchFamily="2" charset="2"/>
              <a:buChar char="Ø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 мен жылу энергиясын ажырату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indent="-179388">
              <a:buFont typeface="Wingdings" panose="05000000000000000000" pitchFamily="2" charset="2"/>
              <a:buChar char="Ø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ғимараттарда жылулық изоляцияны практикада қолдануды түсіндіру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indent="-179388">
              <a:buFont typeface="Wingdings" panose="05000000000000000000" pitchFamily="2" charset="2"/>
              <a:buChar char="Ø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жылулық ұлғаю негізінде температураны өлшеуді сипаттау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9388" indent="-179388">
              <a:buFont typeface="Wingdings" panose="05000000000000000000" pitchFamily="2" charset="2"/>
              <a:buChar char="Ø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жылу алмасу процессінде алынған немесе берілген жылу мөлшерін анықтау;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307654" y="3873270"/>
            <a:ext cx="3648405" cy="178018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9388" indent="-179388">
              <a:buFont typeface="Wingdings" panose="05000000000000000000" pitchFamily="2" charset="2"/>
              <a:buChar char="Ø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идеал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қозғалтқыш үшін Карно циклын сипаттаңыз;</a:t>
            </a:r>
          </a:p>
          <a:p>
            <a:pPr marL="179388" indent="-179388">
              <a:buFont typeface="Wingdings" panose="05000000000000000000" pitchFamily="2" charset="2"/>
              <a:buChar char="Ø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жылу қозғалтқышының ПӘК коэффициентінің формуласын есептер шығаруда қолдану;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43685" y="3451347"/>
            <a:ext cx="1638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4912" y="1638979"/>
            <a:ext cx="1753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5-10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58346" y="3521124"/>
            <a:ext cx="1856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11-12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трелка углом 24"/>
          <p:cNvSpPr/>
          <p:nvPr/>
        </p:nvSpPr>
        <p:spPr>
          <a:xfrm>
            <a:off x="1775519" y="2276872"/>
            <a:ext cx="2174015" cy="1162488"/>
          </a:xfrm>
          <a:prstGeom prst="ben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Стрелка углом 28"/>
          <p:cNvSpPr/>
          <p:nvPr/>
        </p:nvSpPr>
        <p:spPr>
          <a:xfrm rot="5400000">
            <a:off x="8844296" y="1944515"/>
            <a:ext cx="1093005" cy="2158449"/>
          </a:xfrm>
          <a:prstGeom prst="bentArrow">
            <a:avLst>
              <a:gd name="adj1" fmla="val 24199"/>
              <a:gd name="adj2" fmla="val 25000"/>
              <a:gd name="adj3" fmla="val 25000"/>
              <a:gd name="adj4" fmla="val 4775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29342" y="1972067"/>
            <a:ext cx="2003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Жаратылыстану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789991" y="1972860"/>
            <a:ext cx="98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0973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64"/>
          <a:stretch/>
        </p:blipFill>
        <p:spPr bwMode="auto">
          <a:xfrm rot="5400000">
            <a:off x="7829283" y="1556755"/>
            <a:ext cx="4411930" cy="3041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8764" y="3369147"/>
            <a:ext cx="7742712" cy="334415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Линзаның фокустық ара қашықтығы мен оптикалық күшін анықтаңдар. Зерттеу нәтижелері бойынша көз ақауларын жою туралы ұсыныстар жасаңдар.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Топтасып отырып зертханалық жұмыстың орындалу тәртібін қарастырыңдар, жоспар құрыңдар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Шамды, линзаны, экранды метрлік сызғыш бойына орналастырыңдар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Линзаны ақырын жылжыта отырып, экранда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үлкейтілген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кішірейтілген және өлшемі тең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 кескін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алыңдар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Шамнан линзаға дейінгі, линзадан экранға дейінгі ара қашықтықты өлшеңдер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Әр жағдай үшін линзаның оптикалық күшін аныықтаңдар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Жұмыс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 қорытындылар жасаңдар, нәтижені практикада қолдану мүмкіндігі туралы ұсыныстар жасаңдар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27381" y="260648"/>
            <a:ext cx="10972800" cy="504056"/>
          </a:xfrm>
        </p:spPr>
        <p:txBody>
          <a:bodyPr>
            <a:normAutofit/>
          </a:bodyPr>
          <a:lstStyle/>
          <a:p>
            <a:r>
              <a:rPr lang="kk-KZ" sz="2400" b="1" dirty="0" smtClean="0"/>
              <a:t>Іс</a:t>
            </a:r>
            <a:r>
              <a:rPr lang="en-US" sz="2400" b="1" dirty="0" smtClean="0"/>
              <a:t>-</a:t>
            </a:r>
            <a:r>
              <a:rPr lang="ru-RU" sz="2400" b="1" dirty="0" err="1" smtClean="0"/>
              <a:t>әрекеттік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ұстаным</a:t>
            </a:r>
            <a:r>
              <a:rPr lang="ru-RU" sz="2400" b="1" dirty="0" smtClean="0"/>
              <a:t> </a:t>
            </a:r>
            <a:r>
              <a:rPr lang="kk-KZ" sz="2400" b="1" dirty="0" smtClean="0"/>
              <a:t>арқылы зерттеу дағдыларын </a:t>
            </a:r>
            <a:r>
              <a:rPr lang="kk-KZ" sz="2400" b="1" dirty="0"/>
              <a:t>дамыту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sp>
        <p:nvSpPr>
          <p:cNvPr id="2" name="Загнутый угол 1"/>
          <p:cNvSpPr/>
          <p:nvPr/>
        </p:nvSpPr>
        <p:spPr>
          <a:xfrm>
            <a:off x="8597736" y="1295294"/>
            <a:ext cx="2958152" cy="4958549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k-KZ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 </a:t>
            </a:r>
            <a:r>
              <a:rPr lang="kk-K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 3 сабақ барысында орындалады. Ең алдымен оқушылар теориялық материалдармен танысады.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Содан кейін линзаның фокустық ара қашықтығы мен оптикалық күшін анықтайды, линзада сынған сәуленің жолын зерттейді. Алынған нәтижелерді талдайды, қорытындылар жасайды, нәтижелерді практикада қолданыу мүмкіндігін қарастырады </a:t>
            </a:r>
            <a:r>
              <a:rPr lang="kk-KZ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</a:t>
            </a:r>
            <a:r>
              <a:rPr lang="kk-K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ұсыныстар береді.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Осылай </a:t>
            </a:r>
            <a:r>
              <a:rPr lang="kk-KZ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оқушыларда </a:t>
            </a:r>
            <a:r>
              <a:rPr lang="kk-K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 </a:t>
            </a:r>
            <a:r>
              <a:rPr lang="kk-KZ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ретті дағдылар </a:t>
            </a:r>
            <a:r>
              <a:rPr lang="kk-K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қалыптасады</a:t>
            </a:r>
            <a:r>
              <a:rPr lang="kk-KZ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262" y="738522"/>
            <a:ext cx="7517081" cy="23391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Жарық құбылыстары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8-сынып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5.1.11 – жұқа линза формуласын есептер шығару үшін қолдану;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8.5.1.12 – линзаның сызықтық ұлғаю формуласын  сандық және графиктік есептер шығару үшін қолдану;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8.5.1.13 – жұқа линзада сәуленің жолын салу және кескінге сипаттама беру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8.5.1.14 – жұқа линзаның фокустық қашықтығын және оптикалық күшін анықтау;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8.5.1.15 – көздің алыстан көргіштігі мен жақыннан көргіштігін түзетуді сипаттау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8.5.1.16  – қарапайым оптикалық құралдарды (перископ, обскура камерасы)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құрастыру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08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97832" y="255078"/>
            <a:ext cx="10972800" cy="585682"/>
          </a:xfrm>
          <a:effectLst/>
        </p:spPr>
        <p:txBody>
          <a:bodyPr>
            <a:normAutofit/>
          </a:bodyPr>
          <a:lstStyle/>
          <a:p>
            <a:pPr algn="ctr" rtl="0"/>
            <a:r>
              <a:rPr sz="3200" b="1" i="0" u="none" strike="noStrike" dirty="0" err="1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Пәннің</a:t>
            </a:r>
            <a:r>
              <a:rPr sz="32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i="0" u="none" strike="noStrike" dirty="0" err="1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тәжірибелік</a:t>
            </a:r>
            <a:r>
              <a:rPr sz="32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i="0" u="none" strike="noStrike" dirty="0" err="1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бөлігі</a:t>
            </a:r>
            <a:r>
              <a:rPr sz="32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>
          <a:xfrm>
            <a:off x="313208" y="722352"/>
            <a:ext cx="11265398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60350" algn="l"/>
              </a:tabLst>
              <a:defRPr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60350" algn="l"/>
              </a:tabLst>
              <a:defRPr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60350" algn="l"/>
              </a:tabLst>
              <a:defRPr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60350" algn="l"/>
              </a:tabLst>
              <a:defRPr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60350" algn="l"/>
              </a:tabLst>
              <a:defRPr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0350" algn="l"/>
              </a:tabLst>
              <a:defRPr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0350" algn="l"/>
              </a:tabLst>
              <a:defRPr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0350" algn="l"/>
              </a:tabLst>
              <a:defRPr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0350" algn="l"/>
              </a:tabLst>
              <a:defRPr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just"/>
            <a:r>
              <a:rPr kumimoji="0" sz="2400" b="0" i="0" u="none" strike="noStrike" cap="none" normalizeH="0" baseline="0" dirty="0" smtId="4294967295">
                <a:solidFill>
                  <a:srgbClr val="222222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 </a:t>
            </a:r>
            <a:r>
              <a:rPr lang="ru-RU" dirty="0" err="1" smtClean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</a:t>
            </a:r>
            <a:r>
              <a:rPr lang="ru-RU" dirty="0" smtClean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мазмұнының</a:t>
            </a:r>
            <a:r>
              <a:rPr lang="ru-RU" dirty="0" smtClean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бірталай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бөлігі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dirty="0" smtClean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тәжірибеге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бөлінеді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оқушыларда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заттармен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жасай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алатын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пәндік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дағдыларды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қалыптастыруға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ашады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аспаптар</a:t>
            </a:r>
            <a:r>
              <a:rPr lang="ru-RU" dirty="0" smtClean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зертханалық</a:t>
            </a:r>
            <a:r>
              <a:rPr lang="ru-RU" dirty="0" smtClean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жабдықтармен</a:t>
            </a:r>
            <a:r>
              <a:rPr lang="ru-RU" dirty="0" smtClean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тұрмыста</a:t>
            </a:r>
            <a:r>
              <a:rPr lang="ru-RU" dirty="0" smtClean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өндірісте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қондырғылармен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экологиялық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сауатты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жасауға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үйретеді</a:t>
            </a:r>
            <a:r>
              <a:rPr lang="ru-RU" dirty="0" smtId="4294967295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2664357" y="2770532"/>
          <a:ext cx="6580681" cy="1261872"/>
        </p:xfrm>
        <a:graphic>
          <a:graphicData uri="http://schemas.openxmlformats.org/drawingml/2006/table">
            <a:tbl>
              <a:tblPr firstRow="1" firstCol="1" bandRow="1">
                <a:effectLst/>
              </a:tblPr>
              <a:tblGrid>
                <a:gridCol w="2908092"/>
                <a:gridCol w="1199213"/>
                <a:gridCol w="1244184"/>
                <a:gridCol w="1229192"/>
              </a:tblGrid>
              <a:tr h="211312"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ct val="0"/>
                        </a:spcAft>
                        <a:tabLst>
                          <a:tab pos="260985" algn="l"/>
                        </a:tabLst>
                      </a:pPr>
                      <a:r>
                        <a:rPr sz="1800" b="0" i="0" u="none" strike="noStrike" dirty="0" err="1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Жұмыс</a:t>
                      </a:r>
                      <a:r>
                        <a:rPr sz="1800" b="0" i="0" u="none" strike="noStrike" dirty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b="0" i="0" u="none" strike="noStrike" dirty="0" err="1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түрлері</a:t>
                      </a:r>
                      <a:r>
                        <a:rPr sz="1800" b="0" i="0" u="none" strike="noStrike" dirty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ct val="0"/>
                        </a:spcAft>
                        <a:tabLst>
                          <a:tab pos="260985" algn="l"/>
                        </a:tabLst>
                      </a:pPr>
                      <a:r>
                        <a:rPr sz="1800" b="0" i="0" u="none" strike="noStrike" dirty="0" smtClean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7-сынып</a:t>
                      </a:r>
                      <a:endParaRPr sz="1800" b="0" i="0" u="none" strike="noStrike" dirty="0" smtId="4294967295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ct val="0"/>
                        </a:spcAft>
                        <a:tabLst>
                          <a:tab pos="260985" algn="l"/>
                        </a:tabLst>
                      </a:pPr>
                      <a:r>
                        <a:rPr sz="1800" b="0" i="0" u="none" strike="noStrike" dirty="0" smtClean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8-сынып </a:t>
                      </a:r>
                      <a:endParaRPr sz="1800" b="0" i="0" u="none" strike="noStrike" dirty="0" smtId="4294967295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sz="1800" b="0" i="0" u="none" strike="noStrike" dirty="0" smtClean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9-сынып </a:t>
                      </a:r>
                      <a:endParaRPr sz="1800" b="0" i="0" u="none" strike="noStrike" dirty="0" smtId="4294967295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ct val="0"/>
                        </a:spcAft>
                        <a:tabLst>
                          <a:tab pos="260985" algn="l"/>
                        </a:tabLst>
                      </a:pPr>
                      <a:r>
                        <a:rPr lang="kk-KZ" sz="1800" b="0" i="0" u="none" strike="noStrike" dirty="0" smtClean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Демонстрациялар мен п</a:t>
                      </a:r>
                      <a:r>
                        <a:rPr lang="ru-RU" sz="1800" b="0" i="0" u="none" strike="noStrike" dirty="0" err="1" smtClean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рактикалық</a:t>
                      </a:r>
                      <a:r>
                        <a:rPr lang="ru-RU" sz="1800" b="0" i="0" u="none" strike="noStrike" baseline="0" dirty="0" smtClean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жұмыстар</a:t>
                      </a:r>
                      <a:r>
                        <a:rPr lang="ru-RU" sz="1800" b="0" i="0" u="none" strike="noStrike" baseline="0" dirty="0" smtClean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endParaRPr sz="1800" b="0" i="0" u="none" strike="noStrike" dirty="0" smtId="4294967295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ct val="0"/>
                        </a:spcAft>
                        <a:tabLst>
                          <a:tab pos="260985" algn="l"/>
                        </a:tabLst>
                      </a:pPr>
                      <a:r>
                        <a:rPr lang="kk-KZ" sz="1800" b="0" i="0" u="none" strike="noStrike" dirty="0" smtClean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</a:t>
                      </a:r>
                      <a:endParaRPr sz="1800" b="0" i="0" u="none" strike="noStrike" dirty="0" smtId="4294967295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ct val="0"/>
                        </a:spcAft>
                        <a:tabLst>
                          <a:tab pos="260985" algn="l"/>
                        </a:tabLst>
                      </a:pPr>
                      <a:r>
                        <a:rPr lang="kk-KZ" sz="1800" b="0" i="0" u="none" strike="noStrike" dirty="0" smtClean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</a:t>
                      </a:r>
                      <a:endParaRPr sz="1800" b="0" i="0" u="none" strike="noStrike" dirty="0" smtId="4294967295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ct val="0"/>
                        </a:spcAft>
                        <a:tabLst>
                          <a:tab pos="260985" algn="l"/>
                        </a:tabLst>
                      </a:pPr>
                      <a:r>
                        <a:rPr lang="kk-KZ" sz="1800" b="0" i="0" u="none" strike="noStrike" dirty="0" smtClean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endParaRPr sz="1800" b="0" i="0" u="none" strike="noStrike" dirty="0" smtId="4294967295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ct val="0"/>
                        </a:spcAft>
                        <a:tabLst>
                          <a:tab pos="260985" algn="l"/>
                        </a:tabLst>
                      </a:pPr>
                      <a:r>
                        <a:rPr sz="1800" b="0" i="0" u="none" strike="noStrike" dirty="0" err="1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Зертханалық</a:t>
                      </a:r>
                      <a:r>
                        <a:rPr sz="1800" b="0" i="0" u="none" strike="noStrike" dirty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b="0" i="0" u="none" strike="noStrike" dirty="0" err="1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тәжірибелер</a:t>
                      </a:r>
                      <a:r>
                        <a:rPr sz="1800" b="0" i="0" u="none" strike="noStrike" dirty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ct val="0"/>
                        </a:spcAft>
                        <a:tabLst>
                          <a:tab pos="260985" algn="l"/>
                        </a:tabLst>
                      </a:pPr>
                      <a:r>
                        <a:rPr lang="kk-KZ" sz="1800" b="0" i="0" u="none" strike="noStrike" dirty="0" smtClean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endParaRPr sz="1800" b="0" i="0" u="none" strike="noStrike" dirty="0" smtId="4294967295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ct val="0"/>
                        </a:spcAft>
                        <a:tabLst>
                          <a:tab pos="260985" algn="l"/>
                        </a:tabLst>
                      </a:pPr>
                      <a:r>
                        <a:rPr lang="kk-KZ" sz="1800" b="0" i="0" u="none" strike="noStrike" dirty="0" smtClean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sz="1800" b="0" i="0" u="none" strike="noStrike" dirty="0" smtId="4294967295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ct val="0"/>
                        </a:spcAft>
                        <a:tabLst>
                          <a:tab pos="260985" algn="l"/>
                        </a:tabLst>
                      </a:pPr>
                      <a:r>
                        <a:rPr lang="kk-KZ" sz="1800" b="0" i="0" u="none" strike="noStrike" dirty="0" smtClean="0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sz="1800" b="0" i="0" u="none" strike="noStrike" dirty="0" smtId="4294967295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4556" y="5909728"/>
            <a:ext cx="911192" cy="669600"/>
          </a:xfrm>
          <a:prstGeom prst="rect">
            <a:avLst/>
          </a:prstGeom>
          <a:effectLst/>
        </p:spPr>
      </p:pic>
      <p:sp>
        <p:nvSpPr>
          <p:cNvPr id="2" name="Прямоугольник 1"/>
          <p:cNvSpPr/>
          <p:nvPr/>
        </p:nvSpPr>
        <p:spPr>
          <a:xfrm>
            <a:off x="3007470" y="2089033"/>
            <a:ext cx="58768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Id="4294967295">
                <a:solidFill>
                  <a:srgbClr val="222222"/>
                </a:solidFill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7-9 </a:t>
            </a:r>
            <a:r>
              <a:rPr lang="ru-RU" b="1" dirty="0" err="1" smtId="4294967295">
                <a:solidFill>
                  <a:srgbClr val="222222"/>
                </a:solidFill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сыныптардағы</a:t>
            </a:r>
            <a:r>
              <a:rPr lang="ru-RU" b="1" dirty="0" smtId="4294967295">
                <a:solidFill>
                  <a:srgbClr val="222222"/>
                </a:solidFill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 smtClean="0" smtId="4294967295">
                <a:solidFill>
                  <a:srgbClr val="222222"/>
                </a:solidFill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демонстрациялар</a:t>
            </a:r>
            <a:r>
              <a:rPr lang="ru-RU" b="1" dirty="0" smtId="4294967295">
                <a:solidFill>
                  <a:srgbClr val="222222"/>
                </a:solidFill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b="1" dirty="0" err="1" smtId="4294967295">
                <a:solidFill>
                  <a:srgbClr val="222222"/>
                </a:solidFill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зертханалық</a:t>
            </a:r>
            <a:r>
              <a:rPr lang="ru-RU" b="1" dirty="0" smtId="4294967295">
                <a:solidFill>
                  <a:srgbClr val="222222"/>
                </a:solidFill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 smtClean="0" smtId="4294967295">
                <a:solidFill>
                  <a:srgbClr val="222222"/>
                </a:solidFill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және</a:t>
            </a:r>
            <a:r>
              <a:rPr lang="ru-RU" b="1" dirty="0" smtClean="0" smtId="4294967295">
                <a:solidFill>
                  <a:srgbClr val="222222"/>
                </a:solidFill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 smtClean="0" smtId="4294967295">
                <a:solidFill>
                  <a:srgbClr val="222222"/>
                </a:solidFill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практикалық</a:t>
            </a:r>
            <a:r>
              <a:rPr lang="ru-RU" b="1" dirty="0" smtClean="0" smtId="4294967295">
                <a:solidFill>
                  <a:srgbClr val="222222"/>
                </a:solidFill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 smtClean="0" smtId="4294967295">
                <a:solidFill>
                  <a:srgbClr val="222222"/>
                </a:solidFill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жұмыстар</a:t>
            </a:r>
            <a:r>
              <a:rPr lang="ru-RU" b="1" dirty="0" smtClean="0" smtId="4294967295">
                <a:solidFill>
                  <a:srgbClr val="222222"/>
                </a:solidFill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саны</a:t>
            </a:r>
            <a:endParaRPr lang="ru-RU" b="1" dirty="0" smtId="4294967295">
              <a:solidFill>
                <a:srgbClr val="222222"/>
              </a:solidFill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3804" y="4237509"/>
            <a:ext cx="9011942" cy="2031325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kk-KZ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Бағдарламаға келесідей </a:t>
            </a:r>
            <a:r>
              <a:rPr lang="kk-KZ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қызықты зертханалық </a:t>
            </a:r>
            <a:r>
              <a:rPr lang="kk-KZ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тәжірибелер мен практикалық жұмыстар </a:t>
            </a:r>
            <a:r>
              <a:rPr lang="kk-KZ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енгізілген: 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kk-KZ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«Түсірілген күштің айналу осіне дейінгі ара қашықтыққа тәуелділігін зерттеу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лектроскоп жасау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Аналогтық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сигналдарды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тарату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Морзе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әліпбиі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Дененің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кинетикалық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энергиясының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өзгерісі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жұмысын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Қарапайым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перископ, калейдоскоп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69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46F5AE4-8A2E-4684-B100-54C246DC07F7}" type="slidenum">
              <a:rPr lang="en-US" altLang="en-US" smtClean="0"/>
              <a:pPr/>
              <a:t>9</a:t>
            </a:fld>
            <a:endParaRPr lang="en-US" altLang="en-US" dirty="0" smtClean="0"/>
          </a:p>
        </p:txBody>
      </p:sp>
      <p:sp>
        <p:nvSpPr>
          <p:cNvPr id="13316" name="Title 1"/>
          <p:cNvSpPr txBox="1">
            <a:spLocks noChangeArrowheads="1"/>
          </p:cNvSpPr>
          <p:nvPr/>
        </p:nvSpPr>
        <p:spPr bwMode="auto">
          <a:xfrm>
            <a:off x="1" y="137651"/>
            <a:ext cx="12192000" cy="520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20000"/>
              </a:spcBef>
              <a:buClr>
                <a:srgbClr val="FF3300"/>
              </a:buClr>
              <a:buChar char="•"/>
              <a:defRPr sz="3800">
                <a:solidFill>
                  <a:schemeClr val="tx1"/>
                </a:solidFill>
                <a:latin typeface="Arial" charset="0"/>
              </a:defRPr>
            </a:lvl1pPr>
            <a:lvl2pPr marL="868363" indent="-333375" defTabSz="950913">
              <a:spcBef>
                <a:spcPct val="20000"/>
              </a:spcBef>
              <a:buClr>
                <a:srgbClr val="FF3300"/>
              </a:buClr>
              <a:buChar char="–"/>
              <a:defRPr sz="3300">
                <a:solidFill>
                  <a:schemeClr val="tx1"/>
                </a:solidFill>
                <a:latin typeface="Arial" charset="0"/>
              </a:defRPr>
            </a:lvl2pPr>
            <a:lvl3pPr marL="1336675" indent="-266700" defTabSz="950913">
              <a:spcBef>
                <a:spcPct val="20000"/>
              </a:spcBef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871663" indent="-266700" defTabSz="950913">
              <a:spcBef>
                <a:spcPct val="20000"/>
              </a:spcBef>
              <a:buClr>
                <a:srgbClr val="FF3300"/>
              </a:buClr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406650" indent="-266700" defTabSz="950913">
              <a:spcBef>
                <a:spcPct val="20000"/>
              </a:spcBef>
              <a:buClr>
                <a:srgbClr val="FF3300"/>
              </a:buClr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863850" indent="-266700" defTabSz="9509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3321050" indent="-266700" defTabSz="9509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778250" indent="-266700" defTabSz="9509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4235450" indent="-266700" defTabSz="9509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kk-KZ" altLang="en-US" sz="3200" b="1" dirty="0" smtClean="0">
                <a:latin typeface="Times New Roman" pitchFamily="18" charset="0"/>
                <a:cs typeface="Times New Roman" pitchFamily="18" charset="0"/>
              </a:rPr>
              <a:t>Тапсырма</a:t>
            </a:r>
            <a:endParaRPr lang="en-US" alt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566259"/>
              </p:ext>
            </p:extLst>
          </p:nvPr>
        </p:nvGraphicFramePr>
        <p:xfrm>
          <a:off x="1022554" y="755545"/>
          <a:ext cx="10300582" cy="550477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948956"/>
                <a:gridCol w="2753651"/>
                <a:gridCol w="2827641"/>
                <a:gridCol w="2770334"/>
              </a:tblGrid>
              <a:tr h="646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Білемін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Білгім келеді</a:t>
                      </a:r>
                      <a:endParaRPr kumimoji="0" lang="ru-RU" sz="2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Білдім</a:t>
                      </a:r>
                      <a:endParaRPr kumimoji="0" lang="ru-RU" sz="2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 бағдарламасы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30" marR="74930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</a:tr>
              <a:tr h="55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Ұзақ мерзімді жоспар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30" marR="74930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</a:tr>
              <a:tr h="55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Орта мерзімді жоспар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30" marR="74930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</a:tr>
              <a:tr h="501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Қысқа мерзімді жоспар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30" marR="74930" marT="9525" marB="0" anchor="ctr"/>
                </a:tc>
                <a:tc>
                  <a:txBody>
                    <a:bodyPr/>
                    <a:lstStyle>
                      <a:lvl1pPr defTabSz="1068388">
                        <a:spcBef>
                          <a:spcPct val="20000"/>
                        </a:spcBef>
                        <a:buClr>
                          <a:srgbClr val="FF3300"/>
                        </a:buClr>
                        <a:defRPr sz="3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defTabSz="1068388">
                        <a:spcBef>
                          <a:spcPct val="20000"/>
                        </a:spcBef>
                        <a:buClr>
                          <a:srgbClr val="FF3300"/>
                        </a:buClr>
                        <a:defRPr sz="2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defTabSz="1068388">
                        <a:spcBef>
                          <a:spcPct val="20000"/>
                        </a:spcBef>
                        <a:buClr>
                          <a:srgbClr val="FF3300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defTabSz="1068388">
                        <a:spcBef>
                          <a:spcPct val="20000"/>
                        </a:spcBef>
                        <a:buClr>
                          <a:srgbClr val="FF3300"/>
                        </a:buClr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defTabSz="1068388">
                        <a:spcBef>
                          <a:spcPct val="20000"/>
                        </a:spcBef>
                        <a:buClr>
                          <a:srgbClr val="FF3300"/>
                        </a:buClr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95563" indent="-309563" defTabSz="10683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052763" indent="-309563" defTabSz="10683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509963" indent="-309563" defTabSz="10683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967163" indent="-309563" defTabSz="10683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</a:tr>
              <a:tr h="55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 мақсаты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30" marR="74930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</a:tr>
              <a:tr h="429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Бағалау критерийі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30" marR="74930" marT="9525" marB="0" anchor="ctr"/>
                </a:tc>
                <a:tc>
                  <a:txBody>
                    <a:bodyPr/>
                    <a:lstStyle>
                      <a:lvl1pPr defTabSz="1068388">
                        <a:spcBef>
                          <a:spcPct val="20000"/>
                        </a:spcBef>
                        <a:buClr>
                          <a:srgbClr val="FF3300"/>
                        </a:buClr>
                        <a:defRPr sz="3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defTabSz="1068388">
                        <a:spcBef>
                          <a:spcPct val="20000"/>
                        </a:spcBef>
                        <a:buClr>
                          <a:srgbClr val="FF3300"/>
                        </a:buClr>
                        <a:defRPr sz="2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defTabSz="1068388">
                        <a:spcBef>
                          <a:spcPct val="20000"/>
                        </a:spcBef>
                        <a:buClr>
                          <a:srgbClr val="FF3300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defTabSz="1068388">
                        <a:spcBef>
                          <a:spcPct val="20000"/>
                        </a:spcBef>
                        <a:buClr>
                          <a:srgbClr val="FF3300"/>
                        </a:buClr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defTabSz="1068388">
                        <a:spcBef>
                          <a:spcPct val="20000"/>
                        </a:spcBef>
                        <a:buClr>
                          <a:srgbClr val="FF3300"/>
                        </a:buClr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95563" indent="-309563" defTabSz="10683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052763" indent="-309563" defTabSz="10683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509963" indent="-309563" defTabSz="10683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967163" indent="-309563" defTabSz="10683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</a:tr>
              <a:tr h="592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kk-KZ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Қалыптастырушы бағалау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930" marR="74930" marT="9525" marB="0" anchor="ctr"/>
                </a:tc>
                <a:tc>
                  <a:txBody>
                    <a:bodyPr/>
                    <a:lstStyle>
                      <a:lvl1pPr defTabSz="1068388">
                        <a:spcBef>
                          <a:spcPct val="20000"/>
                        </a:spcBef>
                        <a:buClr>
                          <a:srgbClr val="FF3300"/>
                        </a:buClr>
                        <a:defRPr sz="3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defTabSz="1068388">
                        <a:spcBef>
                          <a:spcPct val="20000"/>
                        </a:spcBef>
                        <a:buClr>
                          <a:srgbClr val="FF3300"/>
                        </a:buClr>
                        <a:defRPr sz="2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defTabSz="1068388">
                        <a:spcBef>
                          <a:spcPct val="20000"/>
                        </a:spcBef>
                        <a:buClr>
                          <a:srgbClr val="FF3300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defTabSz="1068388">
                        <a:spcBef>
                          <a:spcPct val="20000"/>
                        </a:spcBef>
                        <a:buClr>
                          <a:srgbClr val="FF3300"/>
                        </a:buClr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defTabSz="1068388">
                        <a:spcBef>
                          <a:spcPct val="20000"/>
                        </a:spcBef>
                        <a:buClr>
                          <a:srgbClr val="FF3300"/>
                        </a:buClr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95563" indent="-309563" defTabSz="10683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052763" indent="-309563" defTabSz="10683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509963" indent="-309563" defTabSz="10683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967163" indent="-309563" defTabSz="10683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</a:tr>
              <a:tr h="592383">
                <a:tc>
                  <a:txBody>
                    <a:bodyPr/>
                    <a:lstStyle/>
                    <a:p>
                      <a:r>
                        <a:rPr kumimoji="0" lang="kk-KZ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Бөлім бойынша жиынты бағалау 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</a:tr>
              <a:tr h="592383">
                <a:tc>
                  <a:txBody>
                    <a:bodyPr/>
                    <a:lstStyle/>
                    <a:p>
                      <a:r>
                        <a:rPr kumimoji="0" lang="kk-KZ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Тоқсандық жиынтық бағалау 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683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34" marR="57734" marT="0" marB="0" horzOverflow="overflow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10451" y="6345529"/>
            <a:ext cx="383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таратпа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материалды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қараңыз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89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984</Words>
  <Application>Microsoft Office PowerPoint</Application>
  <PresentationFormat>Широкоэкранный</PresentationFormat>
  <Paragraphs>174</Paragraphs>
  <Slides>12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   Жаңартылған білім беру мазмұнындағы оқу бағдарлама ерекшеліктері                                                                                       Физика</vt:lpstr>
      <vt:lpstr>Презентация PowerPoint</vt:lpstr>
      <vt:lpstr>Презентация PowerPoint</vt:lpstr>
      <vt:lpstr>Оқу пәнінің мазмұны</vt:lpstr>
      <vt:lpstr>Негізгі мектептің (7-10 сыныптар) «Физика» пәнінен оқу бағдарламасының ерекшеліктері</vt:lpstr>
      <vt:lpstr>Презентация PowerPoint</vt:lpstr>
      <vt:lpstr>Іс-әрекеттік ұстаным арқылы зерттеу дағдыларын дамыту</vt:lpstr>
      <vt:lpstr>Пәннің тәжірибелік бөлігі </vt:lpstr>
      <vt:lpstr>Презентация PowerPoint</vt:lpstr>
      <vt:lpstr>Бағдарлама бойынша құжаттардың ерекшелігі:</vt:lpstr>
      <vt:lpstr>«Физика» пәні бойынша бөлім бойынша жиынтық бағалау саны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Жаңартылған білім беру мазмұнындағы оқу бағдарламалары мен критериалды бағалау жүйесінің ерекшеліктері                                                                                       Физика</dc:title>
  <dc:creator>Пользователь Windows</dc:creator>
  <cp:lastModifiedBy>Пользователь Windows</cp:lastModifiedBy>
  <cp:revision>4</cp:revision>
  <dcterms:created xsi:type="dcterms:W3CDTF">2019-07-31T08:07:15Z</dcterms:created>
  <dcterms:modified xsi:type="dcterms:W3CDTF">2019-07-31T08:24:49Z</dcterms:modified>
</cp:coreProperties>
</file>