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5" r:id="rId3"/>
    <p:sldId id="300" r:id="rId4"/>
    <p:sldId id="301" r:id="rId5"/>
    <p:sldId id="302" r:id="rId6"/>
    <p:sldId id="303" r:id="rId7"/>
    <p:sldId id="304" r:id="rId8"/>
    <p:sldId id="311" r:id="rId9"/>
    <p:sldId id="326" r:id="rId10"/>
    <p:sldId id="315" r:id="rId11"/>
    <p:sldId id="316" r:id="rId12"/>
    <p:sldId id="317" r:id="rId13"/>
    <p:sldId id="318" r:id="rId14"/>
    <p:sldId id="319" r:id="rId15"/>
    <p:sldId id="320" r:id="rId16"/>
    <p:sldId id="32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68" autoAdjust="0"/>
    <p:restoredTop sz="94104" autoAdjust="0"/>
  </p:normalViewPr>
  <p:slideViewPr>
    <p:cSldViewPr>
      <p:cViewPr varScale="1">
        <p:scale>
          <a:sx n="105" d="100"/>
          <a:sy n="105" d="100"/>
        </p:scale>
        <p:origin x="1914" y="114"/>
      </p:cViewPr>
      <p:guideLst>
        <p:guide orient="horz" pos="288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40C98-C95E-46B5-934B-C794635E7585}" type="doc">
      <dgm:prSet loTypeId="urn:microsoft.com/office/officeart/2005/8/layout/cycle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8D6ED75-CAFB-425E-855B-9835D9599CA4}">
      <dgm:prSet phldrT="[Текст]"/>
      <dgm:spPr/>
      <dgm:t>
        <a:bodyPr/>
        <a:lstStyle/>
        <a:p>
          <a:r>
            <a:rPr lang="kk-KZ" dirty="0" smtClean="0"/>
            <a:t>Тұжырым</a:t>
          </a:r>
          <a:endParaRPr lang="ru-RU" dirty="0"/>
        </a:p>
      </dgm:t>
    </dgm:pt>
    <dgm:pt modelId="{CBE9FC85-2C94-49CE-B6F9-5459711D78F7}" type="parTrans" cxnId="{419FD2AF-F9EA-4BE4-9A04-CC55729FA4BC}">
      <dgm:prSet/>
      <dgm:spPr/>
      <dgm:t>
        <a:bodyPr/>
        <a:lstStyle/>
        <a:p>
          <a:endParaRPr lang="ru-RU"/>
        </a:p>
      </dgm:t>
    </dgm:pt>
    <dgm:pt modelId="{86ACABE4-4B1A-4767-BB90-B266180F027F}" type="sibTrans" cxnId="{419FD2AF-F9EA-4BE4-9A04-CC55729FA4BC}">
      <dgm:prSet/>
      <dgm:spPr/>
      <dgm:t>
        <a:bodyPr/>
        <a:lstStyle/>
        <a:p>
          <a:endParaRPr lang="ru-RU"/>
        </a:p>
      </dgm:t>
    </dgm:pt>
    <dgm:pt modelId="{9EC62889-7434-4DFF-B15A-99F4CB7CDF88}">
      <dgm:prSet phldrT="[Текст]"/>
      <dgm:spPr/>
      <dgm:t>
        <a:bodyPr/>
        <a:lstStyle/>
        <a:p>
          <a:r>
            <a:rPr lang="kk-KZ" dirty="0" smtClean="0"/>
            <a:t>Дәйектеме (аргумент)</a:t>
          </a:r>
          <a:endParaRPr lang="ru-RU" dirty="0"/>
        </a:p>
      </dgm:t>
    </dgm:pt>
    <dgm:pt modelId="{675ED6D1-01AE-4E30-9190-E75D72D84720}" type="parTrans" cxnId="{ACAE16C3-32FC-44E7-A372-798FD5C916F2}">
      <dgm:prSet/>
      <dgm:spPr/>
      <dgm:t>
        <a:bodyPr/>
        <a:lstStyle/>
        <a:p>
          <a:endParaRPr lang="ru-RU"/>
        </a:p>
      </dgm:t>
    </dgm:pt>
    <dgm:pt modelId="{5CB14ED8-C538-4AB3-82DF-304462508C31}" type="sibTrans" cxnId="{ACAE16C3-32FC-44E7-A372-798FD5C916F2}">
      <dgm:prSet/>
      <dgm:spPr/>
      <dgm:t>
        <a:bodyPr/>
        <a:lstStyle/>
        <a:p>
          <a:endParaRPr lang="ru-RU"/>
        </a:p>
      </dgm:t>
    </dgm:pt>
    <dgm:pt modelId="{AE557853-F9D9-4C10-8701-112C572695C6}">
      <dgm:prSet phldrT="[Текст]"/>
      <dgm:spPr/>
      <dgm:t>
        <a:bodyPr/>
        <a:lstStyle/>
        <a:p>
          <a:r>
            <a:rPr lang="kk-KZ" dirty="0" smtClean="0"/>
            <a:t>Негіздеме</a:t>
          </a:r>
          <a:endParaRPr lang="ru-RU" dirty="0"/>
        </a:p>
      </dgm:t>
    </dgm:pt>
    <dgm:pt modelId="{8C5A424C-2684-44C1-AD9F-CE69466C834B}" type="parTrans" cxnId="{AD5A1A7C-811E-44B9-9F5B-50271338ACC5}">
      <dgm:prSet/>
      <dgm:spPr/>
      <dgm:t>
        <a:bodyPr/>
        <a:lstStyle/>
        <a:p>
          <a:endParaRPr lang="ru-RU"/>
        </a:p>
      </dgm:t>
    </dgm:pt>
    <dgm:pt modelId="{1D141E76-A8E3-405A-90A0-C82694A34617}" type="sibTrans" cxnId="{AD5A1A7C-811E-44B9-9F5B-50271338ACC5}">
      <dgm:prSet/>
      <dgm:spPr/>
      <dgm:t>
        <a:bodyPr/>
        <a:lstStyle/>
        <a:p>
          <a:endParaRPr lang="ru-RU"/>
        </a:p>
      </dgm:t>
    </dgm:pt>
    <dgm:pt modelId="{0D289785-28D3-40F3-813E-3A70DD83C6B7}">
      <dgm:prSet phldrT="[Текст]"/>
      <dgm:spPr/>
      <dgm:t>
        <a:bodyPr/>
        <a:lstStyle/>
        <a:p>
          <a:r>
            <a:rPr lang="kk-KZ" dirty="0" smtClean="0"/>
            <a:t>Логикалық қолдау</a:t>
          </a:r>
          <a:endParaRPr lang="ru-RU" dirty="0"/>
        </a:p>
      </dgm:t>
    </dgm:pt>
    <dgm:pt modelId="{2BC0A21B-97A4-4B49-972B-1B11EAE036D7}" type="parTrans" cxnId="{BC9C50B1-A4AB-469D-8342-46D99336A3EC}">
      <dgm:prSet/>
      <dgm:spPr/>
      <dgm:t>
        <a:bodyPr/>
        <a:lstStyle/>
        <a:p>
          <a:endParaRPr lang="ru-RU"/>
        </a:p>
      </dgm:t>
    </dgm:pt>
    <dgm:pt modelId="{1DEECEAC-7826-4448-9540-AC1F408185CD}" type="sibTrans" cxnId="{BC9C50B1-A4AB-469D-8342-46D99336A3EC}">
      <dgm:prSet/>
      <dgm:spPr/>
      <dgm:t>
        <a:bodyPr/>
        <a:lstStyle/>
        <a:p>
          <a:endParaRPr lang="ru-RU"/>
        </a:p>
      </dgm:t>
    </dgm:pt>
    <dgm:pt modelId="{2901B289-1E0A-488D-8F6D-56E3C9B6059B}">
      <dgm:prSet phldrT="[Текст]"/>
      <dgm:spPr/>
      <dgm:t>
        <a:bodyPr/>
        <a:lstStyle/>
        <a:p>
          <a:r>
            <a:rPr lang="kk-KZ" dirty="0" smtClean="0"/>
            <a:t>Дәлелдер </a:t>
          </a:r>
          <a:endParaRPr lang="ru-RU" dirty="0"/>
        </a:p>
      </dgm:t>
    </dgm:pt>
    <dgm:pt modelId="{2F81503E-ECDE-43FB-9420-E07196DF5494}" type="parTrans" cxnId="{E8A78F7A-8142-4025-A174-A2CEBDE50C76}">
      <dgm:prSet/>
      <dgm:spPr/>
      <dgm:t>
        <a:bodyPr/>
        <a:lstStyle/>
        <a:p>
          <a:endParaRPr lang="ru-RU"/>
        </a:p>
      </dgm:t>
    </dgm:pt>
    <dgm:pt modelId="{8258EE82-9E0C-4BBB-8141-7C55ECA2C555}" type="sibTrans" cxnId="{E8A78F7A-8142-4025-A174-A2CEBDE50C76}">
      <dgm:prSet/>
      <dgm:spPr/>
      <dgm:t>
        <a:bodyPr/>
        <a:lstStyle/>
        <a:p>
          <a:endParaRPr lang="ru-RU"/>
        </a:p>
      </dgm:t>
    </dgm:pt>
    <dgm:pt modelId="{73B42E48-1162-40C0-93F4-CAE994C87CE7}">
      <dgm:prSet phldrT="[Текст]"/>
      <dgm:spPr/>
      <dgm:t>
        <a:bodyPr/>
        <a:lstStyle/>
        <a:p>
          <a:r>
            <a:rPr lang="kk-KZ" dirty="0" smtClean="0"/>
            <a:t>Қолдау</a:t>
          </a:r>
          <a:endParaRPr lang="ru-RU" dirty="0"/>
        </a:p>
      </dgm:t>
    </dgm:pt>
    <dgm:pt modelId="{959B691A-1B92-4241-BE47-2CA45BE024F7}" type="parTrans" cxnId="{0EFE3C6A-5F67-47D6-8E62-5A2467603C98}">
      <dgm:prSet/>
      <dgm:spPr/>
      <dgm:t>
        <a:bodyPr/>
        <a:lstStyle/>
        <a:p>
          <a:endParaRPr lang="ru-RU"/>
        </a:p>
      </dgm:t>
    </dgm:pt>
    <dgm:pt modelId="{557D635B-8637-4659-A7AD-1060CFE6BE52}" type="sibTrans" cxnId="{0EFE3C6A-5F67-47D6-8E62-5A2467603C98}">
      <dgm:prSet/>
      <dgm:spPr/>
      <dgm:t>
        <a:bodyPr/>
        <a:lstStyle/>
        <a:p>
          <a:endParaRPr lang="ru-RU"/>
        </a:p>
      </dgm:t>
    </dgm:pt>
    <dgm:pt modelId="{B091EE8A-7E8D-40C2-BB43-8C4A60BB135C}">
      <dgm:prSet phldrT="[Текст]"/>
      <dgm:spPr/>
      <dgm:t>
        <a:bodyPr/>
        <a:lstStyle/>
        <a:p>
          <a:r>
            <a:rPr lang="kk-KZ" dirty="0" smtClean="0"/>
            <a:t>Нақтылау</a:t>
          </a:r>
          <a:endParaRPr lang="ru-RU" dirty="0"/>
        </a:p>
      </dgm:t>
    </dgm:pt>
    <dgm:pt modelId="{27DA57ED-C2D7-4B60-BF0D-5CDB2047AD88}" type="parTrans" cxnId="{509F3DFA-FE6E-4059-8E93-7E9EDEE273FE}">
      <dgm:prSet/>
      <dgm:spPr/>
      <dgm:t>
        <a:bodyPr/>
        <a:lstStyle/>
        <a:p>
          <a:endParaRPr lang="ru-RU"/>
        </a:p>
      </dgm:t>
    </dgm:pt>
    <dgm:pt modelId="{D6554D02-F776-41A6-AFF0-D32DAB836C95}" type="sibTrans" cxnId="{509F3DFA-FE6E-4059-8E93-7E9EDEE273FE}">
      <dgm:prSet/>
      <dgm:spPr/>
      <dgm:t>
        <a:bodyPr/>
        <a:lstStyle/>
        <a:p>
          <a:endParaRPr lang="ru-RU"/>
        </a:p>
      </dgm:t>
    </dgm:pt>
    <dgm:pt modelId="{0CCE9A6F-4A7F-4BC9-B6DB-8E88A2A49260}">
      <dgm:prSet phldrT="[Текст]"/>
      <dgm:spPr/>
      <dgm:t>
        <a:bodyPr/>
        <a:lstStyle/>
        <a:p>
          <a:r>
            <a:rPr lang="kk-KZ" dirty="0" smtClean="0"/>
            <a:t>Тұжырымға байланысты қосымша детальдар</a:t>
          </a:r>
          <a:endParaRPr lang="ru-RU" dirty="0"/>
        </a:p>
      </dgm:t>
    </dgm:pt>
    <dgm:pt modelId="{74D4A9BB-10BA-4D37-AECC-1C88567B7D34}" type="parTrans" cxnId="{4985A143-378A-47EB-ACC6-6E55FCC96EBD}">
      <dgm:prSet/>
      <dgm:spPr/>
      <dgm:t>
        <a:bodyPr/>
        <a:lstStyle/>
        <a:p>
          <a:endParaRPr lang="ru-RU"/>
        </a:p>
      </dgm:t>
    </dgm:pt>
    <dgm:pt modelId="{E8C60F85-CE52-48AC-897D-C55F18186EEE}" type="sibTrans" cxnId="{4985A143-378A-47EB-ACC6-6E55FCC96EBD}">
      <dgm:prSet/>
      <dgm:spPr/>
      <dgm:t>
        <a:bodyPr/>
        <a:lstStyle/>
        <a:p>
          <a:endParaRPr lang="ru-RU"/>
        </a:p>
      </dgm:t>
    </dgm:pt>
    <dgm:pt modelId="{7C1952C4-1B87-432D-B21D-356AF9F5CA94}" type="pres">
      <dgm:prSet presAssocID="{03040C98-C95E-46B5-934B-C794635E75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53CD0A-BEE8-4BF3-A5BB-24BEFB9EFA4A}" type="pres">
      <dgm:prSet presAssocID="{03040C98-C95E-46B5-934B-C794635E7585}" presName="children" presStyleCnt="0"/>
      <dgm:spPr/>
    </dgm:pt>
    <dgm:pt modelId="{4574CAEB-BD31-455F-AD3D-51F7385FFAD0}" type="pres">
      <dgm:prSet presAssocID="{03040C98-C95E-46B5-934B-C794635E7585}" presName="child1group" presStyleCnt="0"/>
      <dgm:spPr/>
    </dgm:pt>
    <dgm:pt modelId="{6E8EA2BD-D7B7-40D9-B8DD-5E24401D24BA}" type="pres">
      <dgm:prSet presAssocID="{03040C98-C95E-46B5-934B-C794635E7585}" presName="child1" presStyleLbl="bgAcc1" presStyleIdx="0" presStyleCnt="4"/>
      <dgm:spPr/>
      <dgm:t>
        <a:bodyPr/>
        <a:lstStyle/>
        <a:p>
          <a:endParaRPr lang="ru-RU"/>
        </a:p>
      </dgm:t>
    </dgm:pt>
    <dgm:pt modelId="{E243BAE6-2D4C-4713-9305-D123F6E89C03}" type="pres">
      <dgm:prSet presAssocID="{03040C98-C95E-46B5-934B-C794635E758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0889E-FCA3-4137-B54D-3D2CE026D895}" type="pres">
      <dgm:prSet presAssocID="{03040C98-C95E-46B5-934B-C794635E7585}" presName="child2group" presStyleCnt="0"/>
      <dgm:spPr/>
    </dgm:pt>
    <dgm:pt modelId="{586E3305-FB95-438A-AE3D-CF74657835FF}" type="pres">
      <dgm:prSet presAssocID="{03040C98-C95E-46B5-934B-C794635E7585}" presName="child2" presStyleLbl="bgAcc1" presStyleIdx="1" presStyleCnt="4"/>
      <dgm:spPr/>
      <dgm:t>
        <a:bodyPr/>
        <a:lstStyle/>
        <a:p>
          <a:endParaRPr lang="ru-RU"/>
        </a:p>
      </dgm:t>
    </dgm:pt>
    <dgm:pt modelId="{7FDC2A2C-0CB9-4EFE-B54E-EB14D0EB2DEC}" type="pres">
      <dgm:prSet presAssocID="{03040C98-C95E-46B5-934B-C794635E758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4DCD7-3379-41DC-B47C-1570E10F858A}" type="pres">
      <dgm:prSet presAssocID="{03040C98-C95E-46B5-934B-C794635E7585}" presName="child3group" presStyleCnt="0"/>
      <dgm:spPr/>
    </dgm:pt>
    <dgm:pt modelId="{403FCA36-538D-4045-9CFB-6FEBDBF8BFBF}" type="pres">
      <dgm:prSet presAssocID="{03040C98-C95E-46B5-934B-C794635E7585}" presName="child3" presStyleLbl="bgAcc1" presStyleIdx="2" presStyleCnt="4"/>
      <dgm:spPr/>
      <dgm:t>
        <a:bodyPr/>
        <a:lstStyle/>
        <a:p>
          <a:endParaRPr lang="ru-RU"/>
        </a:p>
      </dgm:t>
    </dgm:pt>
    <dgm:pt modelId="{748D207C-D4AB-4C2D-9551-06062D1A755F}" type="pres">
      <dgm:prSet presAssocID="{03040C98-C95E-46B5-934B-C794635E758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66447-73A4-4296-AB6A-53E1C5FFD3C3}" type="pres">
      <dgm:prSet presAssocID="{03040C98-C95E-46B5-934B-C794635E7585}" presName="child4group" presStyleCnt="0"/>
      <dgm:spPr/>
    </dgm:pt>
    <dgm:pt modelId="{7B973F63-B964-4AF3-9ED1-94974E6EED03}" type="pres">
      <dgm:prSet presAssocID="{03040C98-C95E-46B5-934B-C794635E7585}" presName="child4" presStyleLbl="bgAcc1" presStyleIdx="3" presStyleCnt="4"/>
      <dgm:spPr/>
      <dgm:t>
        <a:bodyPr/>
        <a:lstStyle/>
        <a:p>
          <a:endParaRPr lang="ru-RU"/>
        </a:p>
      </dgm:t>
    </dgm:pt>
    <dgm:pt modelId="{60BD521A-2462-4311-9968-1E31B0D7F47F}" type="pres">
      <dgm:prSet presAssocID="{03040C98-C95E-46B5-934B-C794635E758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5CE733-7D53-42E6-B5C0-6B45C670FD53}" type="pres">
      <dgm:prSet presAssocID="{03040C98-C95E-46B5-934B-C794635E7585}" presName="childPlaceholder" presStyleCnt="0"/>
      <dgm:spPr/>
    </dgm:pt>
    <dgm:pt modelId="{921FE5B1-2BB6-4A7A-A3BB-76AD8349F732}" type="pres">
      <dgm:prSet presAssocID="{03040C98-C95E-46B5-934B-C794635E7585}" presName="circle" presStyleCnt="0"/>
      <dgm:spPr/>
    </dgm:pt>
    <dgm:pt modelId="{C00E2B04-DD31-4706-8DCD-A9723C68D563}" type="pres">
      <dgm:prSet presAssocID="{03040C98-C95E-46B5-934B-C794635E758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8AC4FD-D231-4ADA-B5F5-4352973C59B8}" type="pres">
      <dgm:prSet presAssocID="{03040C98-C95E-46B5-934B-C794635E758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394AC-8DA9-4290-97F7-2393506CB9DE}" type="pres">
      <dgm:prSet presAssocID="{03040C98-C95E-46B5-934B-C794635E758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C34083-1831-4773-A688-79161B358669}" type="pres">
      <dgm:prSet presAssocID="{03040C98-C95E-46B5-934B-C794635E758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D66BB-E866-43EB-9BCE-C1C9ED359BAE}" type="pres">
      <dgm:prSet presAssocID="{03040C98-C95E-46B5-934B-C794635E7585}" presName="quadrantPlaceholder" presStyleCnt="0"/>
      <dgm:spPr/>
    </dgm:pt>
    <dgm:pt modelId="{2F55D34F-E33F-4747-8F80-812D3A70AB4A}" type="pres">
      <dgm:prSet presAssocID="{03040C98-C95E-46B5-934B-C794635E7585}" presName="center1" presStyleLbl="fgShp" presStyleIdx="0" presStyleCnt="2"/>
      <dgm:spPr/>
    </dgm:pt>
    <dgm:pt modelId="{7BE67224-6CB3-44C7-B244-7187BFAE8C99}" type="pres">
      <dgm:prSet presAssocID="{03040C98-C95E-46B5-934B-C794635E7585}" presName="center2" presStyleLbl="fgShp" presStyleIdx="1" presStyleCnt="2"/>
      <dgm:spPr/>
    </dgm:pt>
  </dgm:ptLst>
  <dgm:cxnLst>
    <dgm:cxn modelId="{0EFE3C6A-5F67-47D6-8E62-5A2467603C98}" srcId="{2901B289-1E0A-488D-8F6D-56E3C9B6059B}" destId="{73B42E48-1162-40C0-93F4-CAE994C87CE7}" srcOrd="0" destOrd="0" parTransId="{959B691A-1B92-4241-BE47-2CA45BE024F7}" sibTransId="{557D635B-8637-4659-A7AD-1060CFE6BE52}"/>
    <dgm:cxn modelId="{A349DA3A-8D71-4EC9-939E-3B436C451B56}" type="presOf" srcId="{AE557853-F9D9-4C10-8701-112C572695C6}" destId="{338AC4FD-D231-4ADA-B5F5-4352973C59B8}" srcOrd="0" destOrd="0" presId="urn:microsoft.com/office/officeart/2005/8/layout/cycle4"/>
    <dgm:cxn modelId="{BC9C50B1-A4AB-469D-8342-46D99336A3EC}" srcId="{AE557853-F9D9-4C10-8701-112C572695C6}" destId="{0D289785-28D3-40F3-813E-3A70DD83C6B7}" srcOrd="0" destOrd="0" parTransId="{2BC0A21B-97A4-4B49-972B-1B11EAE036D7}" sibTransId="{1DEECEAC-7826-4448-9540-AC1F408185CD}"/>
    <dgm:cxn modelId="{64F088D8-50FA-483D-941E-8FAD25B5ADCC}" type="presOf" srcId="{0CCE9A6F-4A7F-4BC9-B6DB-8E88A2A49260}" destId="{7B973F63-B964-4AF3-9ED1-94974E6EED03}" srcOrd="0" destOrd="0" presId="urn:microsoft.com/office/officeart/2005/8/layout/cycle4"/>
    <dgm:cxn modelId="{37873DBE-3CFD-42F1-B596-05B7DEAE5223}" type="presOf" srcId="{73B42E48-1162-40C0-93F4-CAE994C87CE7}" destId="{403FCA36-538D-4045-9CFB-6FEBDBF8BFBF}" srcOrd="0" destOrd="0" presId="urn:microsoft.com/office/officeart/2005/8/layout/cycle4"/>
    <dgm:cxn modelId="{356ABF40-A377-42F4-8700-6B7ACFA0700B}" type="presOf" srcId="{73B42E48-1162-40C0-93F4-CAE994C87CE7}" destId="{748D207C-D4AB-4C2D-9551-06062D1A755F}" srcOrd="1" destOrd="0" presId="urn:microsoft.com/office/officeart/2005/8/layout/cycle4"/>
    <dgm:cxn modelId="{2885CFC0-16DF-4D71-991B-8E387099E5B5}" type="presOf" srcId="{0D289785-28D3-40F3-813E-3A70DD83C6B7}" destId="{586E3305-FB95-438A-AE3D-CF74657835FF}" srcOrd="0" destOrd="0" presId="urn:microsoft.com/office/officeart/2005/8/layout/cycle4"/>
    <dgm:cxn modelId="{419FD2AF-F9EA-4BE4-9A04-CC55729FA4BC}" srcId="{03040C98-C95E-46B5-934B-C794635E7585}" destId="{D8D6ED75-CAFB-425E-855B-9835D9599CA4}" srcOrd="0" destOrd="0" parTransId="{CBE9FC85-2C94-49CE-B6F9-5459711D78F7}" sibTransId="{86ACABE4-4B1A-4767-BB90-B266180F027F}"/>
    <dgm:cxn modelId="{509F3DFA-FE6E-4059-8E93-7E9EDEE273FE}" srcId="{03040C98-C95E-46B5-934B-C794635E7585}" destId="{B091EE8A-7E8D-40C2-BB43-8C4A60BB135C}" srcOrd="3" destOrd="0" parTransId="{27DA57ED-C2D7-4B60-BF0D-5CDB2047AD88}" sibTransId="{D6554D02-F776-41A6-AFF0-D32DAB836C95}"/>
    <dgm:cxn modelId="{6D21A09D-B0E3-4230-B88F-A20344686DD9}" type="presOf" srcId="{2901B289-1E0A-488D-8F6D-56E3C9B6059B}" destId="{D76394AC-8DA9-4290-97F7-2393506CB9DE}" srcOrd="0" destOrd="0" presId="urn:microsoft.com/office/officeart/2005/8/layout/cycle4"/>
    <dgm:cxn modelId="{B35749F9-5FA2-46A9-8F71-12CFD6DAFB1B}" type="presOf" srcId="{0D289785-28D3-40F3-813E-3A70DD83C6B7}" destId="{7FDC2A2C-0CB9-4EFE-B54E-EB14D0EB2DEC}" srcOrd="1" destOrd="0" presId="urn:microsoft.com/office/officeart/2005/8/layout/cycle4"/>
    <dgm:cxn modelId="{AD5A1A7C-811E-44B9-9F5B-50271338ACC5}" srcId="{03040C98-C95E-46B5-934B-C794635E7585}" destId="{AE557853-F9D9-4C10-8701-112C572695C6}" srcOrd="1" destOrd="0" parTransId="{8C5A424C-2684-44C1-AD9F-CE69466C834B}" sibTransId="{1D141E76-A8E3-405A-90A0-C82694A34617}"/>
    <dgm:cxn modelId="{4985A143-378A-47EB-ACC6-6E55FCC96EBD}" srcId="{B091EE8A-7E8D-40C2-BB43-8C4A60BB135C}" destId="{0CCE9A6F-4A7F-4BC9-B6DB-8E88A2A49260}" srcOrd="0" destOrd="0" parTransId="{74D4A9BB-10BA-4D37-AECC-1C88567B7D34}" sibTransId="{E8C60F85-CE52-48AC-897D-C55F18186EEE}"/>
    <dgm:cxn modelId="{70D79E25-6F77-4792-A6C8-3663DC1B9147}" type="presOf" srcId="{D8D6ED75-CAFB-425E-855B-9835D9599CA4}" destId="{C00E2B04-DD31-4706-8DCD-A9723C68D563}" srcOrd="0" destOrd="0" presId="urn:microsoft.com/office/officeart/2005/8/layout/cycle4"/>
    <dgm:cxn modelId="{BB92C2AA-3CFB-4018-A36C-2D55DDBBC377}" type="presOf" srcId="{B091EE8A-7E8D-40C2-BB43-8C4A60BB135C}" destId="{8DC34083-1831-4773-A688-79161B358669}" srcOrd="0" destOrd="0" presId="urn:microsoft.com/office/officeart/2005/8/layout/cycle4"/>
    <dgm:cxn modelId="{B8EC5D59-5951-4280-8CED-F203B03F4096}" type="presOf" srcId="{0CCE9A6F-4A7F-4BC9-B6DB-8E88A2A49260}" destId="{60BD521A-2462-4311-9968-1E31B0D7F47F}" srcOrd="1" destOrd="0" presId="urn:microsoft.com/office/officeart/2005/8/layout/cycle4"/>
    <dgm:cxn modelId="{459A8068-455C-410E-B06A-B6D13C1BF382}" type="presOf" srcId="{03040C98-C95E-46B5-934B-C794635E7585}" destId="{7C1952C4-1B87-432D-B21D-356AF9F5CA94}" srcOrd="0" destOrd="0" presId="urn:microsoft.com/office/officeart/2005/8/layout/cycle4"/>
    <dgm:cxn modelId="{0AC99E6C-D31F-467F-98E2-1D3A5B216922}" type="presOf" srcId="{9EC62889-7434-4DFF-B15A-99F4CB7CDF88}" destId="{6E8EA2BD-D7B7-40D9-B8DD-5E24401D24BA}" srcOrd="0" destOrd="0" presId="urn:microsoft.com/office/officeart/2005/8/layout/cycle4"/>
    <dgm:cxn modelId="{E8A78F7A-8142-4025-A174-A2CEBDE50C76}" srcId="{03040C98-C95E-46B5-934B-C794635E7585}" destId="{2901B289-1E0A-488D-8F6D-56E3C9B6059B}" srcOrd="2" destOrd="0" parTransId="{2F81503E-ECDE-43FB-9420-E07196DF5494}" sibTransId="{8258EE82-9E0C-4BBB-8141-7C55ECA2C555}"/>
    <dgm:cxn modelId="{AC03A519-BBB6-4CEB-80E7-A923C97F8B69}" type="presOf" srcId="{9EC62889-7434-4DFF-B15A-99F4CB7CDF88}" destId="{E243BAE6-2D4C-4713-9305-D123F6E89C03}" srcOrd="1" destOrd="0" presId="urn:microsoft.com/office/officeart/2005/8/layout/cycle4"/>
    <dgm:cxn modelId="{ACAE16C3-32FC-44E7-A372-798FD5C916F2}" srcId="{D8D6ED75-CAFB-425E-855B-9835D9599CA4}" destId="{9EC62889-7434-4DFF-B15A-99F4CB7CDF88}" srcOrd="0" destOrd="0" parTransId="{675ED6D1-01AE-4E30-9190-E75D72D84720}" sibTransId="{5CB14ED8-C538-4AB3-82DF-304462508C31}"/>
    <dgm:cxn modelId="{54D9471C-93C6-4068-9A5B-7F5699D1AEE4}" type="presParOf" srcId="{7C1952C4-1B87-432D-B21D-356AF9F5CA94}" destId="{BA53CD0A-BEE8-4BF3-A5BB-24BEFB9EFA4A}" srcOrd="0" destOrd="0" presId="urn:microsoft.com/office/officeart/2005/8/layout/cycle4"/>
    <dgm:cxn modelId="{300F727C-7597-4EAC-AE0A-8579DCBF3A02}" type="presParOf" srcId="{BA53CD0A-BEE8-4BF3-A5BB-24BEFB9EFA4A}" destId="{4574CAEB-BD31-455F-AD3D-51F7385FFAD0}" srcOrd="0" destOrd="0" presId="urn:microsoft.com/office/officeart/2005/8/layout/cycle4"/>
    <dgm:cxn modelId="{A514A276-C66B-46E1-8530-75519029AB4F}" type="presParOf" srcId="{4574CAEB-BD31-455F-AD3D-51F7385FFAD0}" destId="{6E8EA2BD-D7B7-40D9-B8DD-5E24401D24BA}" srcOrd="0" destOrd="0" presId="urn:microsoft.com/office/officeart/2005/8/layout/cycle4"/>
    <dgm:cxn modelId="{60905C76-FF25-446A-94C3-4D4CF5E2F15F}" type="presParOf" srcId="{4574CAEB-BD31-455F-AD3D-51F7385FFAD0}" destId="{E243BAE6-2D4C-4713-9305-D123F6E89C03}" srcOrd="1" destOrd="0" presId="urn:microsoft.com/office/officeart/2005/8/layout/cycle4"/>
    <dgm:cxn modelId="{A0DF7CA7-FF0B-450F-AEFC-9D0C43E3B320}" type="presParOf" srcId="{BA53CD0A-BEE8-4BF3-A5BB-24BEFB9EFA4A}" destId="{45B0889E-FCA3-4137-B54D-3D2CE026D895}" srcOrd="1" destOrd="0" presId="urn:microsoft.com/office/officeart/2005/8/layout/cycle4"/>
    <dgm:cxn modelId="{79DB8CDC-F2AC-4D8A-9270-9B8082D4ECF6}" type="presParOf" srcId="{45B0889E-FCA3-4137-B54D-3D2CE026D895}" destId="{586E3305-FB95-438A-AE3D-CF74657835FF}" srcOrd="0" destOrd="0" presId="urn:microsoft.com/office/officeart/2005/8/layout/cycle4"/>
    <dgm:cxn modelId="{3C63907F-F1B0-46F9-9156-1296A532BED8}" type="presParOf" srcId="{45B0889E-FCA3-4137-B54D-3D2CE026D895}" destId="{7FDC2A2C-0CB9-4EFE-B54E-EB14D0EB2DEC}" srcOrd="1" destOrd="0" presId="urn:microsoft.com/office/officeart/2005/8/layout/cycle4"/>
    <dgm:cxn modelId="{9C1E18AA-138B-49CF-ACDE-A1EA9918F1ED}" type="presParOf" srcId="{BA53CD0A-BEE8-4BF3-A5BB-24BEFB9EFA4A}" destId="{DEF4DCD7-3379-41DC-B47C-1570E10F858A}" srcOrd="2" destOrd="0" presId="urn:microsoft.com/office/officeart/2005/8/layout/cycle4"/>
    <dgm:cxn modelId="{02B695F5-9280-4428-9B8B-6BCBAEDC6882}" type="presParOf" srcId="{DEF4DCD7-3379-41DC-B47C-1570E10F858A}" destId="{403FCA36-538D-4045-9CFB-6FEBDBF8BFBF}" srcOrd="0" destOrd="0" presId="urn:microsoft.com/office/officeart/2005/8/layout/cycle4"/>
    <dgm:cxn modelId="{AF9A8342-530F-480A-A822-1B913D8142EC}" type="presParOf" srcId="{DEF4DCD7-3379-41DC-B47C-1570E10F858A}" destId="{748D207C-D4AB-4C2D-9551-06062D1A755F}" srcOrd="1" destOrd="0" presId="urn:microsoft.com/office/officeart/2005/8/layout/cycle4"/>
    <dgm:cxn modelId="{598D1B13-D32C-4741-989A-3CCD7A049BE4}" type="presParOf" srcId="{BA53CD0A-BEE8-4BF3-A5BB-24BEFB9EFA4A}" destId="{6F866447-73A4-4296-AB6A-53E1C5FFD3C3}" srcOrd="3" destOrd="0" presId="urn:microsoft.com/office/officeart/2005/8/layout/cycle4"/>
    <dgm:cxn modelId="{F659503F-4616-4D7F-851D-30CDADCF69A9}" type="presParOf" srcId="{6F866447-73A4-4296-AB6A-53E1C5FFD3C3}" destId="{7B973F63-B964-4AF3-9ED1-94974E6EED03}" srcOrd="0" destOrd="0" presId="urn:microsoft.com/office/officeart/2005/8/layout/cycle4"/>
    <dgm:cxn modelId="{BB52E6D6-087B-4CCA-8210-71C4B8D048C1}" type="presParOf" srcId="{6F866447-73A4-4296-AB6A-53E1C5FFD3C3}" destId="{60BD521A-2462-4311-9968-1E31B0D7F47F}" srcOrd="1" destOrd="0" presId="urn:microsoft.com/office/officeart/2005/8/layout/cycle4"/>
    <dgm:cxn modelId="{5AFDBCEA-CCBE-4A14-8F69-4E45415198A9}" type="presParOf" srcId="{BA53CD0A-BEE8-4BF3-A5BB-24BEFB9EFA4A}" destId="{055CE733-7D53-42E6-B5C0-6B45C670FD53}" srcOrd="4" destOrd="0" presId="urn:microsoft.com/office/officeart/2005/8/layout/cycle4"/>
    <dgm:cxn modelId="{A7F253B4-1A03-4E38-9531-D11BDDE03D09}" type="presParOf" srcId="{7C1952C4-1B87-432D-B21D-356AF9F5CA94}" destId="{921FE5B1-2BB6-4A7A-A3BB-76AD8349F732}" srcOrd="1" destOrd="0" presId="urn:microsoft.com/office/officeart/2005/8/layout/cycle4"/>
    <dgm:cxn modelId="{D7607A50-736B-4F4D-8881-59C7EC71C9E6}" type="presParOf" srcId="{921FE5B1-2BB6-4A7A-A3BB-76AD8349F732}" destId="{C00E2B04-DD31-4706-8DCD-A9723C68D563}" srcOrd="0" destOrd="0" presId="urn:microsoft.com/office/officeart/2005/8/layout/cycle4"/>
    <dgm:cxn modelId="{D86C9DB6-25CB-47DC-B3A1-A36D26C50A02}" type="presParOf" srcId="{921FE5B1-2BB6-4A7A-A3BB-76AD8349F732}" destId="{338AC4FD-D231-4ADA-B5F5-4352973C59B8}" srcOrd="1" destOrd="0" presId="urn:microsoft.com/office/officeart/2005/8/layout/cycle4"/>
    <dgm:cxn modelId="{20901846-2E8A-41E5-8CD8-CF513CB4256B}" type="presParOf" srcId="{921FE5B1-2BB6-4A7A-A3BB-76AD8349F732}" destId="{D76394AC-8DA9-4290-97F7-2393506CB9DE}" srcOrd="2" destOrd="0" presId="urn:microsoft.com/office/officeart/2005/8/layout/cycle4"/>
    <dgm:cxn modelId="{845C796D-7433-45D0-A02C-4B87F77DAAF7}" type="presParOf" srcId="{921FE5B1-2BB6-4A7A-A3BB-76AD8349F732}" destId="{8DC34083-1831-4773-A688-79161B358669}" srcOrd="3" destOrd="0" presId="urn:microsoft.com/office/officeart/2005/8/layout/cycle4"/>
    <dgm:cxn modelId="{C98D01A8-FAA4-4C19-A9CF-761D23057CDD}" type="presParOf" srcId="{921FE5B1-2BB6-4A7A-A3BB-76AD8349F732}" destId="{E9FD66BB-E866-43EB-9BCE-C1C9ED359BAE}" srcOrd="4" destOrd="0" presId="urn:microsoft.com/office/officeart/2005/8/layout/cycle4"/>
    <dgm:cxn modelId="{C6EB167F-9012-4C23-B94C-3D665A082408}" type="presParOf" srcId="{7C1952C4-1B87-432D-B21D-356AF9F5CA94}" destId="{2F55D34F-E33F-4747-8F80-812D3A70AB4A}" srcOrd="2" destOrd="0" presId="urn:microsoft.com/office/officeart/2005/8/layout/cycle4"/>
    <dgm:cxn modelId="{3817F4F6-9AE3-4D60-91C0-B33348469D6C}" type="presParOf" srcId="{7C1952C4-1B87-432D-B21D-356AF9F5CA94}" destId="{7BE67224-6CB3-44C7-B244-7187BFAE8C9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3FCA36-538D-4045-9CFB-6FEBDBF8BFBF}">
      <dsp:nvSpPr>
        <dsp:cNvPr id="0" name=""/>
        <dsp:cNvSpPr/>
      </dsp:nvSpPr>
      <dsp:spPr>
        <a:xfrm>
          <a:off x="3681984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dirty="0" smtClean="0"/>
            <a:t>Қолдау</a:t>
          </a:r>
          <a:endParaRPr lang="ru-RU" sz="1300" kern="1200" dirty="0"/>
        </a:p>
      </dsp:txBody>
      <dsp:txXfrm>
        <a:off x="4312835" y="3117207"/>
        <a:ext cx="1348197" cy="918226"/>
      </dsp:txXfrm>
    </dsp:sp>
    <dsp:sp modelId="{7B973F63-B964-4AF3-9ED1-94974E6EED03}">
      <dsp:nvSpPr>
        <dsp:cNvPr id="0" name=""/>
        <dsp:cNvSpPr/>
      </dsp:nvSpPr>
      <dsp:spPr>
        <a:xfrm>
          <a:off x="406400" y="2763519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dirty="0" smtClean="0"/>
            <a:t>Тұжырымға байланысты қосымша детальдар</a:t>
          </a:r>
          <a:endParaRPr lang="ru-RU" sz="1300" kern="1200" dirty="0"/>
        </a:p>
      </dsp:txBody>
      <dsp:txXfrm>
        <a:off x="434967" y="3117207"/>
        <a:ext cx="1348197" cy="918226"/>
      </dsp:txXfrm>
    </dsp:sp>
    <dsp:sp modelId="{586E3305-FB95-438A-AE3D-CF74657835FF}">
      <dsp:nvSpPr>
        <dsp:cNvPr id="0" name=""/>
        <dsp:cNvSpPr/>
      </dsp:nvSpPr>
      <dsp:spPr>
        <a:xfrm>
          <a:off x="3681984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dirty="0" smtClean="0"/>
            <a:t>Логикалық қолдау</a:t>
          </a:r>
          <a:endParaRPr lang="ru-RU" sz="1300" kern="1200" dirty="0"/>
        </a:p>
      </dsp:txBody>
      <dsp:txXfrm>
        <a:off x="4312835" y="28567"/>
        <a:ext cx="1348197" cy="918226"/>
      </dsp:txXfrm>
    </dsp:sp>
    <dsp:sp modelId="{6E8EA2BD-D7B7-40D9-B8DD-5E24401D24BA}">
      <dsp:nvSpPr>
        <dsp:cNvPr id="0" name=""/>
        <dsp:cNvSpPr/>
      </dsp:nvSpPr>
      <dsp:spPr>
        <a:xfrm>
          <a:off x="406400" y="0"/>
          <a:ext cx="2007616" cy="13004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300" kern="1200" dirty="0" smtClean="0"/>
            <a:t>Дәйектеме (аргумент)</a:t>
          </a:r>
          <a:endParaRPr lang="ru-RU" sz="1300" kern="1200" dirty="0"/>
        </a:p>
      </dsp:txBody>
      <dsp:txXfrm>
        <a:off x="434967" y="28567"/>
        <a:ext cx="1348197" cy="918226"/>
      </dsp:txXfrm>
    </dsp:sp>
    <dsp:sp modelId="{C00E2B04-DD31-4706-8DCD-A9723C68D563}">
      <dsp:nvSpPr>
        <dsp:cNvPr id="0" name=""/>
        <dsp:cNvSpPr/>
      </dsp:nvSpPr>
      <dsp:spPr>
        <a:xfrm>
          <a:off x="1247648" y="231647"/>
          <a:ext cx="1759712" cy="175971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Тұжырым</a:t>
          </a:r>
          <a:endParaRPr lang="ru-RU" sz="1700" kern="1200" dirty="0"/>
        </a:p>
      </dsp:txBody>
      <dsp:txXfrm>
        <a:off x="1763056" y="747055"/>
        <a:ext cx="1244304" cy="1244304"/>
      </dsp:txXfrm>
    </dsp:sp>
    <dsp:sp modelId="{338AC4FD-D231-4ADA-B5F5-4352973C59B8}">
      <dsp:nvSpPr>
        <dsp:cNvPr id="0" name=""/>
        <dsp:cNvSpPr/>
      </dsp:nvSpPr>
      <dsp:spPr>
        <a:xfrm rot="5400000">
          <a:off x="3088640" y="231647"/>
          <a:ext cx="1759712" cy="175971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Негіздеме</a:t>
          </a:r>
          <a:endParaRPr lang="ru-RU" sz="1700" kern="1200" dirty="0"/>
        </a:p>
      </dsp:txBody>
      <dsp:txXfrm rot="-5400000">
        <a:off x="3088640" y="747055"/>
        <a:ext cx="1244304" cy="1244304"/>
      </dsp:txXfrm>
    </dsp:sp>
    <dsp:sp modelId="{D76394AC-8DA9-4290-97F7-2393506CB9DE}">
      <dsp:nvSpPr>
        <dsp:cNvPr id="0" name=""/>
        <dsp:cNvSpPr/>
      </dsp:nvSpPr>
      <dsp:spPr>
        <a:xfrm rot="10800000">
          <a:off x="3088640" y="2072640"/>
          <a:ext cx="1759712" cy="175971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Дәлелдер </a:t>
          </a:r>
          <a:endParaRPr lang="ru-RU" sz="1700" kern="1200" dirty="0"/>
        </a:p>
      </dsp:txBody>
      <dsp:txXfrm rot="10800000">
        <a:off x="3088640" y="2072640"/>
        <a:ext cx="1244304" cy="1244304"/>
      </dsp:txXfrm>
    </dsp:sp>
    <dsp:sp modelId="{8DC34083-1831-4773-A688-79161B358669}">
      <dsp:nvSpPr>
        <dsp:cNvPr id="0" name=""/>
        <dsp:cNvSpPr/>
      </dsp:nvSpPr>
      <dsp:spPr>
        <a:xfrm rot="16200000">
          <a:off x="1247648" y="2072640"/>
          <a:ext cx="1759712" cy="175971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/>
            <a:t>Нақтылау</a:t>
          </a:r>
          <a:endParaRPr lang="ru-RU" sz="1700" kern="1200" dirty="0"/>
        </a:p>
      </dsp:txBody>
      <dsp:txXfrm rot="5400000">
        <a:off x="1763056" y="2072640"/>
        <a:ext cx="1244304" cy="1244304"/>
      </dsp:txXfrm>
    </dsp:sp>
    <dsp:sp modelId="{2F55D34F-E33F-4747-8F80-812D3A70AB4A}">
      <dsp:nvSpPr>
        <dsp:cNvPr id="0" name=""/>
        <dsp:cNvSpPr/>
      </dsp:nvSpPr>
      <dsp:spPr>
        <a:xfrm>
          <a:off x="2744216" y="16662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67224-6CB3-44C7-B244-7187BFAE8C99}">
      <dsp:nvSpPr>
        <dsp:cNvPr id="0" name=""/>
        <dsp:cNvSpPr/>
      </dsp:nvSpPr>
      <dsp:spPr>
        <a:xfrm rot="10800000">
          <a:off x="2744216" y="1869440"/>
          <a:ext cx="607568" cy="52832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315D2-F14E-4F09-9C56-ACFC4BC71A18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758CF-713A-48A7-B74F-5B35B3D26E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5908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084E9-2E68-49D8-9029-5A4382EFD308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AF02E-2CC7-41F0-91DD-5144BD7EDE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8335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378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043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254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410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4605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82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EAF02E-2CC7-41F0-91DD-5144BD7EDE3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023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DC491-5266-4F74-AA15-4ABF16458757}" type="datetime1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70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6A3A5-CB93-4B92-BBC1-551008BB3EEC}" type="datetime1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53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50FA8-073F-438A-BA83-9E1B88E9A0AC}" type="datetime1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8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9CF7-BB85-4907-A082-D1EF048D9C98}" type="datetime1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48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17A9-14C6-496B-8C2E-EA6BA7A050EE}" type="datetime1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20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6B39-1E35-4ECB-8C50-9A64002DA595}" type="datetime1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59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800E0-FF48-4086-B835-EB6C886FADD6}" type="datetime1">
              <a:rPr lang="ru-RU" smtClean="0"/>
              <a:t>15.08.2019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53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3BCBB-3B89-4B24-88EF-2E806DF45C9F}" type="datetime1">
              <a:rPr lang="ru-RU" smtClean="0"/>
              <a:t>15.08.2019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E5CD7-4CFC-48FD-95EB-FA31B3E54158}" type="datetime1">
              <a:rPr lang="ru-RU" smtClean="0"/>
              <a:t>15.08.2019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7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BD91D-0D94-46AC-AAAB-AEAD5E4321C3}" type="datetime1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12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8777E-C8AA-4725-BCB9-D245D1075912}" type="datetime1">
              <a:rPr lang="ru-RU" smtClean="0"/>
              <a:t>15.08.2019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47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2E3FA-C67D-416D-977F-FC098BB61FA9}" type="datetime1">
              <a:rPr lang="ru-RU" smtClean="0"/>
              <a:t>15.08.2019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50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2" y="2"/>
            <a:ext cx="2160240" cy="105636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80004" y="407189"/>
            <a:ext cx="5610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«Назарбаев </a:t>
            </a:r>
            <a:r>
              <a:rPr lang="ru-RU" sz="2400" dirty="0" err="1"/>
              <a:t>Зияткерлік</a:t>
            </a:r>
            <a:r>
              <a:rPr lang="ru-RU" sz="2400" dirty="0"/>
              <a:t> </a:t>
            </a:r>
            <a:r>
              <a:rPr lang="ru-RU" sz="2400" dirty="0" err="1"/>
              <a:t>мектептері</a:t>
            </a:r>
            <a:r>
              <a:rPr lang="ru-RU" sz="2400" dirty="0"/>
              <a:t>» ДББҰ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1062578" y="1785071"/>
            <a:ext cx="72780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2400" dirty="0">
              <a:solidFill>
                <a:srgbClr val="0070C0"/>
              </a:solidFill>
              <a:ea typeface="Times New Roman" charset="0"/>
              <a:cs typeface="Times New Roman" charset="0"/>
            </a:endParaRPr>
          </a:p>
          <a:p>
            <a:pPr algn="ctr"/>
            <a:r>
              <a:rPr lang="kk-KZ" sz="2400" dirty="0">
                <a:solidFill>
                  <a:prstClr val="black"/>
                </a:solidFill>
                <a:cs typeface="Times New Roman" pitchFamily="18" charset="0"/>
              </a:rPr>
              <a:t>Сыртқы жиынтық бағалау аясында эссе жазуға дайындаудың тиімді жолдары </a:t>
            </a:r>
            <a:r>
              <a:rPr lang="ru-RU" sz="2400" dirty="0"/>
              <a:t>(1 компонент</a:t>
            </a:r>
            <a:r>
              <a:rPr lang="en-US" sz="2400" dirty="0"/>
              <a:t>)</a:t>
            </a:r>
            <a:r>
              <a:rPr lang="ru-RU" sz="2400" dirty="0"/>
              <a:t> </a:t>
            </a:r>
            <a:r>
              <a:rPr lang="ru-RU" sz="2400" dirty="0">
                <a:solidFill>
                  <a:prstClr val="black"/>
                </a:solidFill>
                <a:cs typeface="Times New Roman" pitchFamily="18" charset="0"/>
              </a:rPr>
              <a:t>«Қазақстан тарихы 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kk-KZ" sz="2400" dirty="0">
                <a:solidFill>
                  <a:prstClr val="black"/>
                </a:solidFill>
                <a:cs typeface="Times New Roman" pitchFamily="18" charset="0"/>
              </a:rPr>
              <a:t>Қазіргі әлемдегі Қазақстан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)</a:t>
            </a:r>
            <a:r>
              <a:rPr lang="ru-RU" sz="2400" dirty="0">
                <a:solidFill>
                  <a:prstClr val="black"/>
                </a:solidFill>
                <a:cs typeface="Times New Roman" pitchFamily="18" charset="0"/>
              </a:rPr>
              <a:t>»</a:t>
            </a:r>
            <a:r>
              <a:rPr lang="en-US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kk-KZ" sz="2400" dirty="0">
                <a:solidFill>
                  <a:prstClr val="black"/>
                </a:solidFill>
                <a:cs typeface="Times New Roman" pitchFamily="18" charset="0"/>
              </a:rPr>
              <a:t>пәніне арналған</a:t>
            </a:r>
            <a:r>
              <a:rPr lang="ru-RU" sz="2400" dirty="0">
                <a:solidFill>
                  <a:prstClr val="black"/>
                </a:solidFill>
                <a:cs typeface="Times New Roman" pitchFamily="18" charset="0"/>
              </a:rPr>
              <a:t> шеберлік сыныбы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59998" y="6093298"/>
            <a:ext cx="408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dirty="0"/>
              <a:t>Нұр-Сұлтан қаласы, 2019 жыл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681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"/>
            <a:ext cx="9144000" cy="764701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Roboto slab"/>
              </a:rPr>
              <a:t>Абзацтың</a:t>
            </a:r>
            <a:r>
              <a:rPr lang="ru-RU" sz="4000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Roboto slab"/>
              </a:rPr>
              <a:t>құрылымы</a:t>
            </a:r>
            <a:endParaRPr lang="en-US" sz="4000" b="1" dirty="0">
              <a:solidFill>
                <a:srgbClr val="C00000"/>
              </a:solidFill>
              <a:latin typeface="Roboto slab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785333"/>
              </p:ext>
            </p:extLst>
          </p:nvPr>
        </p:nvGraphicFramePr>
        <p:xfrm>
          <a:off x="175714" y="980728"/>
          <a:ext cx="8792571" cy="561234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38295"/>
                <a:gridCol w="1842310"/>
                <a:gridCol w="6111966"/>
              </a:tblGrid>
              <a:tr h="5245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Тезис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</a:rPr>
                        <a:t>Негізгі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тұжырым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Жаңа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технологиялардың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мұғалімдердің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орнын</a:t>
                      </a:r>
                      <a:r>
                        <a:rPr lang="ru-RU" sz="1400" dirty="0" smtClean="0">
                          <a:effectLst/>
                        </a:rPr>
                        <a:t>  </a:t>
                      </a:r>
                      <a:r>
                        <a:rPr lang="ru-RU" sz="1400" dirty="0" err="1" smtClean="0">
                          <a:effectLst/>
                        </a:rPr>
                        <a:t>алмастыруы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екіталай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2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Негізгі</a:t>
                      </a:r>
                      <a:r>
                        <a:rPr lang="kk-KZ" sz="1400" baseline="0" dirty="0" smtClean="0">
                          <a:effectLst/>
                        </a:rPr>
                        <a:t> </a:t>
                      </a:r>
                      <a:r>
                        <a:rPr lang="kk-KZ" sz="1400" baseline="0" dirty="0" smtClean="0">
                          <a:effectLst/>
                        </a:rPr>
                        <a:t>сөйлем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Алғашқы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сөйлем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kk-KZ" sz="1400" dirty="0" smtClean="0">
                          <a:effectLst/>
                        </a:rPr>
                        <a:t> Сіздің тұжырымыңызды қолдайтын негіздеме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err="1" smtClean="0">
                          <a:effectLst/>
                        </a:rPr>
                        <a:t>Жасанды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ақылы</a:t>
                      </a:r>
                      <a:r>
                        <a:rPr lang="ru-RU" sz="1400" kern="1200" dirty="0" smtClean="0">
                          <a:effectLst/>
                        </a:rPr>
                        <a:t> бар </a:t>
                      </a:r>
                      <a:r>
                        <a:rPr lang="ru-RU" sz="1400" kern="1200" dirty="0" err="1" smtClean="0">
                          <a:effectLst/>
                        </a:rPr>
                        <a:t>мұғалім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сыныптағы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оқушыларды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бақылай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алмайды</a:t>
                      </a:r>
                      <a:r>
                        <a:rPr lang="ru-RU" sz="1400" kern="1200" dirty="0" smtClean="0">
                          <a:effectLst/>
                        </a:rPr>
                        <a:t>.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kk-KZ" sz="1400" dirty="0" smtClean="0">
                          <a:effectLst/>
                        </a:rPr>
                        <a:t>НЕЛІКТЕН сіз</a:t>
                      </a:r>
                      <a:r>
                        <a:rPr lang="kk-KZ" sz="1400" baseline="0" dirty="0" smtClean="0">
                          <a:effectLst/>
                        </a:rPr>
                        <a:t> тезисте айтылған ойыңызды сақтайсыз</a:t>
                      </a:r>
                      <a:r>
                        <a:rPr lang="ru-RU" sz="1400" baseline="0" dirty="0" smtClean="0">
                          <a:effectLst/>
                        </a:rPr>
                        <a:t>?)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6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Дәлел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baseline="0" dirty="0" smtClean="0">
                          <a:effectLst/>
                        </a:rPr>
                        <a:t>Сіздің негіздемеңізді қолдайтын келесілер</a:t>
                      </a:r>
                      <a:r>
                        <a:rPr lang="en-US" sz="1400" baseline="0" dirty="0" smtClean="0">
                          <a:effectLst/>
                        </a:rPr>
                        <a:t>: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baseline="0" dirty="0" smtClean="0">
                          <a:effectLst/>
                        </a:rPr>
                        <a:t>дәлел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baseline="0" dirty="0" smtClean="0">
                          <a:effectLst/>
                        </a:rPr>
                        <a:t>мысал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baseline="0" dirty="0" smtClean="0">
                          <a:effectLst/>
                        </a:rPr>
                        <a:t>түсіндіру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err="1" smtClean="0">
                          <a:effectLst/>
                        </a:rPr>
                        <a:t>нақтылау</a:t>
                      </a: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kern="1200" dirty="0" err="1" smtClean="0">
                          <a:effectLst/>
                        </a:rPr>
                        <a:t>Сабақ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процесінде</a:t>
                      </a:r>
                      <a:r>
                        <a:rPr lang="ru-RU" sz="1400" kern="1200" baseline="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балалар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өз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бетімен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ойын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ойнап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кетпей</a:t>
                      </a:r>
                      <a:r>
                        <a:rPr lang="ru-RU" sz="1400" kern="1200" dirty="0" smtClean="0">
                          <a:effectLst/>
                        </a:rPr>
                        <a:t>, </a:t>
                      </a:r>
                      <a:r>
                        <a:rPr lang="ru-RU" sz="1400" kern="1200" dirty="0" err="1" smtClean="0">
                          <a:effectLst/>
                        </a:rPr>
                        <a:t>тапсырманы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орындау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үшін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мұғалімнің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бақылауы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қажет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екеніні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баршаға</a:t>
                      </a:r>
                      <a:r>
                        <a:rPr lang="ru-RU" sz="1400" kern="1200" dirty="0" smtClean="0">
                          <a:effectLst/>
                        </a:rPr>
                        <a:t> </a:t>
                      </a:r>
                      <a:r>
                        <a:rPr lang="ru-RU" sz="1400" kern="1200" dirty="0" err="1" smtClean="0">
                          <a:effectLst/>
                        </a:rPr>
                        <a:t>мәлім</a:t>
                      </a:r>
                      <a:r>
                        <a:rPr lang="ru-RU" sz="1400" kern="1200" dirty="0" smtClean="0">
                          <a:effectLst/>
                        </a:rPr>
                        <a:t>.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Мысалы</a:t>
                      </a:r>
                      <a:r>
                        <a:rPr lang="en-US" sz="1400" dirty="0" smtClean="0">
                          <a:effectLst/>
                        </a:rPr>
                        <a:t>)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Өкінішке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орай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бұл</a:t>
                      </a:r>
                      <a:r>
                        <a:rPr lang="ru-RU" sz="1400" dirty="0" smtClean="0">
                          <a:effectLst/>
                        </a:rPr>
                        <a:t> робот </a:t>
                      </a:r>
                      <a:r>
                        <a:rPr lang="ru-RU" sz="1400" dirty="0" err="1" smtClean="0">
                          <a:effectLst/>
                        </a:rPr>
                        <a:t>мұғалімнің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қолынан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келмейді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түсіндіру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9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sng" dirty="0" err="1" smtClean="0">
                          <a:effectLst/>
                        </a:rPr>
                        <a:t>Негіздеме</a:t>
                      </a:r>
                      <a:r>
                        <a:rPr lang="ru-RU" sz="1400" u="sng" dirty="0" smtClean="0">
                          <a:effectLst/>
                        </a:rPr>
                        <a:t>/</a:t>
                      </a:r>
                      <a:r>
                        <a:rPr lang="ru-RU" sz="1400" u="sng" dirty="0" err="1" smtClean="0">
                          <a:effectLst/>
                        </a:rPr>
                        <a:t>дәлел</a:t>
                      </a:r>
                      <a:r>
                        <a:rPr lang="ru-RU" sz="1400" u="sng" baseline="0" dirty="0" smtClean="0">
                          <a:effectLst/>
                        </a:rPr>
                        <a:t> </a:t>
                      </a:r>
                      <a:r>
                        <a:rPr lang="kk-KZ" sz="1400" dirty="0" smtClean="0">
                          <a:effectLst/>
                        </a:rPr>
                        <a:t>сіздің тұжырымыңызбен байланыстырады</a:t>
                      </a:r>
                      <a:endParaRPr lang="en-US" sz="1400" u="sng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</a:rPr>
                        <a:t>Тезиспен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байланысты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түсіндіреді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Осылайша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сыныпты</a:t>
                      </a:r>
                      <a:r>
                        <a:rPr lang="ru-RU" sz="1400" dirty="0" smtClean="0">
                          <a:effectLst/>
                        </a:rPr>
                        <a:t> компьютер </a:t>
                      </a:r>
                      <a:r>
                        <a:rPr lang="ru-RU" sz="1400" dirty="0" err="1" smtClean="0">
                          <a:effectLst/>
                        </a:rPr>
                        <a:t>басқарады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деген</a:t>
                      </a:r>
                      <a:r>
                        <a:rPr lang="ru-RU" sz="1400" dirty="0" smtClean="0">
                          <a:effectLst/>
                        </a:rPr>
                        <a:t> идея </a:t>
                      </a:r>
                      <a:r>
                        <a:rPr lang="ru-RU" sz="1400" dirty="0" err="1" smtClean="0">
                          <a:effectLst/>
                        </a:rPr>
                        <a:t>екіталай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және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жүзеге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аспайтыны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түсінікті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болды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Тезиспен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нақты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байланыс</a:t>
                      </a:r>
                      <a:r>
                        <a:rPr lang="en-US" sz="1400" baseline="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1666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5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"/>
            <a:ext cx="7886700" cy="1107583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  <a:latin typeface="Roboto slab"/>
              </a:rPr>
              <a:t>Абзацтың</a:t>
            </a:r>
            <a:r>
              <a:rPr lang="ru-RU" sz="4000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Roboto slab"/>
              </a:rPr>
              <a:t>құрылымы</a:t>
            </a:r>
            <a:endParaRPr lang="en-US" sz="4000" b="1" dirty="0">
              <a:solidFill>
                <a:srgbClr val="C00000"/>
              </a:solidFill>
              <a:latin typeface="Roboto slab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453897"/>
              </p:ext>
            </p:extLst>
          </p:nvPr>
        </p:nvGraphicFramePr>
        <p:xfrm>
          <a:off x="175714" y="1268760"/>
          <a:ext cx="8792571" cy="481867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11910"/>
                <a:gridCol w="2141474"/>
                <a:gridCol w="5639187"/>
              </a:tblGrid>
              <a:tr h="5334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Тезис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ru-RU" sz="1400" dirty="0" err="1" smtClean="0">
                          <a:effectLst/>
                        </a:rPr>
                        <a:t>Негізгі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тұжырым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Жаңа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технологиялардың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мұғалімдердің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орнын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алмастыруы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екіталай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98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Негізгі</a:t>
                      </a:r>
                      <a:r>
                        <a:rPr lang="kk-KZ" sz="1400" baseline="0" dirty="0" smtClean="0">
                          <a:effectLst/>
                        </a:rPr>
                        <a:t> сөйлем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Алғашқы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сөйлем</a:t>
                      </a:r>
                      <a:r>
                        <a:rPr lang="en-US" sz="1400" dirty="0" smtClean="0">
                          <a:effectLst/>
                        </a:rPr>
                        <a:t>.</a:t>
                      </a:r>
                      <a:r>
                        <a:rPr lang="kk-KZ" sz="1400" dirty="0" smtClean="0">
                          <a:effectLst/>
                        </a:rPr>
                        <a:t> Сіздің тұжырымыңызды қолдайтын негіздеме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робот </a:t>
                      </a:r>
                      <a:r>
                        <a:rPr lang="ru-RU" sz="1400" dirty="0" err="1" smtClean="0">
                          <a:effectLst/>
                        </a:rPr>
                        <a:t>мұғалімнің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білім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алу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процесінде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тәртіпті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басқару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қабілеті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болмағандықтан</a:t>
                      </a:r>
                      <a:r>
                        <a:rPr lang="ru-RU" sz="1400" dirty="0" smtClean="0">
                          <a:effectLst/>
                        </a:rPr>
                        <a:t>,  </a:t>
                      </a:r>
                      <a:r>
                        <a:rPr lang="ru-RU" sz="1400" dirty="0" err="1" smtClean="0">
                          <a:effectLst/>
                        </a:rPr>
                        <a:t>оқушылардың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ақпаратты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қабылдауын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бәсеңдетеді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kk-KZ" sz="1400" dirty="0" smtClean="0">
                          <a:effectLst/>
                        </a:rPr>
                        <a:t>НЕЛІКТЕН сіз</a:t>
                      </a:r>
                      <a:r>
                        <a:rPr lang="kk-KZ" sz="1400" baseline="0" dirty="0" smtClean="0">
                          <a:effectLst/>
                        </a:rPr>
                        <a:t> тезисте айтылған ойыңызды сақтайсыз</a:t>
                      </a:r>
                      <a:r>
                        <a:rPr lang="ru-RU" sz="1400" baseline="0" dirty="0" smtClean="0">
                          <a:effectLst/>
                        </a:rPr>
                        <a:t>?)</a:t>
                      </a:r>
                      <a:endParaRPr lang="ru-RU" sz="14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09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Дәлел </a:t>
                      </a: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baseline="0" dirty="0" smtClean="0">
                          <a:effectLst/>
                        </a:rPr>
                        <a:t>Сіздің негіздемеңізді қолдайтын келесілер</a:t>
                      </a:r>
                      <a:r>
                        <a:rPr lang="en-US" sz="1400" baseline="0" dirty="0" smtClean="0">
                          <a:effectLst/>
                        </a:rPr>
                        <a:t>:</a:t>
                      </a: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baseline="0" dirty="0" smtClean="0">
                          <a:effectLst/>
                        </a:rPr>
                        <a:t>дәлел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baseline="0" dirty="0" smtClean="0">
                          <a:effectLst/>
                        </a:rPr>
                        <a:t>мысал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kk-KZ" sz="1400" baseline="0" dirty="0" smtClean="0">
                          <a:effectLst/>
                        </a:rPr>
                        <a:t>түсіндіру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742950" marR="0" lvl="1" indent="-2857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aseline="0" dirty="0" err="1" smtClean="0">
                          <a:effectLst/>
                        </a:rPr>
                        <a:t>нақтылау</a:t>
                      </a: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Мысалы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оқушыларға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тиімді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білім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алу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үшін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уәж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керек</a:t>
                      </a:r>
                      <a:r>
                        <a:rPr lang="ru-RU" sz="1400" dirty="0" smtClean="0">
                          <a:effectLst/>
                        </a:rPr>
                        <a:t>. </a:t>
                      </a:r>
                      <a:r>
                        <a:rPr lang="ru-RU" sz="1400" dirty="0" err="1" smtClean="0">
                          <a:effectLst/>
                        </a:rPr>
                        <a:t>Ол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үшін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адамдарда</a:t>
                      </a:r>
                      <a:r>
                        <a:rPr lang="ru-RU" sz="1400" dirty="0" smtClean="0">
                          <a:effectLst/>
                        </a:rPr>
                        <a:t> оны </a:t>
                      </a:r>
                      <a:r>
                        <a:rPr lang="ru-RU" sz="1400" dirty="0" err="1" smtClean="0">
                          <a:effectLst/>
                        </a:rPr>
                        <a:t>қамтамасыз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ететін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қабілет</a:t>
                      </a:r>
                      <a:r>
                        <a:rPr lang="ru-RU" sz="1400" dirty="0" smtClean="0">
                          <a:effectLst/>
                        </a:rPr>
                        <a:t> бар, ал </a:t>
                      </a:r>
                      <a:r>
                        <a:rPr lang="ru-RU" sz="1400" dirty="0" err="1" smtClean="0">
                          <a:effectLst/>
                        </a:rPr>
                        <a:t>технологиялар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басқаратын</a:t>
                      </a:r>
                      <a:r>
                        <a:rPr lang="ru-RU" sz="1400" dirty="0" smtClean="0">
                          <a:effectLst/>
                        </a:rPr>
                        <a:t> робот </a:t>
                      </a:r>
                      <a:r>
                        <a:rPr lang="ru-RU" sz="1400" dirty="0" err="1" smtClean="0">
                          <a:effectLst/>
                        </a:rPr>
                        <a:t>мұғалімдерде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бұл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дағдылар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қалыптаспаған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Нақтылау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kk-KZ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54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u="sng" dirty="0" err="1" smtClean="0">
                          <a:effectLst/>
                        </a:rPr>
                        <a:t>Негіздеме</a:t>
                      </a:r>
                      <a:r>
                        <a:rPr lang="ru-RU" sz="1400" u="sng" dirty="0" smtClean="0">
                          <a:effectLst/>
                        </a:rPr>
                        <a:t>/</a:t>
                      </a:r>
                      <a:r>
                        <a:rPr lang="ru-RU" sz="1400" u="sng" dirty="0" err="1" smtClean="0">
                          <a:effectLst/>
                        </a:rPr>
                        <a:t>дәлел</a:t>
                      </a:r>
                      <a:r>
                        <a:rPr lang="ru-RU" sz="1400" u="sng" baseline="0" dirty="0" smtClean="0">
                          <a:effectLst/>
                        </a:rPr>
                        <a:t> </a:t>
                      </a:r>
                      <a:r>
                        <a:rPr lang="kk-KZ" sz="1400" dirty="0" smtClean="0">
                          <a:effectLst/>
                        </a:rPr>
                        <a:t>сіздің тұжырымыңызбен байланыстырады</a:t>
                      </a:r>
                      <a:endParaRPr lang="en-US" sz="1400" u="sng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</a:rPr>
                        <a:t>Тезиспен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байланысты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түсіндіреді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Роботтардың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мұғалімдерді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алмастыра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алмайтындығы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бұл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жағдайдан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анық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көрініп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тұр</a:t>
                      </a:r>
                      <a:r>
                        <a:rPr lang="ru-RU" sz="1400" dirty="0" smtClean="0"/>
                        <a:t>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</a:t>
                      </a:r>
                      <a:r>
                        <a:rPr lang="ru-RU" sz="1400" dirty="0" err="1" smtClean="0">
                          <a:effectLst/>
                        </a:rPr>
                        <a:t>Тезиспен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нақты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байланыс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1666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14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"/>
            <a:ext cx="7886700" cy="1107583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Қарсы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тұжырым</a:t>
            </a:r>
            <a:endParaRPr lang="en-US" b="1" dirty="0">
              <a:solidFill>
                <a:srgbClr val="C00000"/>
              </a:solidFill>
              <a:latin typeface="Roboto slab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 err="1" smtClean="0"/>
              <a:t>Күрделі</a:t>
            </a:r>
            <a:r>
              <a:rPr lang="ru-RU" sz="2800" dirty="0" smtClean="0"/>
              <a:t> </a:t>
            </a:r>
            <a:r>
              <a:rPr lang="ru-RU" sz="2800" dirty="0" err="1"/>
              <a:t>п</a:t>
            </a:r>
            <a:r>
              <a:rPr lang="ru-RU" sz="2800" dirty="0" err="1" smtClean="0"/>
              <a:t>ікір</a:t>
            </a:r>
            <a:r>
              <a:rPr lang="ru-RU" sz="2800" dirty="0" smtClean="0"/>
              <a:t> </a:t>
            </a:r>
            <a:r>
              <a:rPr lang="ru-RU" sz="2800" dirty="0" err="1" smtClean="0"/>
              <a:t>таныту</a:t>
            </a:r>
            <a:r>
              <a:rPr lang="ru-RU" sz="2800" dirty="0" smtClean="0"/>
              <a:t> </a:t>
            </a:r>
            <a:r>
              <a:rPr lang="ru-RU" sz="2800" dirty="0" err="1" smtClean="0"/>
              <a:t>эссесінде</a:t>
            </a:r>
            <a:r>
              <a:rPr lang="ru-RU" sz="2800" dirty="0" smtClean="0"/>
              <a:t> ҚАРСЫ ТҰЖЫРЫМ </a:t>
            </a:r>
            <a:r>
              <a:rPr lang="ru-RU" sz="2800" dirty="0" err="1" smtClean="0"/>
              <a:t>кездестіруге</a:t>
            </a:r>
            <a:r>
              <a:rPr lang="ru-RU" sz="2800" dirty="0" smtClean="0"/>
              <a:t> </a:t>
            </a:r>
            <a:r>
              <a:rPr lang="ru-RU" sz="2800" dirty="0" err="1" smtClean="0"/>
              <a:t>болады</a:t>
            </a:r>
            <a:r>
              <a:rPr lang="kk-KZ" sz="2800" dirty="0"/>
              <a:t>:</a:t>
            </a:r>
            <a:endParaRPr lang="en-US" sz="2800" dirty="0" smtClean="0"/>
          </a:p>
          <a:p>
            <a:pPr lvl="1"/>
            <a:r>
              <a:rPr lang="ru-RU" dirty="0" err="1" smtClean="0"/>
              <a:t>Бұл</a:t>
            </a:r>
            <a:r>
              <a:rPr lang="ru-RU" dirty="0" smtClean="0"/>
              <a:t>, </a:t>
            </a:r>
            <a:r>
              <a:rPr lang="ru-RU" dirty="0" err="1" smtClean="0"/>
              <a:t>сіздің</a:t>
            </a:r>
            <a:r>
              <a:rPr lang="ru-RU" dirty="0" smtClean="0"/>
              <a:t> </a:t>
            </a:r>
            <a:r>
              <a:rPr lang="ru-RU" dirty="0" err="1" smtClean="0"/>
              <a:t>аргументіңізге</a:t>
            </a:r>
            <a:r>
              <a:rPr lang="ru-RU" dirty="0"/>
              <a:t> </a:t>
            </a:r>
            <a:r>
              <a:rPr lang="ru-RU" dirty="0" err="1"/>
              <a:t>қарсыласыңыздың</a:t>
            </a:r>
            <a:r>
              <a:rPr lang="ru-RU" dirty="0"/>
              <a:t> </a:t>
            </a:r>
            <a:r>
              <a:rPr lang="ru-RU" dirty="0" err="1" smtClean="0"/>
              <a:t>пікірі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ru-RU" sz="2800" dirty="0" err="1" smtClean="0"/>
              <a:t>Бұндай</a:t>
            </a:r>
            <a:r>
              <a:rPr lang="ru-RU" sz="2800" dirty="0" smtClean="0"/>
              <a:t> </a:t>
            </a:r>
            <a:r>
              <a:rPr lang="ru-RU" sz="2800" dirty="0" err="1" smtClean="0"/>
              <a:t>абзацта</a:t>
            </a:r>
            <a:r>
              <a:rPr lang="ru-RU" sz="2800" dirty="0" smtClean="0"/>
              <a:t> </a:t>
            </a:r>
            <a:r>
              <a:rPr lang="ru-RU" sz="2800" dirty="0" err="1" smtClean="0"/>
              <a:t>жәй</a:t>
            </a:r>
            <a:r>
              <a:rPr lang="ru-RU" sz="2800" dirty="0" smtClean="0"/>
              <a:t> </a:t>
            </a:r>
            <a:r>
              <a:rPr lang="ru-RU" sz="2800" dirty="0" err="1" smtClean="0"/>
              <a:t>ғана</a:t>
            </a:r>
            <a:r>
              <a:rPr lang="ru-RU" sz="2800" dirty="0" smtClean="0"/>
              <a:t> </a:t>
            </a:r>
            <a:r>
              <a:rPr lang="ru-RU" sz="2800" dirty="0" err="1" smtClean="0"/>
              <a:t>қарсы</a:t>
            </a:r>
            <a:r>
              <a:rPr lang="ru-RU" sz="2800" dirty="0" smtClean="0"/>
              <a:t> </a:t>
            </a:r>
            <a:r>
              <a:rPr lang="ru-RU" sz="2800" dirty="0" err="1" smtClean="0"/>
              <a:t>тұжырымды</a:t>
            </a:r>
            <a:r>
              <a:rPr lang="ru-RU" sz="2800" dirty="0" smtClean="0"/>
              <a:t> </a:t>
            </a:r>
            <a:r>
              <a:rPr lang="ru-RU" sz="2800" dirty="0" err="1" smtClean="0"/>
              <a:t>негізгі</a:t>
            </a:r>
            <a:r>
              <a:rPr lang="ru-RU" sz="2800" dirty="0" smtClean="0"/>
              <a:t> </a:t>
            </a:r>
            <a:r>
              <a:rPr lang="ru-RU" sz="2800" dirty="0" err="1" smtClean="0"/>
              <a:t>сөйлем</a:t>
            </a:r>
            <a:r>
              <a:rPr lang="ru-RU" sz="2800" dirty="0" smtClean="0"/>
              <a:t> </a:t>
            </a:r>
            <a:r>
              <a:rPr lang="ru-RU" sz="2800" dirty="0" err="1" smtClean="0"/>
              <a:t>ретінде</a:t>
            </a:r>
            <a:r>
              <a:rPr lang="ru-RU" sz="2800" dirty="0" smtClean="0"/>
              <a:t> </a:t>
            </a:r>
            <a:r>
              <a:rPr lang="ru-RU" sz="2800" dirty="0" err="1" smtClean="0"/>
              <a:t>қолданыңыз</a:t>
            </a:r>
            <a:r>
              <a:rPr lang="kk-KZ" sz="2800" dirty="0" smtClean="0"/>
              <a:t>.</a:t>
            </a:r>
            <a:endParaRPr lang="en-US" sz="2800" dirty="0" smtClean="0"/>
          </a:p>
          <a:p>
            <a:pPr lvl="1"/>
            <a:r>
              <a:rPr lang="ru-RU" dirty="0" smtClean="0"/>
              <a:t>«</a:t>
            </a:r>
            <a:r>
              <a:rPr lang="ru-RU" dirty="0" err="1" smtClean="0"/>
              <a:t>Кейбір</a:t>
            </a:r>
            <a:r>
              <a:rPr lang="ru-RU" dirty="0" smtClean="0"/>
              <a:t> </a:t>
            </a:r>
            <a:r>
              <a:rPr lang="ru-RU" dirty="0" err="1" smtClean="0"/>
              <a:t>адамдар</a:t>
            </a:r>
            <a:r>
              <a:rPr lang="ru-RU" dirty="0" smtClean="0"/>
              <a:t>, </a:t>
            </a:r>
            <a:r>
              <a:rPr lang="ru-RU" dirty="0" err="1" smtClean="0"/>
              <a:t>уақыт</a:t>
            </a:r>
            <a:r>
              <a:rPr lang="ru-RU" dirty="0" smtClean="0"/>
              <a:t> </a:t>
            </a:r>
            <a:r>
              <a:rPr lang="ru-RU" dirty="0" err="1" smtClean="0"/>
              <a:t>өте</a:t>
            </a:r>
            <a:r>
              <a:rPr lang="ru-RU" dirty="0" smtClean="0"/>
              <a:t> </a:t>
            </a:r>
            <a:r>
              <a:rPr lang="ru-RU" dirty="0" err="1" smtClean="0"/>
              <a:t>келе</a:t>
            </a:r>
            <a:r>
              <a:rPr lang="ru-RU" dirty="0" smtClean="0"/>
              <a:t>, </a:t>
            </a:r>
            <a:r>
              <a:rPr lang="ru-RU" dirty="0" err="1" smtClean="0"/>
              <a:t>компаниялар</a:t>
            </a:r>
            <a:r>
              <a:rPr lang="ru-RU" dirty="0" smtClean="0"/>
              <a:t> </a:t>
            </a:r>
            <a:r>
              <a:rPr lang="ru-RU" dirty="0" err="1" smtClean="0"/>
              <a:t>адамдардың</a:t>
            </a:r>
            <a:r>
              <a:rPr lang="ru-RU" dirty="0" smtClean="0"/>
              <a:t> </a:t>
            </a:r>
            <a:r>
              <a:rPr lang="kk-KZ" dirty="0" smtClean="0"/>
              <a:t>і</a:t>
            </a:r>
            <a:r>
              <a:rPr lang="ru-RU" dirty="0" smtClean="0"/>
              <a:t>с-</a:t>
            </a:r>
            <a:r>
              <a:rPr lang="ru-RU" dirty="0" err="1" smtClean="0"/>
              <a:t>әрекетін</a:t>
            </a:r>
            <a:r>
              <a:rPr lang="ru-RU" dirty="0" smtClean="0"/>
              <a:t> </a:t>
            </a:r>
            <a:r>
              <a:rPr lang="ru-RU" dirty="0" err="1" smtClean="0"/>
              <a:t>қайталайтын</a:t>
            </a:r>
            <a:r>
              <a:rPr lang="ru-RU" dirty="0" smtClean="0"/>
              <a:t> </a:t>
            </a:r>
            <a:r>
              <a:rPr lang="ru-RU" dirty="0" err="1" smtClean="0"/>
              <a:t>машиналарды</a:t>
            </a:r>
            <a:r>
              <a:rPr lang="ru-RU" dirty="0" smtClean="0"/>
              <a:t> </a:t>
            </a:r>
            <a:r>
              <a:rPr lang="ru-RU" dirty="0" err="1" smtClean="0"/>
              <a:t>жасайтындығы</a:t>
            </a:r>
            <a:r>
              <a:rPr lang="ru-RU" dirty="0" smtClean="0"/>
              <a:t> </a:t>
            </a:r>
            <a:r>
              <a:rPr lang="ru-RU" dirty="0" err="1" smtClean="0"/>
              <a:t>туралы</a:t>
            </a:r>
            <a:r>
              <a:rPr lang="ru-RU" dirty="0" smtClean="0"/>
              <a:t> </a:t>
            </a:r>
            <a:r>
              <a:rPr lang="ru-RU" dirty="0" err="1" smtClean="0"/>
              <a:t>айтуы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 </a:t>
            </a:r>
            <a:endParaRPr lang="ru-RU" dirty="0" smtClean="0"/>
          </a:p>
          <a:p>
            <a:pPr lvl="1"/>
            <a:r>
              <a:rPr lang="ru-RU" dirty="0" err="1" smtClean="0"/>
              <a:t>абзацтағы</a:t>
            </a:r>
            <a:r>
              <a:rPr lang="ru-RU" dirty="0" smtClean="0"/>
              <a:t> </a:t>
            </a:r>
            <a:r>
              <a:rPr lang="ru-RU" dirty="0" err="1" smtClean="0"/>
              <a:t>қолдау</a:t>
            </a:r>
            <a:r>
              <a:rPr lang="ru-RU" dirty="0" smtClean="0"/>
              <a:t>/</a:t>
            </a:r>
            <a:r>
              <a:rPr lang="ru-RU" dirty="0" err="1" smtClean="0"/>
              <a:t>дәлел</a:t>
            </a:r>
            <a:r>
              <a:rPr lang="ru-RU" dirty="0" smtClean="0"/>
              <a:t> </a:t>
            </a:r>
            <a:r>
              <a:rPr lang="ru-RU" dirty="0" err="1" smtClean="0"/>
              <a:t>қарсы</a:t>
            </a:r>
            <a:r>
              <a:rPr lang="ru-RU" dirty="0" smtClean="0"/>
              <a:t> </a:t>
            </a:r>
            <a:r>
              <a:rPr lang="ru-RU" dirty="0" err="1" smtClean="0"/>
              <a:t>тұжырымды</a:t>
            </a:r>
            <a:r>
              <a:rPr lang="ru-RU" dirty="0" smtClean="0"/>
              <a:t> </a:t>
            </a:r>
            <a:r>
              <a:rPr lang="ru-RU" dirty="0" err="1" smtClean="0"/>
              <a:t>жоққа</a:t>
            </a:r>
            <a:r>
              <a:rPr lang="ru-RU" dirty="0" smtClean="0"/>
              <a:t> </a:t>
            </a:r>
            <a:r>
              <a:rPr lang="ru-RU" dirty="0" err="1" smtClean="0"/>
              <a:t>шығару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 smtClean="0"/>
              <a:t> </a:t>
            </a:r>
            <a:r>
              <a:rPr lang="ru-RU" dirty="0" err="1" smtClean="0"/>
              <a:t>қолданылады</a:t>
            </a:r>
            <a:r>
              <a:rPr lang="ru-RU" dirty="0" smtClean="0"/>
              <a:t>.  </a:t>
            </a:r>
            <a:endParaRPr lang="en-US" dirty="0" smtClean="0"/>
          </a:p>
          <a:p>
            <a:pPr lvl="1"/>
            <a:r>
              <a:rPr lang="ru-RU" dirty="0" smtClean="0"/>
              <a:t>«</a:t>
            </a:r>
            <a:r>
              <a:rPr lang="ru-RU" dirty="0" err="1" smtClean="0"/>
              <a:t>Алайда</a:t>
            </a:r>
            <a:r>
              <a:rPr lang="ru-RU" dirty="0" smtClean="0"/>
              <a:t>, </a:t>
            </a:r>
            <a:r>
              <a:rPr lang="ru-RU" dirty="0" err="1" smtClean="0"/>
              <a:t>бұл</a:t>
            </a:r>
            <a:r>
              <a:rPr lang="ru-RU" dirty="0" smtClean="0"/>
              <a:t> </a:t>
            </a:r>
            <a:r>
              <a:rPr lang="ru-RU" dirty="0" err="1" smtClean="0"/>
              <a:t>идеяны</a:t>
            </a:r>
            <a:r>
              <a:rPr lang="ru-RU" dirty="0" smtClean="0"/>
              <a:t> </a:t>
            </a:r>
            <a:r>
              <a:rPr lang="ru-RU" dirty="0" err="1" smtClean="0"/>
              <a:t>егжей</a:t>
            </a:r>
            <a:r>
              <a:rPr lang="en-US" dirty="0" smtClean="0"/>
              <a:t>-</a:t>
            </a:r>
            <a:r>
              <a:rPr lang="kk-KZ" dirty="0" smtClean="0"/>
              <a:t>тегжейлі қарастыруда, </a:t>
            </a:r>
            <a:r>
              <a:rPr lang="ru-RU" dirty="0" smtClean="0"/>
              <a:t>»  </a:t>
            </a:r>
            <a:endParaRPr lang="en-US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1666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7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5616" y="1052736"/>
            <a:ext cx="6858000" cy="118485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Roboto slab"/>
              </a:rPr>
              <a:t>ДӘЙЕКТЕЛГЕН ЭССЕ </a:t>
            </a:r>
            <a:br>
              <a:rPr lang="ru-RU" sz="3600" b="1" dirty="0">
                <a:solidFill>
                  <a:srgbClr val="C00000"/>
                </a:solidFill>
                <a:latin typeface="Roboto slab"/>
              </a:rPr>
            </a:br>
            <a:endParaRPr lang="en-US" sz="3600" b="1" dirty="0">
              <a:solidFill>
                <a:srgbClr val="C00000"/>
              </a:solidFill>
              <a:latin typeface="Roboto slab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862643"/>
            <a:ext cx="8064896" cy="1752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«</a:t>
            </a:r>
            <a:r>
              <a:rPr lang="ru-RU" sz="5400" b="1" dirty="0" err="1">
                <a:solidFill>
                  <a:srgbClr val="002060"/>
                </a:solidFill>
              </a:rPr>
              <a:t>Мәселелердің</a:t>
            </a:r>
            <a:r>
              <a:rPr lang="ru-RU" sz="5400" b="1" dirty="0">
                <a:solidFill>
                  <a:srgbClr val="002060"/>
                </a:solidFill>
              </a:rPr>
              <a:t> </a:t>
            </a:r>
            <a:r>
              <a:rPr lang="ru-RU" sz="5400" b="1" dirty="0" err="1">
                <a:solidFill>
                  <a:srgbClr val="002060"/>
                </a:solidFill>
              </a:rPr>
              <a:t>шешілуі</a:t>
            </a:r>
            <a:r>
              <a:rPr lang="ru-RU" sz="5400" b="1" dirty="0">
                <a:solidFill>
                  <a:srgbClr val="002060"/>
                </a:solidFill>
              </a:rPr>
              <a:t>»  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5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onlinewebfonts.com/svg/img_4544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1366"/>
            <a:ext cx="720080" cy="904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1587" y="971784"/>
            <a:ext cx="86251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Roboto slab"/>
              </a:rPr>
              <a:t>«</a:t>
            </a:r>
            <a:r>
              <a:rPr lang="ru-RU" sz="4000" b="1" dirty="0" err="1">
                <a:solidFill>
                  <a:srgbClr val="C00000"/>
                </a:solidFill>
                <a:latin typeface="Roboto slab"/>
              </a:rPr>
              <a:t>Мәселе</a:t>
            </a:r>
            <a:r>
              <a:rPr lang="ru-RU" sz="4000" b="1" dirty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Roboto slab"/>
              </a:rPr>
              <a:t>және</a:t>
            </a:r>
            <a:r>
              <a:rPr lang="ru-RU" sz="4000" b="1" dirty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sz="4000" b="1" dirty="0" err="1">
                <a:solidFill>
                  <a:srgbClr val="C00000"/>
                </a:solidFill>
                <a:latin typeface="Roboto slab"/>
              </a:rPr>
              <a:t>шешім</a:t>
            </a:r>
            <a:r>
              <a:rPr lang="ru-RU" sz="4000" b="1" dirty="0">
                <a:solidFill>
                  <a:srgbClr val="C00000"/>
                </a:solidFill>
                <a:latin typeface="Roboto slab"/>
              </a:rPr>
              <a:t>» </a:t>
            </a:r>
            <a:r>
              <a:rPr lang="ru-RU" sz="4000" b="1" dirty="0" err="1">
                <a:solidFill>
                  <a:srgbClr val="C00000"/>
                </a:solidFill>
                <a:latin typeface="Roboto slab"/>
              </a:rPr>
              <a:t>эссесінде</a:t>
            </a:r>
            <a:r>
              <a:rPr lang="ru-RU" sz="4000" b="1" dirty="0">
                <a:solidFill>
                  <a:srgbClr val="C00000"/>
                </a:solidFill>
                <a:latin typeface="Roboto slab"/>
              </a:rPr>
              <a:t>:</a:t>
            </a:r>
            <a:endParaRPr lang="ru-RU" sz="4000" dirty="0">
              <a:latin typeface="Roboto slab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7547" y="2504392"/>
            <a:ext cx="77320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 smtClean="0"/>
              <a:t>сұрақ</a:t>
            </a:r>
            <a:r>
              <a:rPr lang="ru-RU" dirty="0" smtClean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жағдаймен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мәселе</a:t>
            </a:r>
            <a:r>
              <a:rPr lang="ru-RU" dirty="0"/>
              <a:t> </a:t>
            </a:r>
            <a:r>
              <a:rPr lang="en-US" dirty="0"/>
              <a:t>(</a:t>
            </a:r>
            <a:r>
              <a:rPr lang="ru-RU" dirty="0" err="1"/>
              <a:t>мәселелер</a:t>
            </a:r>
            <a:r>
              <a:rPr lang="en-US" dirty="0"/>
              <a:t>)</a:t>
            </a:r>
            <a:r>
              <a:rPr lang="ru-RU" dirty="0"/>
              <a:t> </a:t>
            </a:r>
            <a:r>
              <a:rPr lang="ru-RU" dirty="0" err="1" smtClean="0"/>
              <a:t>талданады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47546" y="3947590"/>
            <a:ext cx="7696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Күтілетін</a:t>
            </a:r>
            <a:r>
              <a:rPr lang="ru-RU" dirty="0"/>
              <a:t> </a:t>
            </a:r>
            <a:r>
              <a:rPr lang="ru-RU" dirty="0" err="1"/>
              <a:t>нәтижелер</a:t>
            </a:r>
            <a:r>
              <a:rPr lang="ru-RU" dirty="0"/>
              <a:t>/</a:t>
            </a:r>
            <a:r>
              <a:rPr lang="ru-RU" dirty="0" err="1"/>
              <a:t>салдарларымен</a:t>
            </a:r>
            <a:r>
              <a:rPr lang="ru-RU" dirty="0"/>
              <a:t> </a:t>
            </a:r>
            <a:r>
              <a:rPr lang="ru-RU" dirty="0" err="1"/>
              <a:t>қатар</a:t>
            </a:r>
            <a:r>
              <a:rPr lang="ru-RU" dirty="0"/>
              <a:t> </a:t>
            </a:r>
            <a:r>
              <a:rPr lang="ru-RU" dirty="0" err="1"/>
              <a:t>ықтимал</a:t>
            </a:r>
            <a:r>
              <a:rPr lang="ru-RU" dirty="0"/>
              <a:t> </a:t>
            </a:r>
            <a:r>
              <a:rPr lang="ru-RU" dirty="0" err="1"/>
              <a:t>шешімдер</a:t>
            </a:r>
            <a:r>
              <a:rPr lang="ru-RU" dirty="0"/>
              <a:t> </a:t>
            </a:r>
            <a:r>
              <a:rPr lang="ru-RU" dirty="0" err="1"/>
              <a:t>ұсынылады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47546" y="5229200"/>
            <a:ext cx="77210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Автордың</a:t>
            </a:r>
            <a:r>
              <a:rPr lang="ru-RU" dirty="0"/>
              <a:t> </a:t>
            </a:r>
            <a:r>
              <a:rPr lang="ru-RU" dirty="0" err="1"/>
              <a:t>пікірі</a:t>
            </a:r>
            <a:r>
              <a:rPr lang="ru-RU" dirty="0"/>
              <a:t> </a:t>
            </a:r>
            <a:r>
              <a:rPr lang="ru-RU" dirty="0" err="1"/>
              <a:t>кіріспе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қорытынды</a:t>
            </a:r>
            <a:r>
              <a:rPr lang="ru-RU" dirty="0"/>
              <a:t> </a:t>
            </a:r>
            <a:r>
              <a:rPr lang="ru-RU" dirty="0" err="1"/>
              <a:t>бөлімде</a:t>
            </a:r>
            <a:r>
              <a:rPr lang="ru-RU" dirty="0"/>
              <a:t> </a:t>
            </a:r>
            <a:r>
              <a:rPr lang="ru-RU" dirty="0" err="1"/>
              <a:t>тікелей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жанама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айтылуы</a:t>
            </a:r>
            <a:r>
              <a:rPr lang="ru-RU" dirty="0"/>
              <a:t> </a:t>
            </a:r>
            <a:r>
              <a:rPr lang="ru-RU" dirty="0" err="1" smtClean="0"/>
              <a:t>мүмкін</a:t>
            </a:r>
            <a:endParaRPr lang="en-US" dirty="0"/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74164" y="5157192"/>
            <a:ext cx="874791" cy="87479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58" y="3756803"/>
            <a:ext cx="824722" cy="82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0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9" y="188640"/>
            <a:ext cx="9144000" cy="1107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Мәселе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және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шешім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»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эссесінің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құрылымы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Roboto slab"/>
              </a:rPr>
              <a:t> </a:t>
            </a:r>
            <a:endParaRPr lang="en-US" b="1" dirty="0">
              <a:solidFill>
                <a:srgbClr val="C00000"/>
              </a:solidFill>
              <a:latin typeface="Roboto slab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640659"/>
              </p:ext>
            </p:extLst>
          </p:nvPr>
        </p:nvGraphicFramePr>
        <p:xfrm>
          <a:off x="107504" y="1412779"/>
          <a:ext cx="9036496" cy="483861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2349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534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4811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495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r>
                        <a:rPr lang="ru-RU" sz="1600" dirty="0" err="1" smtClean="0">
                          <a:effectLst/>
                        </a:rPr>
                        <a:t>Эссенің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құрылымы</a:t>
                      </a:r>
                      <a:endParaRPr lang="en-US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593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Кіріспе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Жалпы тұжырым</a:t>
                      </a:r>
                      <a:r>
                        <a:rPr lang="en-US" sz="1600" dirty="0" smtClean="0">
                          <a:effectLst/>
                        </a:rPr>
                        <a:t>/</a:t>
                      </a:r>
                      <a:endParaRPr lang="kk-KZ" sz="16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Бұрыннан белгілі ақпарат</a:t>
                      </a:r>
                      <a:endParaRPr lang="en-US" sz="1600" b="1" i="1" dirty="0">
                        <a:effectLst/>
                        <a:latin typeface="+mj-lt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Талқыланатын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дәлелді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нақты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көрсетіп</a:t>
                      </a:r>
                      <a:r>
                        <a:rPr lang="ru-RU" sz="1600" dirty="0" smtClean="0">
                          <a:effectLst/>
                        </a:rPr>
                        <a:t> беру</a:t>
                      </a:r>
                      <a:r>
                        <a:rPr lang="ru-RU" sz="1600" baseline="0" dirty="0" smtClean="0">
                          <a:effectLst/>
                        </a:rPr>
                        <a:t> (</a:t>
                      </a:r>
                      <a:r>
                        <a:rPr lang="ru-RU" sz="1600" baseline="0" dirty="0" err="1" smtClean="0">
                          <a:effectLst/>
                        </a:rPr>
                        <a:t>атауын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өзгертіп</a:t>
                      </a:r>
                      <a:r>
                        <a:rPr lang="ru-RU" sz="1600" baseline="0" dirty="0" smtClean="0">
                          <a:effectLst/>
                        </a:rPr>
                        <a:t>, </a:t>
                      </a:r>
                      <a:r>
                        <a:rPr lang="ru-RU" sz="1600" baseline="0" dirty="0" err="1" smtClean="0">
                          <a:effectLst/>
                        </a:rPr>
                        <a:t>перефраз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жасап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беруге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болады</a:t>
                      </a:r>
                      <a:r>
                        <a:rPr lang="ru-RU" sz="1600" baseline="0" dirty="0" smtClean="0">
                          <a:effectLst/>
                        </a:rPr>
                        <a:t>), </a:t>
                      </a:r>
                      <a:r>
                        <a:rPr lang="ru-RU" sz="1600" baseline="0" dirty="0" err="1" smtClean="0">
                          <a:effectLst/>
                        </a:rPr>
                        <a:t>жалпы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түсінік</a:t>
                      </a:r>
                      <a:r>
                        <a:rPr lang="ru-RU" sz="1600" baseline="0" dirty="0" smtClean="0">
                          <a:effectLst/>
                        </a:rPr>
                        <a:t> беру </a:t>
                      </a:r>
                      <a:r>
                        <a:rPr lang="ru-RU" sz="1600" baseline="0" dirty="0" err="1" smtClean="0">
                          <a:effectLst/>
                        </a:rPr>
                        <a:t>арқылы</a:t>
                      </a:r>
                      <a:r>
                        <a:rPr lang="ru-RU" sz="1600" baseline="0" dirty="0" smtClean="0">
                          <a:effectLst/>
                        </a:rPr>
                        <a:t>. 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endParaRPr lang="en-US" sz="16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Автордың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пікірі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кіріспеде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тұра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немесе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жанама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түрде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айтылып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кетуі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мүмкін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51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Негізгі бөлім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Тұжырым</a:t>
                      </a:r>
                      <a:endParaRPr kumimoji="0" lang="ru-RU" sz="1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Негіздеме</a:t>
                      </a:r>
                      <a:endParaRPr kumimoji="0" lang="ru-RU" sz="1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Дәлел</a:t>
                      </a:r>
                      <a:endParaRPr kumimoji="0" lang="ru-RU" sz="16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Нақтылау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Детальды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ru-RU" sz="1600" u="none" strike="noStrike" kern="1200" cap="none" spc="0" normalizeH="0" baseline="0" noProof="0" dirty="0" err="1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абзацтар</a:t>
                      </a:r>
                      <a:r>
                        <a:rPr kumimoji="0" lang="ru-RU" sz="16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: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dirty="0" smtClean="0">
                          <a:effectLst/>
                        </a:rPr>
                        <a:t>1</a:t>
                      </a:r>
                      <a:r>
                        <a:rPr lang="en-US" sz="1600" u="sng" baseline="0" dirty="0" smtClean="0">
                          <a:effectLst/>
                        </a:rPr>
                        <a:t> </a:t>
                      </a:r>
                      <a:r>
                        <a:rPr lang="ru-RU" sz="1600" u="sng" baseline="0" dirty="0" smtClean="0">
                          <a:effectLst/>
                        </a:rPr>
                        <a:t>абзац</a:t>
                      </a:r>
                      <a:r>
                        <a:rPr lang="en-US" sz="1600" u="sng" baseline="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– </a:t>
                      </a:r>
                      <a:r>
                        <a:rPr lang="ru-RU" sz="1600" baseline="0" dirty="0" err="1" smtClean="0">
                          <a:effectLst/>
                        </a:rPr>
                        <a:t>тақырыпқа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қатысты</a:t>
                      </a:r>
                      <a:r>
                        <a:rPr lang="ru-RU" sz="1600" baseline="0" dirty="0" smtClean="0">
                          <a:effectLst/>
                        </a:rPr>
                        <a:t> МӘСЕЛЕЛЕЛЕРДІ </a:t>
                      </a:r>
                      <a:r>
                        <a:rPr lang="ru-RU" sz="1600" baseline="0" dirty="0" err="1" smtClean="0">
                          <a:effectLst/>
                        </a:rPr>
                        <a:t>анық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белгілеп</a:t>
                      </a:r>
                      <a:r>
                        <a:rPr lang="ru-RU" sz="1600" baseline="0" dirty="0" smtClean="0">
                          <a:effectLst/>
                        </a:rPr>
                        <a:t>, </a:t>
                      </a:r>
                      <a:r>
                        <a:rPr lang="ru-RU" sz="1600" baseline="0" dirty="0" err="1" smtClean="0">
                          <a:effectLst/>
                        </a:rPr>
                        <a:t>олардың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шығу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себептері</a:t>
                      </a:r>
                      <a:r>
                        <a:rPr lang="ru-RU" sz="1600" baseline="0" dirty="0" smtClean="0">
                          <a:effectLst/>
                        </a:rPr>
                        <a:t> мен </a:t>
                      </a:r>
                      <a:r>
                        <a:rPr lang="ru-RU" sz="1600" baseline="0" dirty="0" err="1" smtClean="0">
                          <a:effectLst/>
                        </a:rPr>
                        <a:t>салдарын</a:t>
                      </a:r>
                      <a:r>
                        <a:rPr lang="ru-RU" sz="1600" baseline="0" dirty="0" smtClean="0">
                          <a:effectLst/>
                        </a:rPr>
                        <a:t>  </a:t>
                      </a:r>
                      <a:r>
                        <a:rPr lang="ru-RU" sz="1600" baseline="0" dirty="0" err="1" smtClean="0">
                          <a:effectLst/>
                        </a:rPr>
                        <a:t>талдау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endParaRPr lang="en-US" sz="1600" u="sng" baseline="0" dirty="0" smtClean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sng" dirty="0" smtClean="0">
                          <a:effectLst/>
                        </a:rPr>
                        <a:t>1-2 </a:t>
                      </a:r>
                      <a:r>
                        <a:rPr lang="ru-RU" sz="1600" u="sng" dirty="0" smtClean="0">
                          <a:effectLst/>
                        </a:rPr>
                        <a:t>абзац</a:t>
                      </a:r>
                      <a:r>
                        <a:rPr lang="en-US" sz="1600" u="sng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– </a:t>
                      </a:r>
                      <a:r>
                        <a:rPr lang="kk-KZ" sz="1600" dirty="0" smtClean="0">
                          <a:effectLst/>
                        </a:rPr>
                        <a:t>кем дегенде </a:t>
                      </a:r>
                      <a:r>
                        <a:rPr lang="ru-RU" sz="1600" dirty="0" smtClean="0">
                          <a:effectLst/>
                        </a:rPr>
                        <a:t>3 </a:t>
                      </a:r>
                      <a:r>
                        <a:rPr lang="ru-RU" sz="1600" dirty="0" err="1" smtClean="0">
                          <a:effectLst/>
                        </a:rPr>
                        <a:t>шешу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жолдарын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ұсынып</a:t>
                      </a:r>
                      <a:r>
                        <a:rPr lang="ru-RU" sz="160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шығатын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нәтижеге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болжам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жасайды</a:t>
                      </a:r>
                      <a:r>
                        <a:rPr lang="ru-RU" sz="1600" baseline="0" dirty="0" smtClean="0">
                          <a:effectLst/>
                        </a:rPr>
                        <a:t>.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44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Қорытынды</a:t>
                      </a:r>
                      <a:endParaRPr lang="en-US" sz="16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effectLst/>
                        </a:rPr>
                        <a:t>Қорытынды</a:t>
                      </a:r>
                      <a:endParaRPr lang="en-US" sz="16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өз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идеяларыңызды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1600" baseline="0" dirty="0" err="1" smtClean="0">
                          <a:effectLst/>
                        </a:rPr>
                        <a:t>қорытындылап</a:t>
                      </a:r>
                      <a:r>
                        <a:rPr lang="ru-RU" sz="1600" baseline="0" dirty="0" smtClean="0">
                          <a:effectLst/>
                        </a:rPr>
                        <a:t>, </a:t>
                      </a:r>
                      <a:r>
                        <a:rPr lang="ru-RU" sz="1600" dirty="0" err="1" smtClean="0">
                          <a:effectLst/>
                        </a:rPr>
                        <a:t>пікірлеріңізді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нақты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немесе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жанама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түрде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 err="1" smtClean="0">
                          <a:effectLst/>
                        </a:rPr>
                        <a:t>көрсету</a:t>
                      </a:r>
                      <a:r>
                        <a:rPr lang="ru-RU" sz="1600" dirty="0" smtClean="0">
                          <a:effectLst/>
                        </a:rPr>
                        <a:t>. </a:t>
                      </a:r>
                      <a:endParaRPr lang="en-US" sz="1600" dirty="0" smtClean="0">
                        <a:effectLst/>
                        <a:latin typeface="+mj-lt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1666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44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750625"/>
          </a:xfrm>
        </p:spPr>
        <p:txBody>
          <a:bodyPr>
            <a:normAutofit/>
          </a:bodyPr>
          <a:lstStyle/>
          <a:p>
            <a:r>
              <a:rPr lang="kk-KZ" sz="3600" b="1" dirty="0">
                <a:solidFill>
                  <a:srgbClr val="C00000"/>
                </a:solidFill>
                <a:latin typeface="Roboto slab"/>
              </a:rPr>
              <a:t>Қажетті сөз тіркестері мен фразалар</a:t>
            </a:r>
            <a:endParaRPr lang="en-US" sz="3600" dirty="0">
              <a:latin typeface="Roboto slab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976794"/>
              </p:ext>
            </p:extLst>
          </p:nvPr>
        </p:nvGraphicFramePr>
        <p:xfrm>
          <a:off x="467544" y="980728"/>
          <a:ext cx="8208912" cy="5273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6304"/>
                <a:gridCol w="2736304"/>
                <a:gridCol w="2736304"/>
              </a:tblGrid>
              <a:tr h="2232248"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Кезектілік</a:t>
                      </a:r>
                      <a:endParaRPr lang="ru-RU" sz="1400" b="1" dirty="0" smtClean="0"/>
                    </a:p>
                    <a:p>
                      <a:r>
                        <a:rPr lang="ru-RU" sz="1400" dirty="0" err="1" smtClean="0"/>
                        <a:t>Бірінші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екінші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err="1" smtClean="0"/>
                        <a:t>үшінші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Келес</a:t>
                      </a:r>
                      <a:r>
                        <a:rPr lang="kk-KZ" sz="1400" dirty="0" smtClean="0"/>
                        <a:t>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соңында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қорытындылай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келе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Сонымен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қатар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сонымен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қатар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Бұдан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әрі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Басқа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Сонымен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қатар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Қорытындысында</a:t>
                      </a:r>
                      <a:endParaRPr lang="ru-RU" sz="1400" b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Нәтиже</a:t>
                      </a:r>
                      <a:endParaRPr lang="ru-RU" sz="1400" b="1" dirty="0" smtClean="0"/>
                    </a:p>
                    <a:p>
                      <a:r>
                        <a:rPr lang="ru-RU" sz="1400" dirty="0" err="1" smtClean="0"/>
                        <a:t>Мәселен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Нәтижесінде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Соның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салдарынан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Сондықтан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Осылайша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Демек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Себебі</a:t>
                      </a:r>
                      <a:endParaRPr lang="ru-RU" sz="1400" b="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/>
                        <a:t>Басты</a:t>
                      </a:r>
                      <a:r>
                        <a:rPr lang="ru-RU" sz="1400" b="1" baseline="0" dirty="0" smtClean="0"/>
                        <a:t> </a:t>
                      </a:r>
                      <a:r>
                        <a:rPr lang="ru-RU" sz="1400" b="1" dirty="0" err="1" smtClean="0"/>
                        <a:t>назар</a:t>
                      </a:r>
                      <a:endParaRPr lang="ru-RU" sz="1400" b="1" dirty="0" smtClean="0"/>
                    </a:p>
                    <a:p>
                      <a:r>
                        <a:rPr lang="ru-RU" sz="1400" dirty="0" err="1" smtClean="0"/>
                        <a:t>Сөз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жоқ</a:t>
                      </a:r>
                      <a:r>
                        <a:rPr lang="ru-RU" sz="1400" dirty="0" smtClean="0"/>
                        <a:t>,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шүбәсіз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Шынында</a:t>
                      </a:r>
                      <a:r>
                        <a:rPr lang="ru-RU" sz="1400" dirty="0" smtClean="0"/>
                        <a:t> да</a:t>
                      </a:r>
                    </a:p>
                    <a:p>
                      <a:r>
                        <a:rPr lang="ru-RU" sz="1400" dirty="0" err="1" smtClean="0"/>
                        <a:t>Әлбетте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Әдетте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Әрине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Шындығында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Атап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айтқанда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Әсіресе</a:t>
                      </a:r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Маңызды</a:t>
                      </a:r>
                      <a:endParaRPr lang="en-US" sz="1400" b="0" dirty="0" smtClean="0">
                        <a:effectLst/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effectLst/>
                        </a:rPr>
                        <a:t>Қосымша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Және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Қосымша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Сонымен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қатар</a:t>
                      </a:r>
                      <a:r>
                        <a:rPr lang="ru-RU" sz="1400" dirty="0" smtClean="0">
                          <a:effectLst/>
                        </a:rPr>
                        <a:t>/</a:t>
                      </a:r>
                      <a:r>
                        <a:rPr lang="ru-RU" sz="1400" dirty="0" err="1" smtClean="0">
                          <a:effectLst/>
                        </a:rPr>
                        <a:t>сондай-ақ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Тым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көп</a:t>
                      </a:r>
                      <a:endParaRPr lang="ru-RU" sz="1400" b="0" dirty="0" smtClean="0">
                        <a:effectLst/>
                        <a:latin typeface="+mj-lt"/>
                      </a:endParaRPr>
                    </a:p>
                  </a:txBody>
                  <a:tcPr marL="10235" marR="10235" marT="13646" marB="136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effectLst/>
                        </a:rPr>
                        <a:t>Себеп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Үшін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Өйткені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себебі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kk-KZ" sz="1400" dirty="0" smtClean="0">
                          <a:effectLst/>
                        </a:rPr>
                        <a:t>Үшін/себебі/болғандықтан</a:t>
                      </a:r>
                      <a:endParaRPr lang="ru-RU" sz="1400" dirty="0" smtClean="0">
                        <a:effectLst/>
                      </a:endParaRPr>
                    </a:p>
                    <a:p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 marL="10235" marR="10235" marT="13646" marB="136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effectLst/>
                        </a:rPr>
                        <a:t>Мысал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Мысалы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kk-KZ" sz="1400" dirty="0" smtClean="0">
                          <a:effectLst/>
                        </a:rPr>
                        <a:t>Яғни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Мұндай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сияқты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Соның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ішінде</a:t>
                      </a:r>
                      <a:r>
                        <a:rPr lang="ru-RU" sz="1400" dirty="0" smtClean="0">
                          <a:effectLst/>
                        </a:rPr>
                        <a:t>/</a:t>
                      </a:r>
                      <a:r>
                        <a:rPr lang="ru-RU" sz="1400" dirty="0" err="1" smtClean="0">
                          <a:effectLst/>
                        </a:rPr>
                        <a:t>Қоса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алғанда</a:t>
                      </a:r>
                      <a:endParaRPr lang="ru-RU" sz="1400" dirty="0" smtClean="0">
                        <a:effectLst/>
                      </a:endParaRPr>
                    </a:p>
                    <a:p>
                      <a:r>
                        <a:rPr lang="ru-RU" sz="1400" dirty="0" err="1" smtClean="0">
                          <a:effectLst/>
                        </a:rPr>
                        <a:t>Атап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айтқанда</a:t>
                      </a:r>
                      <a:endParaRPr lang="en-US" sz="1400" b="0" dirty="0" smtClean="0">
                        <a:effectLst/>
                        <a:latin typeface="+mj-lt"/>
                      </a:endParaRPr>
                    </a:p>
                  </a:txBody>
                  <a:tcPr marL="10235" marR="10235" marT="13646" marB="136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Контраст/</a:t>
                      </a:r>
                      <a:r>
                        <a:rPr lang="ru-RU" sz="1400" b="1" dirty="0" err="1" smtClean="0">
                          <a:effectLst/>
                        </a:rPr>
                        <a:t>қарама-қайшылық</a:t>
                      </a:r>
                      <a:r>
                        <a:rPr lang="ru-RU" sz="1400" b="1" dirty="0" smtClean="0">
                          <a:effectLst/>
                        </a:rPr>
                        <a:t>/</a:t>
                      </a:r>
                      <a:r>
                        <a:rPr lang="ru-RU" sz="1400" b="1" dirty="0" err="1" smtClean="0">
                          <a:effectLst/>
                        </a:rPr>
                        <a:t>қарсы</a:t>
                      </a:r>
                      <a:r>
                        <a:rPr lang="ru-RU" sz="1400" b="1" dirty="0" smtClean="0">
                          <a:effectLst/>
                        </a:rPr>
                        <a:t> </a:t>
                      </a:r>
                      <a:r>
                        <a:rPr lang="ru-RU" sz="1400" b="1" dirty="0" err="1" smtClean="0">
                          <a:effectLst/>
                        </a:rPr>
                        <a:t>қою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Дегенмен</a:t>
                      </a:r>
                      <a:r>
                        <a:rPr lang="ru-RU" sz="1400" dirty="0" smtClean="0">
                          <a:effectLst/>
                        </a:rPr>
                        <a:t>/</a:t>
                      </a:r>
                      <a:r>
                        <a:rPr lang="ru-RU" sz="1400" dirty="0" err="1" smtClean="0">
                          <a:effectLst/>
                        </a:rPr>
                        <a:t>Алайда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Оған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қарамастан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Қарама-қарсы</a:t>
                      </a:r>
                      <a:r>
                        <a:rPr lang="ru-RU" sz="1400" dirty="0" smtClean="0">
                          <a:effectLst/>
                        </a:rPr>
                        <a:t>/</a:t>
                      </a:r>
                      <a:r>
                        <a:rPr lang="ru-RU" sz="1400" dirty="0" err="1" smtClean="0">
                          <a:effectLst/>
                        </a:rPr>
                        <a:t>салыстырғанда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....болғанда,</a:t>
                      </a:r>
                      <a:r>
                        <a:rPr lang="kk-KZ" sz="1400" baseline="0" dirty="0" smtClean="0">
                          <a:effectLst/>
                        </a:rPr>
                        <a:t> ескере отырып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Екінші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жағынан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Керісінше</a:t>
                      </a:r>
                      <a:endParaRPr lang="en-US" sz="1400" b="0" dirty="0" smtClean="0">
                        <a:effectLst/>
                        <a:latin typeface="+mj-lt"/>
                      </a:endParaRPr>
                    </a:p>
                  </a:txBody>
                  <a:tcPr marL="10235" marR="10235" marT="13646" marB="136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effectLst/>
                        </a:rPr>
                        <a:t>Салыстыру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Үшін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effectLst/>
                        </a:rPr>
                        <a:t>Өйткені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себебі</a:t>
                      </a: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k-KZ" sz="1400" dirty="0" smtClean="0">
                          <a:effectLst/>
                        </a:rPr>
                        <a:t>нәтижсесінде</a:t>
                      </a:r>
                      <a:endParaRPr lang="en-US" sz="1400" b="0" dirty="0">
                        <a:effectLst/>
                        <a:latin typeface="+mj-lt"/>
                      </a:endParaRPr>
                    </a:p>
                  </a:txBody>
                  <a:tcPr marL="10235" marR="10235" marT="13646" marB="136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anose="020B0604020202020204" pitchFamily="34" charset="0"/>
                        <a:buNone/>
                      </a:pPr>
                      <a:endParaRPr lang="en-US" sz="1400" dirty="0">
                        <a:effectLst/>
                        <a:latin typeface="+mj-lt"/>
                      </a:endParaRPr>
                    </a:p>
                  </a:txBody>
                  <a:tcPr marL="10235" marR="10235" marT="13646" marB="1364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1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22" y="250860"/>
            <a:ext cx="9134078" cy="1273862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Roboto slab"/>
              </a:rPr>
              <a:t>Аргументтелген</a:t>
            </a:r>
            <a:r>
              <a:rPr lang="en-US" b="1" dirty="0" smtClean="0">
                <a:solidFill>
                  <a:srgbClr val="FF0000"/>
                </a:solidFill>
                <a:latin typeface="Roboto slab"/>
              </a:rPr>
              <a:t>(</a:t>
            </a:r>
            <a:r>
              <a:rPr lang="kk-KZ" b="1" dirty="0" smtClean="0">
                <a:solidFill>
                  <a:srgbClr val="FF0000"/>
                </a:solidFill>
                <a:latin typeface="Roboto slab"/>
              </a:rPr>
              <a:t>дәйектелген</a:t>
            </a:r>
            <a:r>
              <a:rPr lang="en-US" b="1" dirty="0" smtClean="0">
                <a:solidFill>
                  <a:srgbClr val="FF0000"/>
                </a:solidFill>
                <a:latin typeface="Roboto slab"/>
              </a:rPr>
              <a:t>)</a:t>
            </a:r>
            <a:r>
              <a:rPr lang="kk-KZ" b="1" dirty="0" smtClean="0">
                <a:solidFill>
                  <a:srgbClr val="FF0000"/>
                </a:solidFill>
                <a:latin typeface="Roboto slab"/>
              </a:rPr>
              <a:t> эссенің түрлері</a:t>
            </a:r>
            <a:endParaRPr lang="ru-RU" b="1" dirty="0">
              <a:solidFill>
                <a:srgbClr val="FF0000"/>
              </a:solidFill>
              <a:latin typeface="Roboto slab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53395" y="3322952"/>
            <a:ext cx="6733406" cy="15012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dirty="0" smtClean="0"/>
              <a:t>«</a:t>
            </a:r>
            <a:r>
              <a:rPr lang="ru-RU" sz="1800" b="1" dirty="0" err="1" smtClean="0"/>
              <a:t>Жақтау</a:t>
            </a:r>
            <a:r>
              <a:rPr lang="ru-RU" sz="1800" b="1" dirty="0" smtClean="0"/>
              <a:t>» </a:t>
            </a:r>
            <a:r>
              <a:rPr lang="ru-RU" sz="1800" b="1" dirty="0" err="1" smtClean="0"/>
              <a:t>немесе</a:t>
            </a:r>
            <a:r>
              <a:rPr lang="ru-RU" sz="1800" b="1" dirty="0" smtClean="0"/>
              <a:t> </a:t>
            </a:r>
            <a:r>
              <a:rPr lang="ru-RU" sz="1800" b="1" dirty="0"/>
              <a:t>«</a:t>
            </a:r>
            <a:r>
              <a:rPr lang="ru-RU" sz="1800" b="1" dirty="0" err="1" smtClean="0"/>
              <a:t>қарсы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тұру</a:t>
            </a:r>
            <a:r>
              <a:rPr lang="ru-RU" sz="1800" dirty="0" smtClean="0"/>
              <a:t>» </a:t>
            </a:r>
            <a:r>
              <a:rPr lang="ru-RU" sz="1800" dirty="0" err="1"/>
              <a:t>эссесі</a:t>
            </a:r>
            <a:r>
              <a:rPr lang="ru-RU" sz="1800" b="1" dirty="0"/>
              <a:t>: </a:t>
            </a:r>
            <a:r>
              <a:rPr lang="ru-RU" sz="1800" dirty="0" err="1"/>
              <a:t>дискуссивті</a:t>
            </a:r>
            <a:r>
              <a:rPr lang="ru-RU" sz="1800" dirty="0"/>
              <a:t> </a:t>
            </a:r>
            <a:r>
              <a:rPr lang="ru-RU" sz="1800" dirty="0" err="1"/>
              <a:t>эссенің</a:t>
            </a:r>
            <a:r>
              <a:rPr lang="ru-RU" sz="1800" dirty="0"/>
              <a:t> </a:t>
            </a:r>
            <a:r>
              <a:rPr lang="ru-RU" sz="1800" dirty="0" err="1" smtClean="0"/>
              <a:t>бір</a:t>
            </a:r>
            <a:r>
              <a:rPr lang="ru-RU" sz="1800" dirty="0" smtClean="0"/>
              <a:t> </a:t>
            </a:r>
            <a:r>
              <a:rPr lang="ru-RU" sz="1800" dirty="0" err="1" smtClean="0"/>
              <a:t>түрі</a:t>
            </a:r>
            <a:r>
              <a:rPr lang="ru-RU" sz="1800" dirty="0"/>
              <a:t>. </a:t>
            </a:r>
            <a:r>
              <a:rPr lang="ru-RU" sz="1800" dirty="0" err="1"/>
              <a:t>Ол</a:t>
            </a:r>
            <a:r>
              <a:rPr lang="ru-RU" sz="1800" dirty="0"/>
              <a:t> </a:t>
            </a:r>
            <a:r>
              <a:rPr lang="ru-RU" sz="1800" dirty="0" err="1"/>
              <a:t>тақырып</a:t>
            </a:r>
            <a:r>
              <a:rPr lang="ru-RU" sz="1800" dirty="0"/>
              <a:t> </a:t>
            </a:r>
            <a:r>
              <a:rPr lang="ru-RU" sz="1800" dirty="0" err="1"/>
              <a:t>бойынша</a:t>
            </a:r>
            <a:r>
              <a:rPr lang="ru-RU" sz="1800" dirty="0"/>
              <a:t> </a:t>
            </a:r>
            <a:r>
              <a:rPr lang="ru-RU" sz="1800" dirty="0" err="1"/>
              <a:t>екі</a:t>
            </a:r>
            <a:r>
              <a:rPr lang="ru-RU" sz="1800" dirty="0"/>
              <a:t> </a:t>
            </a:r>
            <a:r>
              <a:rPr lang="ru-RU" sz="1800" dirty="0" err="1"/>
              <a:t>немесе</a:t>
            </a:r>
            <a:r>
              <a:rPr lang="ru-RU" sz="1800" dirty="0"/>
              <a:t> </a:t>
            </a:r>
            <a:r>
              <a:rPr lang="ru-RU" sz="1800" dirty="0" err="1" smtClean="0"/>
              <a:t>одан</a:t>
            </a:r>
            <a:r>
              <a:rPr lang="ru-RU" sz="1800" dirty="0" smtClean="0"/>
              <a:t> да </a:t>
            </a:r>
            <a:r>
              <a:rPr lang="ru-RU" sz="1800" dirty="0" err="1" smtClean="0"/>
              <a:t>көп</a:t>
            </a:r>
            <a:r>
              <a:rPr lang="ru-RU" sz="1800" dirty="0" smtClean="0"/>
              <a:t> </a:t>
            </a:r>
            <a:r>
              <a:rPr lang="ru-RU" sz="1800" dirty="0" err="1" smtClean="0"/>
              <a:t>аргументтерді</a:t>
            </a:r>
            <a:r>
              <a:rPr lang="ru-RU" sz="1800" dirty="0" smtClean="0"/>
              <a:t> </a:t>
            </a:r>
            <a:r>
              <a:rPr lang="ru-RU" sz="1800" dirty="0" err="1"/>
              <a:t>ұсыну</a:t>
            </a:r>
            <a:r>
              <a:rPr lang="ru-RU" sz="1800" dirty="0"/>
              <a:t> </a:t>
            </a:r>
            <a:r>
              <a:rPr lang="ru-RU" sz="1800" dirty="0" err="1"/>
              <a:t>үшін</a:t>
            </a:r>
            <a:r>
              <a:rPr lang="ru-RU" sz="1800" dirty="0"/>
              <a:t> </a:t>
            </a:r>
            <a:r>
              <a:rPr lang="ru-RU" sz="1800" dirty="0" err="1"/>
              <a:t>арналған</a:t>
            </a:r>
            <a:r>
              <a:rPr lang="ru-RU" sz="1800" dirty="0"/>
              <a:t>. </a:t>
            </a:r>
            <a:r>
              <a:rPr lang="ru-RU" sz="1800" dirty="0" err="1"/>
              <a:t>Автордың</a:t>
            </a:r>
            <a:r>
              <a:rPr lang="ru-RU" sz="1800" dirty="0"/>
              <a:t> </a:t>
            </a:r>
            <a:r>
              <a:rPr lang="ru-RU" sz="1800" dirty="0" err="1"/>
              <a:t>пікірі</a:t>
            </a:r>
            <a:r>
              <a:rPr lang="ru-RU" sz="1800" dirty="0"/>
              <a:t> </a:t>
            </a:r>
            <a:r>
              <a:rPr lang="ru-RU" sz="1800" dirty="0" err="1"/>
              <a:t>бұл</a:t>
            </a:r>
            <a:r>
              <a:rPr lang="ru-RU" sz="1800" dirty="0"/>
              <a:t> </a:t>
            </a:r>
            <a:r>
              <a:rPr lang="ru-RU" sz="1800" dirty="0" err="1"/>
              <a:t>эссенің</a:t>
            </a:r>
            <a:r>
              <a:rPr lang="ru-RU" sz="1800" dirty="0"/>
              <a:t> </a:t>
            </a:r>
            <a:r>
              <a:rPr lang="ru-RU" sz="1800" dirty="0" err="1"/>
              <a:t>негізгі</a:t>
            </a:r>
            <a:r>
              <a:rPr lang="ru-RU" sz="1800" dirty="0"/>
              <a:t> </a:t>
            </a:r>
            <a:r>
              <a:rPr lang="ru-RU" sz="1800" dirty="0" err="1"/>
              <a:t>бөлімінде</a:t>
            </a:r>
            <a:r>
              <a:rPr lang="ru-RU" sz="1800" dirty="0"/>
              <a:t> </a:t>
            </a:r>
            <a:r>
              <a:rPr lang="ru-RU" sz="1800" dirty="0" err="1"/>
              <a:t>емес</a:t>
            </a:r>
            <a:r>
              <a:rPr lang="ru-RU" sz="1800" dirty="0"/>
              <a:t>, </a:t>
            </a:r>
            <a:r>
              <a:rPr lang="ru-RU" sz="1800" dirty="0" err="1"/>
              <a:t>кіріспе</a:t>
            </a:r>
            <a:r>
              <a:rPr lang="ru-RU" sz="1800" dirty="0"/>
              <a:t> </a:t>
            </a:r>
            <a:r>
              <a:rPr lang="ru-RU" sz="1800" dirty="0" err="1" smtClean="0"/>
              <a:t>бөлімінде</a:t>
            </a:r>
            <a:r>
              <a:rPr lang="ru-RU" sz="1800" dirty="0" smtClean="0"/>
              <a:t> </a:t>
            </a:r>
            <a:r>
              <a:rPr lang="ru-RU" sz="1800" dirty="0" err="1"/>
              <a:t>көрсетіледі</a:t>
            </a:r>
            <a:r>
              <a:rPr lang="ru-RU" sz="1800" dirty="0"/>
              <a:t>. </a:t>
            </a:r>
            <a:r>
              <a:rPr lang="ru-RU" sz="1800" dirty="0" err="1"/>
              <a:t>Қорытынды</a:t>
            </a:r>
            <a:r>
              <a:rPr lang="ru-RU" sz="1800" dirty="0"/>
              <a:t> </a:t>
            </a:r>
            <a:r>
              <a:rPr lang="ru-RU" sz="1800" dirty="0" err="1"/>
              <a:t>бөлімде</a:t>
            </a:r>
            <a:r>
              <a:rPr lang="ru-RU" sz="1800" dirty="0"/>
              <a:t> </a:t>
            </a:r>
            <a:r>
              <a:rPr lang="ru-RU" sz="1800" dirty="0" err="1"/>
              <a:t>өз</a:t>
            </a:r>
            <a:r>
              <a:rPr lang="ru-RU" sz="1800" dirty="0"/>
              <a:t> </a:t>
            </a:r>
            <a:r>
              <a:rPr lang="ru-RU" sz="1800" dirty="0" err="1"/>
              <a:t>пікіріңізді</a:t>
            </a:r>
            <a:r>
              <a:rPr lang="ru-RU" sz="1800" dirty="0"/>
              <a:t> </a:t>
            </a:r>
            <a:r>
              <a:rPr lang="ru-RU" sz="1800" dirty="0" err="1"/>
              <a:t>көрсетуге</a:t>
            </a:r>
            <a:r>
              <a:rPr lang="ru-RU" sz="1800" dirty="0"/>
              <a:t> </a:t>
            </a:r>
            <a:r>
              <a:rPr lang="ru-RU" sz="1800" dirty="0" err="1"/>
              <a:t>болады</a:t>
            </a:r>
            <a:r>
              <a:rPr lang="ru-RU" sz="1800" dirty="0"/>
              <a:t>, </a:t>
            </a:r>
            <a:r>
              <a:rPr lang="ru-RU" sz="1800" dirty="0" err="1"/>
              <a:t>бірақ</a:t>
            </a:r>
            <a:r>
              <a:rPr lang="ru-RU" sz="1800" dirty="0"/>
              <a:t> </a:t>
            </a:r>
            <a:r>
              <a:rPr lang="ru-RU" sz="1800" dirty="0" err="1"/>
              <a:t>міндетті</a:t>
            </a:r>
            <a:r>
              <a:rPr lang="ru-RU" sz="1800" dirty="0"/>
              <a:t> </a:t>
            </a:r>
            <a:r>
              <a:rPr lang="ru-RU" sz="1800" dirty="0" err="1" smtClean="0"/>
              <a:t>емес</a:t>
            </a:r>
            <a:r>
              <a:rPr lang="ru-RU" sz="1800" dirty="0"/>
              <a:t>. </a:t>
            </a:r>
            <a:endParaRPr lang="ru-RU" sz="1800" dirty="0" smtClean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4" y="1953515"/>
            <a:ext cx="1080120" cy="108012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979712" y="1928735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Calibri" panose="020F0502020204030204" pitchFamily="34" charset="0"/>
              </a:rPr>
              <a:t>Пікір</a:t>
            </a: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b="1" dirty="0" err="1">
                <a:latin typeface="Calibri" panose="020F0502020204030204" pitchFamily="34" charset="0"/>
              </a:rPr>
              <a:t>таныту</a:t>
            </a: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эссесі</a:t>
            </a:r>
            <a:r>
              <a:rPr lang="ru-RU" dirty="0">
                <a:latin typeface="Calibri" panose="020F0502020204030204" pitchFamily="34" charset="0"/>
              </a:rPr>
              <a:t> - </a:t>
            </a:r>
            <a:r>
              <a:rPr lang="ru-RU" dirty="0" err="1" smtClean="0">
                <a:latin typeface="Calibri" panose="020F0502020204030204" pitchFamily="34" charset="0"/>
              </a:rPr>
              <a:t>өз</a:t>
            </a:r>
            <a:r>
              <a:rPr lang="ru-RU" dirty="0" smtClean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пікіріңізді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жеткізу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үшін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қолданылады</a:t>
            </a:r>
            <a:r>
              <a:rPr lang="ru-RU" dirty="0">
                <a:latin typeface="Calibri" panose="020F0502020204030204" pitchFamily="34" charset="0"/>
              </a:rPr>
              <a:t>. Тек </a:t>
            </a:r>
            <a:r>
              <a:rPr lang="ru-RU" dirty="0" err="1">
                <a:latin typeface="Calibri" panose="020F0502020204030204" pitchFamily="34" charset="0"/>
              </a:rPr>
              <a:t>бір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ғана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пікір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талқыланады</a:t>
            </a:r>
            <a:r>
              <a:rPr lang="ru-RU" dirty="0">
                <a:latin typeface="Calibri" panose="020F0502020204030204" pitchFamily="34" charset="0"/>
              </a:rPr>
              <a:t>. </a:t>
            </a:r>
            <a:r>
              <a:rPr lang="ru-RU" dirty="0" err="1">
                <a:latin typeface="Calibri" panose="020F0502020204030204" pitchFamily="34" charset="0"/>
              </a:rPr>
              <a:t>Сіздің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мақсатыңыз</a:t>
            </a:r>
            <a:r>
              <a:rPr lang="ru-RU" dirty="0">
                <a:latin typeface="Calibri" panose="020F0502020204030204" pitchFamily="34" charset="0"/>
              </a:rPr>
              <a:t> - </a:t>
            </a:r>
            <a:r>
              <a:rPr lang="ru-RU" dirty="0" err="1">
                <a:latin typeface="Calibri" panose="020F0502020204030204" pitchFamily="34" charset="0"/>
              </a:rPr>
              <a:t>тақырыпқа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қатысты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пікіріңізді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күшейтетін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негіздемелер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</a:rPr>
              <a:t>келтіру</a:t>
            </a:r>
            <a:r>
              <a:rPr lang="ru-RU" dirty="0">
                <a:latin typeface="Calibri" panose="020F0502020204030204" pitchFamily="34" charset="0"/>
              </a:rPr>
              <a:t>. </a:t>
            </a:r>
            <a:endParaRPr lang="kk-KZ" dirty="0">
              <a:latin typeface="Calibri" panose="020F0502020204030204" pitchFamily="34" charset="0"/>
            </a:endParaRPr>
          </a:p>
          <a:p>
            <a:pPr algn="just"/>
            <a:endParaRPr lang="kk-KZ" dirty="0">
              <a:latin typeface="Calibri" panose="020F050202020403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34" y="3569512"/>
            <a:ext cx="1008112" cy="100811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953395" y="5229200"/>
            <a:ext cx="67334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«</a:t>
            </a:r>
            <a:r>
              <a:rPr lang="ru-RU" b="1" dirty="0" err="1"/>
              <a:t>Мәселе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шешім</a:t>
            </a:r>
            <a:r>
              <a:rPr lang="ru-RU" b="1" dirty="0"/>
              <a:t>» </a:t>
            </a:r>
            <a:r>
              <a:rPr lang="ru-RU" dirty="0" err="1"/>
              <a:t>эссесі</a:t>
            </a:r>
            <a:r>
              <a:rPr lang="ru-RU" dirty="0" smtClean="0"/>
              <a:t>:</a:t>
            </a:r>
            <a:r>
              <a:rPr lang="ru-RU" b="1" dirty="0" smtClean="0"/>
              <a:t> </a:t>
            </a:r>
            <a:r>
              <a:rPr lang="ru-RU" dirty="0" err="1"/>
              <a:t>дискуссивті</a:t>
            </a:r>
            <a:r>
              <a:rPr lang="ru-RU" dirty="0"/>
              <a:t> </a:t>
            </a:r>
            <a:r>
              <a:rPr lang="ru-RU" dirty="0" err="1"/>
              <a:t>эссенің</a:t>
            </a:r>
            <a:r>
              <a:rPr lang="ru-RU" dirty="0"/>
              <a:t> </a:t>
            </a:r>
            <a:r>
              <a:rPr lang="ru-RU" dirty="0" err="1"/>
              <a:t>тағы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түрі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эссенің</a:t>
            </a:r>
            <a:r>
              <a:rPr lang="ru-RU" dirty="0"/>
              <a:t> </a:t>
            </a:r>
            <a:r>
              <a:rPr lang="ru-RU" dirty="0" err="1"/>
              <a:t>мақсаты</a:t>
            </a:r>
            <a:r>
              <a:rPr lang="ru-RU" dirty="0"/>
              <a:t> – </a:t>
            </a:r>
            <a:r>
              <a:rPr lang="ru-RU" dirty="0" err="1"/>
              <a:t>оқырманға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осы </a:t>
            </a:r>
            <a:r>
              <a:rPr lang="ru-RU" dirty="0" err="1"/>
              <a:t>мәселенің</a:t>
            </a:r>
            <a:r>
              <a:rPr lang="ru-RU" dirty="0"/>
              <a:t> </a:t>
            </a:r>
            <a:r>
              <a:rPr lang="ru-RU" dirty="0" err="1"/>
              <a:t>шешімдерін</a:t>
            </a:r>
            <a:r>
              <a:rPr lang="ru-RU" dirty="0"/>
              <a:t> </a:t>
            </a:r>
            <a:r>
              <a:rPr lang="ru-RU" dirty="0" err="1"/>
              <a:t>ұсыну</a:t>
            </a:r>
            <a:r>
              <a:rPr lang="ru-RU" dirty="0"/>
              <a:t>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31" y="5013176"/>
            <a:ext cx="1056815" cy="105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9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Roboto slab"/>
              </a:rPr>
              <a:t>Дәйектелген</a:t>
            </a:r>
            <a:r>
              <a:rPr lang="ru-RU" dirty="0" smtClean="0">
                <a:latin typeface="Roboto slab"/>
              </a:rPr>
              <a:t> </a:t>
            </a:r>
            <a:r>
              <a:rPr lang="ru-RU" dirty="0" err="1" smtClean="0">
                <a:latin typeface="Roboto slab"/>
              </a:rPr>
              <a:t>эссені</a:t>
            </a:r>
            <a:r>
              <a:rPr lang="ru-RU" dirty="0" smtClean="0">
                <a:latin typeface="Roboto slab"/>
              </a:rPr>
              <a:t> </a:t>
            </a:r>
            <a:r>
              <a:rPr lang="ru-RU" dirty="0" err="1" smtClean="0">
                <a:latin typeface="Roboto slab"/>
              </a:rPr>
              <a:t>жазу</a:t>
            </a:r>
            <a:r>
              <a:rPr lang="ru-RU" dirty="0" smtClean="0">
                <a:latin typeface="Roboto slab"/>
              </a:rPr>
              <a:t> </a:t>
            </a:r>
            <a:endParaRPr lang="ru-RU" dirty="0">
              <a:latin typeface="Roboto slab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39548684"/>
              </p:ext>
            </p:extLst>
          </p:nvPr>
        </p:nvGraphicFramePr>
        <p:xfrm>
          <a:off x="1475656" y="15567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469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0758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Жалпы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жа</a:t>
            </a:r>
            <a:r>
              <a:rPr lang="kk-KZ" b="1" dirty="0" smtClean="0">
                <a:solidFill>
                  <a:srgbClr val="C00000"/>
                </a:solidFill>
                <a:latin typeface="Roboto slab"/>
              </a:rPr>
              <a:t>з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ылымға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қатысты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абзацтың</a:t>
            </a:r>
            <a:r>
              <a:rPr lang="ru-RU" b="1" dirty="0" smtClean="0">
                <a:solidFill>
                  <a:srgbClr val="C00000"/>
                </a:solidFill>
                <a:latin typeface="Roboto slab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типт</a:t>
            </a:r>
            <a:r>
              <a:rPr lang="kk-KZ" b="1" dirty="0" smtClean="0">
                <a:solidFill>
                  <a:srgbClr val="C00000"/>
                </a:solidFill>
                <a:latin typeface="Roboto slab"/>
              </a:rPr>
              <a:t>ік </a:t>
            </a:r>
            <a:r>
              <a:rPr lang="ru-RU" b="1" dirty="0" err="1" smtClean="0">
                <a:solidFill>
                  <a:srgbClr val="C00000"/>
                </a:solidFill>
                <a:latin typeface="Roboto slab"/>
              </a:rPr>
              <a:t>құрылымы</a:t>
            </a:r>
            <a:endParaRPr lang="en-US" b="1" dirty="0">
              <a:solidFill>
                <a:srgbClr val="C00000"/>
              </a:solidFill>
              <a:latin typeface="Roboto slab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7935137"/>
              </p:ext>
            </p:extLst>
          </p:nvPr>
        </p:nvGraphicFramePr>
        <p:xfrm>
          <a:off x="175714" y="1700808"/>
          <a:ext cx="8792572" cy="48902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49374"/>
                <a:gridCol w="1611941"/>
                <a:gridCol w="6131257"/>
              </a:tblGrid>
              <a:tr h="4987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Абзацтың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жоспары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34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Негізгі ой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Абзацтың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басты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идеясы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Бұл</a:t>
                      </a:r>
                      <a:r>
                        <a:rPr lang="ru-RU" sz="1400" dirty="0" smtClean="0">
                          <a:effectLst/>
                        </a:rPr>
                        <a:t> факт</a:t>
                      </a:r>
                      <a:r>
                        <a:rPr lang="ru-RU" sz="1400" baseline="0" dirty="0" smtClean="0">
                          <a:effectLst/>
                        </a:rPr>
                        <a:t>, гипотеза, </a:t>
                      </a:r>
                      <a:r>
                        <a:rPr lang="ru-RU" sz="1400" baseline="0" dirty="0" err="1" smtClean="0">
                          <a:effectLst/>
                        </a:rPr>
                        <a:t>немесе</a:t>
                      </a:r>
                      <a:r>
                        <a:rPr lang="ru-RU" sz="1400" baseline="0" dirty="0" smtClean="0">
                          <a:effectLst/>
                        </a:rPr>
                        <a:t> ой </a:t>
                      </a:r>
                      <a:r>
                        <a:rPr lang="ru-RU" sz="1400" baseline="0" dirty="0" err="1" smtClean="0">
                          <a:effectLst/>
                        </a:rPr>
                        <a:t>болуы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мүмкін</a:t>
                      </a:r>
                      <a:endParaRPr lang="ru-RU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</a:rPr>
                        <a:t>Әр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түрлі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жағдайларда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қарастырылатын</a:t>
                      </a:r>
                      <a:r>
                        <a:rPr lang="ru-RU" sz="1400" baseline="0" dirty="0" smtClean="0">
                          <a:effectLst/>
                        </a:rPr>
                        <a:t>  </a:t>
                      </a:r>
                      <a:r>
                        <a:rPr lang="ru-RU" sz="1400" baseline="0" dirty="0" err="1" smtClean="0">
                          <a:effectLst/>
                        </a:rPr>
                        <a:t>және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қолдауды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қажетсінетін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күрделі</a:t>
                      </a:r>
                      <a:r>
                        <a:rPr lang="ru-RU" sz="1400" baseline="0" dirty="0" smtClean="0">
                          <a:effectLst/>
                        </a:rPr>
                        <a:t> идея </a:t>
                      </a:r>
                      <a:r>
                        <a:rPr lang="ru-RU" sz="1400" baseline="0" dirty="0" err="1" smtClean="0">
                          <a:effectLst/>
                        </a:rPr>
                        <a:t>болуы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мүмкін</a:t>
                      </a:r>
                      <a:r>
                        <a:rPr lang="ru-RU" sz="1400" baseline="0" dirty="0" smtClean="0">
                          <a:effectLst/>
                        </a:rPr>
                        <a:t>. 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93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Дәлелдер</a:t>
                      </a:r>
                      <a:r>
                        <a:rPr lang="en-US" sz="1400" dirty="0" smtClean="0">
                          <a:effectLst/>
                        </a:rPr>
                        <a:t>/ </a:t>
                      </a:r>
                      <a:r>
                        <a:rPr lang="ru-RU" sz="1400" dirty="0" err="1" smtClean="0">
                          <a:effectLst/>
                        </a:rPr>
                        <a:t>Түсініктер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Дәлелдер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Мысалдар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Түсіндірулер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Нақтылаулар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Дәлелдер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деректер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сандар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Өмірден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алынған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деректер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ru-RU" sz="1400" dirty="0" err="1" smtClean="0">
                          <a:effectLst/>
                        </a:rPr>
                        <a:t>барлық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адамдарға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белгілі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фактілер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</a:rPr>
                        <a:t>Басты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ойдың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қайта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қаралуы</a:t>
                      </a:r>
                      <a:r>
                        <a:rPr lang="ru-RU" sz="1400" baseline="0" dirty="0" smtClean="0">
                          <a:effectLst/>
                        </a:rPr>
                        <a:t>, </a:t>
                      </a:r>
                      <a:r>
                        <a:rPr lang="kk-KZ" sz="1400" baseline="0" dirty="0" smtClean="0">
                          <a:effectLst/>
                        </a:rPr>
                        <a:t>терминдердің нақтылануы</a:t>
                      </a: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aseline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aseline="0" dirty="0" err="1" smtClean="0">
                          <a:effectLst/>
                        </a:rPr>
                        <a:t>Идеялардың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кеңеюі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және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күрделенуі</a:t>
                      </a: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3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Басты</a:t>
                      </a:r>
                      <a:r>
                        <a:rPr lang="kk-KZ" sz="1400" baseline="0" dirty="0" smtClean="0">
                          <a:effectLst/>
                        </a:rPr>
                        <a:t> идея мен деректердің арасында нақты байланыс болуы керек</a:t>
                      </a:r>
                      <a:endParaRPr lang="en-US" sz="1400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36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64" y="3861048"/>
            <a:ext cx="7128792" cy="1944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b="1" i="1" dirty="0" err="1" smtClean="0">
                <a:solidFill>
                  <a:srgbClr val="00B050"/>
                </a:solidFill>
              </a:rPr>
              <a:t>Айғақ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– </a:t>
            </a:r>
            <a:r>
              <a:rPr lang="ru-RU" sz="1800" dirty="0" err="1" smtClean="0"/>
              <a:t>бұл</a:t>
            </a:r>
            <a:r>
              <a:rPr lang="ru-RU" sz="1800" dirty="0" smtClean="0"/>
              <a:t> </a:t>
            </a:r>
            <a:r>
              <a:rPr lang="ru-RU" sz="1800" dirty="0" err="1" smtClean="0"/>
              <a:t>сіздің</a:t>
            </a:r>
            <a:r>
              <a:rPr lang="ru-RU" sz="1800" dirty="0" smtClean="0"/>
              <a:t> </a:t>
            </a:r>
            <a:r>
              <a:rPr lang="ru-RU" sz="1800" b="1" i="1" dirty="0" err="1" smtClean="0">
                <a:solidFill>
                  <a:srgbClr val="00B050"/>
                </a:solidFill>
              </a:rPr>
              <a:t>дәлеліңіз</a:t>
            </a:r>
            <a:r>
              <a:rPr lang="ru-RU" sz="1800" b="1" i="1" dirty="0" smtClean="0">
                <a:solidFill>
                  <a:srgbClr val="00B050"/>
                </a:solidFill>
              </a:rPr>
              <a:t> </a:t>
            </a:r>
            <a:r>
              <a:rPr lang="en-US" sz="1800" b="1" i="1" dirty="0" smtClean="0">
                <a:solidFill>
                  <a:srgbClr val="00B050"/>
                </a:solidFill>
              </a:rPr>
              <a:t>(</a:t>
            </a:r>
            <a:r>
              <a:rPr lang="ru-RU" sz="1800" b="1" i="1" dirty="0" err="1" smtClean="0">
                <a:solidFill>
                  <a:srgbClr val="00B050"/>
                </a:solidFill>
              </a:rPr>
              <a:t>фактіңіз</a:t>
            </a:r>
            <a:r>
              <a:rPr lang="en-US" sz="1800" b="1" i="1" dirty="0" smtClean="0">
                <a:solidFill>
                  <a:srgbClr val="00B050"/>
                </a:solidFill>
              </a:rPr>
              <a:t>). </a:t>
            </a:r>
            <a:endParaRPr lang="en-US" sz="1800" b="1" i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ru-RU" sz="1800" dirty="0" err="1" smtClean="0"/>
              <a:t>Мысалы</a:t>
            </a:r>
            <a:r>
              <a:rPr lang="ru-RU" sz="1800" dirty="0" smtClean="0"/>
              <a:t>:  </a:t>
            </a:r>
            <a:r>
              <a:rPr lang="kk-KZ" sz="1800" b="1" i="1" dirty="0" smtClean="0">
                <a:solidFill>
                  <a:schemeClr val="accent2"/>
                </a:solidFill>
              </a:rPr>
              <a:t>Барлық </a:t>
            </a:r>
            <a:r>
              <a:rPr lang="kk-KZ" sz="1800" b="1" i="1" dirty="0">
                <a:solidFill>
                  <a:schemeClr val="accent2"/>
                </a:solidFill>
              </a:rPr>
              <a:t>адам өз </a:t>
            </a:r>
            <a:r>
              <a:rPr lang="kk-KZ" sz="1800" b="1" i="1" dirty="0" smtClean="0">
                <a:solidFill>
                  <a:schemeClr val="accent2"/>
                </a:solidFill>
              </a:rPr>
              <a:t>елінің </a:t>
            </a:r>
            <a:r>
              <a:rPr lang="kk-KZ" sz="1800" b="1" i="1" dirty="0">
                <a:solidFill>
                  <a:schemeClr val="accent2"/>
                </a:solidFill>
              </a:rPr>
              <a:t>тарихын </a:t>
            </a:r>
            <a:r>
              <a:rPr lang="kk-KZ" sz="1800" b="1" i="1" dirty="0" smtClean="0">
                <a:solidFill>
                  <a:schemeClr val="accent2"/>
                </a:solidFill>
              </a:rPr>
              <a:t>білуі </a:t>
            </a:r>
            <a:r>
              <a:rPr lang="kk-KZ" sz="1800" b="1" i="1" dirty="0">
                <a:solidFill>
                  <a:schemeClr val="accent2"/>
                </a:solidFill>
              </a:rPr>
              <a:t>керек, </a:t>
            </a:r>
            <a:r>
              <a:rPr lang="kk-KZ" sz="1800" b="1" i="1" dirty="0">
                <a:solidFill>
                  <a:srgbClr val="00B050"/>
                </a:solidFill>
              </a:rPr>
              <a:t>себебі тарих </a:t>
            </a:r>
            <a:r>
              <a:rPr lang="kk-KZ" sz="1800" b="1" i="1" dirty="0" smtClean="0">
                <a:solidFill>
                  <a:srgbClr val="00B050"/>
                </a:solidFill>
              </a:rPr>
              <a:t>азаматтық позицияның белгісі </a:t>
            </a:r>
            <a:r>
              <a:rPr lang="kk-KZ" sz="1800" b="1" i="1" dirty="0">
                <a:solidFill>
                  <a:srgbClr val="00B050"/>
                </a:solidFill>
              </a:rPr>
              <a:t>болып </a:t>
            </a:r>
            <a:r>
              <a:rPr lang="kk-KZ" sz="1800" b="1" i="1" dirty="0" smtClean="0">
                <a:solidFill>
                  <a:srgbClr val="00B050"/>
                </a:solidFill>
              </a:rPr>
              <a:t>табылады.  </a:t>
            </a:r>
            <a:r>
              <a:rPr lang="kk-KZ" sz="1800" b="1" i="1" dirty="0" smtClean="0">
                <a:solidFill>
                  <a:srgbClr val="002060"/>
                </a:solidFill>
              </a:rPr>
              <a:t>Тарихтағы әрбір оқиға өзіндік тәжірибе береді. Тәжірибенің оң және теріс жақтарын анықтау арқылы  келешекке стратегиялық жоспар құруға болады. </a:t>
            </a:r>
            <a:endParaRPr lang="en-US" sz="1800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967954"/>
            <a:ext cx="864096" cy="8640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8746" y="908720"/>
            <a:ext cx="71287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solidFill>
                  <a:srgbClr val="C00000"/>
                </a:solidFill>
              </a:rPr>
              <a:t>Тұжырым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2"/>
                </a:solidFill>
              </a:rPr>
              <a:t>дәйектемеңіз</a:t>
            </a:r>
            <a:r>
              <a:rPr lang="en-US" b="1" dirty="0">
                <a:solidFill>
                  <a:schemeClr val="accent2"/>
                </a:solidFill>
              </a:rPr>
              <a:t> (</a:t>
            </a:r>
            <a:r>
              <a:rPr lang="kk-KZ" b="1" dirty="0">
                <a:solidFill>
                  <a:schemeClr val="accent2"/>
                </a:solidFill>
              </a:rPr>
              <a:t>аргументіңіз</a:t>
            </a:r>
            <a:r>
              <a:rPr lang="en-US" b="1" dirty="0">
                <a:solidFill>
                  <a:schemeClr val="accent2"/>
                </a:solidFill>
              </a:rPr>
              <a:t>)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ru-RU" dirty="0" err="1"/>
              <a:t>Тұжырым</a:t>
            </a:r>
            <a:r>
              <a:rPr lang="ru-RU" dirty="0"/>
              <a:t> 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келісуге</a:t>
            </a:r>
            <a:r>
              <a:rPr lang="ru-RU" dirty="0"/>
              <a:t> </a:t>
            </a:r>
            <a:r>
              <a:rPr lang="ru-RU" dirty="0" err="1"/>
              <a:t>болатын</a:t>
            </a:r>
            <a:r>
              <a:rPr lang="ru-RU" dirty="0"/>
              <a:t>/</a:t>
            </a:r>
            <a:r>
              <a:rPr lang="ru-RU" dirty="0" err="1"/>
              <a:t>болмайтын</a:t>
            </a:r>
            <a:r>
              <a:rPr lang="ru-RU" dirty="0"/>
              <a:t> </a:t>
            </a:r>
            <a:r>
              <a:rPr lang="ru-RU" dirty="0" err="1"/>
              <a:t>идеяңыз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ойыңыз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: </a:t>
            </a:r>
            <a:endParaRPr lang="en-US" dirty="0"/>
          </a:p>
          <a:p>
            <a:pPr algn="just"/>
            <a:r>
              <a:rPr lang="kk-KZ" b="1" i="1" dirty="0">
                <a:solidFill>
                  <a:srgbClr val="C00000"/>
                </a:solidFill>
              </a:rPr>
              <a:t>Барлық адам өз елінің тарихын білуі керек.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0553" y="2364162"/>
            <a:ext cx="72533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i="1" dirty="0" err="1">
                <a:solidFill>
                  <a:schemeClr val="accent6">
                    <a:lumMod val="75000"/>
                  </a:schemeClr>
                </a:solidFill>
              </a:rPr>
              <a:t>Негіздеме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тұжырымыңыздың</a:t>
            </a:r>
            <a:r>
              <a:rPr lang="ru-RU" dirty="0"/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логикалық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75000"/>
                  </a:schemeClr>
                </a:solidFill>
              </a:rPr>
              <a:t>қолдауы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сіздің</a:t>
            </a:r>
            <a:r>
              <a:rPr lang="ru-RU" dirty="0"/>
              <a:t> </a:t>
            </a:r>
            <a:r>
              <a:rPr lang="ru-RU" dirty="0" err="1"/>
              <a:t>тұжырымыңыздың</a:t>
            </a:r>
            <a:r>
              <a:rPr lang="ru-RU" dirty="0"/>
              <a:t> </a:t>
            </a:r>
            <a:r>
              <a:rPr lang="ru-RU" dirty="0" err="1"/>
              <a:t>сапасын</a:t>
            </a:r>
            <a:r>
              <a:rPr lang="ru-RU" dirty="0"/>
              <a:t> </a:t>
            </a:r>
            <a:r>
              <a:rPr lang="ru-RU" dirty="0" err="1"/>
              <a:t>жақсартады</a:t>
            </a:r>
            <a:r>
              <a:rPr lang="ru-RU" dirty="0"/>
              <a:t>. </a:t>
            </a:r>
            <a:r>
              <a:rPr lang="ru-RU" dirty="0" err="1"/>
              <a:t>Мысалы</a:t>
            </a:r>
            <a:r>
              <a:rPr lang="ru-RU" dirty="0"/>
              <a:t>:  </a:t>
            </a:r>
            <a:r>
              <a:rPr lang="kk-KZ" b="1" i="1" dirty="0" smtClean="0">
                <a:solidFill>
                  <a:schemeClr val="accent2"/>
                </a:solidFill>
              </a:rPr>
              <a:t>Барлық </a:t>
            </a:r>
            <a:r>
              <a:rPr lang="kk-KZ" b="1" i="1" dirty="0">
                <a:solidFill>
                  <a:schemeClr val="accent2"/>
                </a:solidFill>
              </a:rPr>
              <a:t>адам өз елінің тарихын білуі керек, </a:t>
            </a:r>
            <a:r>
              <a:rPr lang="kk-KZ" b="1" i="1" dirty="0">
                <a:solidFill>
                  <a:schemeClr val="accent6"/>
                </a:solidFill>
              </a:rPr>
              <a:t>себебі тарих азаматтық позицияның белгісі болып келеді.</a:t>
            </a:r>
            <a:endParaRPr lang="en-US" b="1" i="1" dirty="0">
              <a:solidFill>
                <a:schemeClr val="accent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92" y="2496274"/>
            <a:ext cx="936104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92" y="4221088"/>
            <a:ext cx="971600" cy="9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3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62880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+mn-lt"/>
              </a:rPr>
            </a:br>
            <a:r>
              <a:rPr lang="ru-RU" b="1" dirty="0">
                <a:solidFill>
                  <a:srgbClr val="C00000"/>
                </a:solidFill>
              </a:rPr>
              <a:t>ДӘЙЕКТЕЛГЕН ЭССЕ 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 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429002"/>
            <a:ext cx="7245424" cy="1110803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>
                <a:solidFill>
                  <a:srgbClr val="002060"/>
                </a:solidFill>
              </a:rPr>
              <a:t>“</a:t>
            </a:r>
            <a:r>
              <a:rPr lang="ru-RU" sz="4800" b="1" dirty="0">
                <a:solidFill>
                  <a:srgbClr val="002060"/>
                </a:solidFill>
              </a:rPr>
              <a:t>ЖАҚТАУ</a:t>
            </a:r>
            <a:r>
              <a:rPr lang="en-US" sz="4800" b="1" dirty="0">
                <a:solidFill>
                  <a:srgbClr val="002060"/>
                </a:solidFill>
              </a:rPr>
              <a:t> &amp; </a:t>
            </a:r>
            <a:r>
              <a:rPr lang="ru-RU" sz="4800" b="1" dirty="0">
                <a:solidFill>
                  <a:srgbClr val="002060"/>
                </a:solidFill>
              </a:rPr>
              <a:t>ТЕРІСКЕ ШЫҒАРУ</a:t>
            </a:r>
            <a:r>
              <a:rPr lang="en-US" sz="4800" b="1" dirty="0">
                <a:solidFill>
                  <a:srgbClr val="002060"/>
                </a:solidFill>
              </a:rPr>
              <a:t>”</a:t>
            </a:r>
          </a:p>
          <a:p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990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Жақтау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немесе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қарсы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тұру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»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эссес</a:t>
            </a:r>
            <a:r>
              <a:rPr lang="kk-KZ" b="1" dirty="0" smtClean="0">
                <a:solidFill>
                  <a:srgbClr val="C00000"/>
                </a:solidFill>
                <a:latin typeface="+mn-lt"/>
              </a:rPr>
              <a:t>інің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құрылымы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875425"/>
              </p:ext>
            </p:extLst>
          </p:nvPr>
        </p:nvGraphicFramePr>
        <p:xfrm>
          <a:off x="107505" y="1227123"/>
          <a:ext cx="8936588" cy="534345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735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313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2316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177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Эссе </a:t>
                      </a:r>
                      <a:r>
                        <a:rPr lang="ru-RU" sz="1400" dirty="0" err="1" smtClean="0">
                          <a:effectLst/>
                        </a:rPr>
                        <a:t>құрылымы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391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Кіріспе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Жалпы тұжырым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Дефиниция/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kk-KZ" sz="1400" baseline="0" dirty="0" smtClean="0">
                          <a:effectLst/>
                        </a:rPr>
                        <a:t>бұрыннан белгілі ақпарат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u="none" strike="noStrike" kern="1200" baseline="0" dirty="0" err="1" smtClean="0"/>
                        <a:t>Талқыға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салынатын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дәйекті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ашық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көрсетіңіз</a:t>
                      </a:r>
                      <a:r>
                        <a:rPr lang="ru-RU" sz="1400" u="none" strike="noStrike" kern="1200" baseline="0" dirty="0" smtClean="0"/>
                        <a:t> (</a:t>
                      </a:r>
                      <a:r>
                        <a:rPr lang="ru-RU" sz="1400" u="none" strike="noStrike" kern="1200" baseline="0" dirty="0" err="1" smtClean="0"/>
                        <a:t>мысалы</a:t>
                      </a:r>
                      <a:r>
                        <a:rPr lang="ru-RU" sz="1400" u="none" strike="noStrike" kern="1200" baseline="0" dirty="0" smtClean="0"/>
                        <a:t>, </a:t>
                      </a:r>
                      <a:r>
                        <a:rPr lang="ru-RU" sz="1400" u="none" strike="noStrike" kern="1200" baseline="0" dirty="0" err="1" smtClean="0"/>
                        <a:t>тақырыпқа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перефраз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жасап</a:t>
                      </a:r>
                      <a:r>
                        <a:rPr lang="ru-RU" sz="1400" u="none" strike="noStrike" kern="1200" baseline="0" dirty="0" smtClean="0"/>
                        <a:t>), </a:t>
                      </a:r>
                      <a:r>
                        <a:rPr lang="ru-RU" sz="1400" u="none" strike="noStrike" kern="1200" baseline="0" dirty="0" err="1" smtClean="0"/>
                        <a:t>өз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пікіріңізді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қоспай</a:t>
                      </a:r>
                      <a:r>
                        <a:rPr lang="ru-RU" sz="1400" u="none" strike="noStrike" kern="1200" baseline="0" dirty="0" smtClean="0"/>
                        <a:t>, </a:t>
                      </a:r>
                      <a:r>
                        <a:rPr lang="ru-RU" sz="1400" u="none" strike="noStrike" kern="1200" baseline="0" dirty="0" err="1" smtClean="0"/>
                        <a:t>жалпы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мәлімдеме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жасаңыз</a:t>
                      </a:r>
                      <a:r>
                        <a:rPr lang="ru-RU" sz="1400" u="none" strike="noStrike" kern="1200" baseline="0" dirty="0" smtClean="0"/>
                        <a:t>. </a:t>
                      </a:r>
                    </a:p>
                    <a:p>
                      <a:endParaRPr lang="ru-RU" sz="1400" u="none" strike="noStrike" kern="1200" baseline="0" dirty="0" smtClean="0"/>
                    </a:p>
                    <a:p>
                      <a:r>
                        <a:rPr lang="ru-RU" sz="1400" u="none" strike="noStrike" kern="1200" baseline="0" dirty="0" err="1" smtClean="0"/>
                        <a:t>Мүмкін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сіз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тірек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сөздерді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бересіз</a:t>
                      </a:r>
                      <a:r>
                        <a:rPr lang="ru-RU" sz="1400" u="none" strike="noStrike" kern="1200" baseline="0" dirty="0" smtClean="0"/>
                        <a:t>, </a:t>
                      </a:r>
                      <a:r>
                        <a:rPr lang="ru-RU" sz="1400" u="none" strike="noStrike" kern="1200" baseline="0" dirty="0" err="1" smtClean="0"/>
                        <a:t>әсіресе</a:t>
                      </a:r>
                      <a:r>
                        <a:rPr lang="ru-RU" sz="1400" u="none" strike="noStrike" kern="1200" baseline="0" dirty="0" smtClean="0"/>
                        <a:t>, </a:t>
                      </a:r>
                      <a:r>
                        <a:rPr lang="ru-RU" sz="1400" u="none" strike="noStrike" kern="1200" baseline="0" dirty="0" err="1" smtClean="0"/>
                        <a:t>тақырып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техникалық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терминдерді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қажет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етсе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</a:p>
                    <a:p>
                      <a:r>
                        <a:rPr lang="ru-RU" sz="1400" u="none" strike="noStrike" kern="1200" baseline="0" dirty="0" smtClean="0"/>
                        <a:t>(</a:t>
                      </a:r>
                      <a:r>
                        <a:rPr lang="ru-RU" sz="1400" u="none" strike="noStrike" kern="1200" baseline="0" dirty="0" err="1" smtClean="0"/>
                        <a:t>мысалы</a:t>
                      </a:r>
                      <a:r>
                        <a:rPr lang="ru-RU" sz="1400" u="none" strike="noStrike" kern="1200" baseline="0" dirty="0" smtClean="0"/>
                        <a:t>, </a:t>
                      </a:r>
                      <a:r>
                        <a:rPr lang="ru-RU" sz="1400" u="none" strike="noStrike" kern="1200" baseline="0" dirty="0" err="1" smtClean="0"/>
                        <a:t>нанотехнологии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немесе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биоалуантүрлілік</a:t>
                      </a:r>
                      <a:r>
                        <a:rPr lang="ru-RU" sz="1400" u="none" strike="noStrike" kern="1200" baseline="0" dirty="0" smtClean="0"/>
                        <a:t>). </a:t>
                      </a:r>
                    </a:p>
                    <a:p>
                      <a:r>
                        <a:rPr lang="ru-RU" sz="1400" u="none" strike="noStrike" kern="1200" baseline="0" dirty="0" err="1" smtClean="0"/>
                        <a:t>Бұрыннан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белгілі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ақпаратты</a:t>
                      </a:r>
                      <a:r>
                        <a:rPr lang="ru-RU" sz="1400" u="none" strike="noStrike" kern="1200" baseline="0" dirty="0" smtClean="0"/>
                        <a:t> да осы </a:t>
                      </a:r>
                      <a:r>
                        <a:rPr lang="ru-RU" sz="1400" u="none" strike="noStrike" kern="1200" baseline="0" dirty="0" err="1" smtClean="0"/>
                        <a:t>кезеңде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енгізуге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болады</a:t>
                      </a:r>
                      <a:r>
                        <a:rPr lang="ru-RU" sz="1400" u="none" strike="noStrike" kern="1200" baseline="0" dirty="0" smtClean="0"/>
                        <a:t>.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baseline="0" dirty="0" err="1" smtClean="0"/>
                        <a:t>Эссенің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мақсаты</a:t>
                      </a:r>
                      <a:r>
                        <a:rPr lang="ru-RU" sz="1400" u="none" strike="noStrike" kern="1200" baseline="0" dirty="0" smtClean="0"/>
                        <a:t> – осы </a:t>
                      </a:r>
                      <a:r>
                        <a:rPr lang="ru-RU" sz="1400" u="none" strike="noStrike" kern="1200" baseline="0" dirty="0" err="1" smtClean="0"/>
                        <a:t>эсседе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талқыланатын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мәселені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белгілеп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көрсетіңіз</a:t>
                      </a:r>
                      <a:r>
                        <a:rPr lang="ru-RU" sz="1400" u="none" strike="noStrike" kern="1200" baseline="0" dirty="0" smtClean="0"/>
                        <a:t> (</a:t>
                      </a:r>
                      <a:r>
                        <a:rPr lang="ru-RU" sz="1400" u="none" strike="noStrike" kern="1200" baseline="0" dirty="0" err="1" smtClean="0"/>
                        <a:t>мысалы</a:t>
                      </a:r>
                      <a:r>
                        <a:rPr lang="ru-RU" sz="1400" u="none" strike="noStrike" kern="1200" baseline="0" dirty="0" smtClean="0"/>
                        <a:t>, </a:t>
                      </a:r>
                      <a:r>
                        <a:rPr lang="ru-RU" sz="1400" u="none" strike="noStrike" kern="1200" baseline="0" dirty="0" err="1" smtClean="0"/>
                        <a:t>жақтау</a:t>
                      </a:r>
                      <a:r>
                        <a:rPr lang="ru-RU" sz="1400" u="none" strike="noStrike" kern="1200" baseline="0" dirty="0" smtClean="0"/>
                        <a:t>/</a:t>
                      </a:r>
                      <a:r>
                        <a:rPr lang="ru-RU" sz="1400" u="none" strike="noStrike" kern="1200" baseline="0" dirty="0" err="1" smtClean="0"/>
                        <a:t>қарсы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тұру</a:t>
                      </a:r>
                      <a:r>
                        <a:rPr lang="ru-RU" sz="1400" u="none" strike="noStrike" kern="1200" baseline="0" dirty="0" smtClean="0"/>
                        <a:t> </a:t>
                      </a:r>
                      <a:r>
                        <a:rPr lang="ru-RU" sz="1400" u="none" strike="noStrike" kern="1200" baseline="0" dirty="0" err="1" smtClean="0"/>
                        <a:t>аргументтері</a:t>
                      </a:r>
                      <a:r>
                        <a:rPr lang="ru-RU" sz="1400" u="none" strike="noStrike" kern="1200" baseline="0" dirty="0" smtClean="0"/>
                        <a:t>)	</a:t>
                      </a:r>
                      <a:endParaRPr lang="en-US" sz="1100" baseline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691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Негізгі бөлім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Тұжырымдама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Негіздеме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Дәлелдер</a:t>
                      </a:r>
                      <a:r>
                        <a:rPr lang="ru-RU" sz="1400" baseline="0" dirty="0" smtClean="0">
                          <a:effectLst/>
                        </a:rPr>
                        <a:t> (</a:t>
                      </a:r>
                      <a:r>
                        <a:rPr lang="ru-RU" sz="1400" baseline="0" dirty="0" err="1" smtClean="0">
                          <a:effectLst/>
                        </a:rPr>
                        <a:t>дәйектер</a:t>
                      </a:r>
                      <a:r>
                        <a:rPr lang="ru-RU" sz="1400" baseline="0" dirty="0" smtClean="0">
                          <a:effectLst/>
                        </a:rPr>
                        <a:t> /</a:t>
                      </a:r>
                      <a:r>
                        <a:rPr lang="ru-RU" sz="1400" baseline="0" dirty="0" err="1" smtClean="0">
                          <a:effectLst/>
                        </a:rPr>
                        <a:t>мысалдар</a:t>
                      </a:r>
                      <a:r>
                        <a:rPr lang="ru-RU" sz="1400" baseline="0" dirty="0" smtClean="0">
                          <a:effectLst/>
                        </a:rPr>
                        <a:t>)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Нақтылау</a:t>
                      </a:r>
                      <a:endParaRPr lang="en-US" sz="1400" b="1" i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Детальді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абзацтар</a:t>
                      </a:r>
                      <a:r>
                        <a:rPr lang="ru-RU" sz="1400" baseline="0" dirty="0" smtClean="0">
                          <a:effectLst/>
                        </a:rPr>
                        <a:t>: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dirty="0">
                          <a:effectLst/>
                        </a:rPr>
                        <a:t>1-2</a:t>
                      </a:r>
                      <a:r>
                        <a:rPr lang="en-US" sz="1400" u="sng" baseline="0" dirty="0">
                          <a:effectLst/>
                        </a:rPr>
                        <a:t> </a:t>
                      </a:r>
                      <a:r>
                        <a:rPr lang="ru-RU" sz="1400" u="sng" baseline="0" dirty="0" smtClean="0">
                          <a:effectLst/>
                        </a:rPr>
                        <a:t>абзац </a:t>
                      </a:r>
                      <a:r>
                        <a:rPr lang="en-US" sz="1400" baseline="0" dirty="0" smtClean="0">
                          <a:effectLst/>
                        </a:rPr>
                        <a:t>- </a:t>
                      </a:r>
                      <a:r>
                        <a:rPr lang="ru-RU" sz="1400" dirty="0" smtClean="0">
                          <a:effectLst/>
                        </a:rPr>
                        <a:t>«</a:t>
                      </a:r>
                      <a:r>
                        <a:rPr lang="ru-RU" sz="1400" dirty="0" err="1" smtClean="0">
                          <a:effectLst/>
                        </a:rPr>
                        <a:t>Жақтау</a:t>
                      </a:r>
                      <a:r>
                        <a:rPr lang="ru-RU" sz="1400" dirty="0" smtClean="0">
                          <a:effectLst/>
                        </a:rPr>
                        <a:t>» </a:t>
                      </a:r>
                      <a:r>
                        <a:rPr lang="ru-RU" sz="1400" dirty="0" err="1" smtClean="0">
                          <a:effectLst/>
                        </a:rPr>
                        <a:t>дәйектемесі</a:t>
                      </a:r>
                      <a:r>
                        <a:rPr lang="ru-RU" sz="1400" dirty="0" smtClean="0">
                          <a:effectLst/>
                        </a:rPr>
                        <a:t>, 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негіздемелер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және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дәлелдер</a:t>
                      </a:r>
                      <a:r>
                        <a:rPr lang="ru-RU" sz="1400" baseline="0" dirty="0" smtClean="0">
                          <a:effectLst/>
                        </a:rPr>
                        <a:t>/</a:t>
                      </a:r>
                      <a:r>
                        <a:rPr lang="ru-RU" sz="1400" baseline="0" dirty="0" err="1" smtClean="0">
                          <a:effectLst/>
                        </a:rPr>
                        <a:t>мысалдар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келтіру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u="sng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effectLst/>
                        </a:rPr>
                        <a:t>1-2</a:t>
                      </a:r>
                      <a:r>
                        <a:rPr lang="ru-RU" sz="1400" u="sng" baseline="0" dirty="0" smtClean="0">
                          <a:effectLst/>
                        </a:rPr>
                        <a:t> абзаца</a:t>
                      </a:r>
                      <a:r>
                        <a:rPr lang="en-US" sz="1400" u="sng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– </a:t>
                      </a:r>
                      <a:r>
                        <a:rPr lang="ru-RU" sz="1400" baseline="0" dirty="0" smtClean="0">
                          <a:effectLst/>
                        </a:rPr>
                        <a:t>«</a:t>
                      </a:r>
                      <a:r>
                        <a:rPr lang="ru-RU" sz="1400" baseline="0" dirty="0" err="1" smtClean="0">
                          <a:effectLst/>
                        </a:rPr>
                        <a:t>Қарсы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тұру</a:t>
                      </a:r>
                      <a:r>
                        <a:rPr lang="ru-RU" sz="1400" baseline="0" dirty="0" smtClean="0">
                          <a:effectLst/>
                        </a:rPr>
                        <a:t>» (</a:t>
                      </a:r>
                      <a:r>
                        <a:rPr lang="ru-RU" sz="1400" baseline="0" dirty="0" err="1" smtClean="0">
                          <a:effectLst/>
                        </a:rPr>
                        <a:t>контр-аргумент</a:t>
                      </a:r>
                      <a:r>
                        <a:rPr lang="ru-RU" sz="1400" baseline="0" dirty="0" smtClean="0">
                          <a:effectLst/>
                        </a:rPr>
                        <a:t>) </a:t>
                      </a:r>
                      <a:r>
                        <a:rPr lang="ru-RU" sz="1400" baseline="0" dirty="0" err="1" smtClean="0">
                          <a:effectLst/>
                        </a:rPr>
                        <a:t>дәйектемесі</a:t>
                      </a:r>
                      <a:r>
                        <a:rPr lang="ru-RU" sz="1400" dirty="0" smtClean="0">
                          <a:effectLst/>
                        </a:rPr>
                        <a:t>,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негіздемелер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және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дәлелдер</a:t>
                      </a:r>
                      <a:r>
                        <a:rPr lang="ru-RU" sz="1400" baseline="0" dirty="0" smtClean="0">
                          <a:effectLst/>
                        </a:rPr>
                        <a:t>/</a:t>
                      </a:r>
                      <a:r>
                        <a:rPr lang="ru-RU" sz="1400" baseline="0" dirty="0" err="1" smtClean="0">
                          <a:effectLst/>
                        </a:rPr>
                        <a:t>мысалдар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келтіру</a:t>
                      </a:r>
                      <a:endParaRPr lang="en-US" sz="1400" dirty="0" smtClean="0">
                        <a:effectLst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690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Қорытындылау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Барлық пікірлерде</a:t>
                      </a:r>
                      <a:r>
                        <a:rPr lang="kk-KZ" sz="1400" baseline="0" dirty="0" smtClean="0">
                          <a:effectLst/>
                        </a:rPr>
                        <a:t> </a:t>
                      </a:r>
                      <a:r>
                        <a:rPr lang="kk-KZ" sz="1400" dirty="0" smtClean="0">
                          <a:effectLst/>
                        </a:rPr>
                        <a:t>теңгерімді сақтап, өз пікіріңізді білдіріп, бір</a:t>
                      </a:r>
                      <a:r>
                        <a:rPr lang="ru-RU" sz="1400" dirty="0" smtClean="0">
                          <a:effectLst/>
                        </a:rPr>
                        <a:t> – </a:t>
                      </a:r>
                      <a:r>
                        <a:rPr lang="ru-RU" sz="1400" dirty="0" err="1" smtClean="0">
                          <a:effectLst/>
                        </a:rPr>
                        <a:t>екі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сөйлеммен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қорытындылаңыз</a:t>
                      </a:r>
                      <a:r>
                        <a:rPr lang="ru-RU" sz="1400" baseline="0" dirty="0" smtClean="0">
                          <a:effectLst/>
                        </a:rPr>
                        <a:t>.</a:t>
                      </a:r>
                      <a:endParaRPr lang="en-US" sz="1400" dirty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1666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9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ДӘЙЕКТЕЛГЕН </a:t>
            </a:r>
            <a:r>
              <a:rPr lang="ru-RU" b="1" dirty="0">
                <a:solidFill>
                  <a:srgbClr val="C00000"/>
                </a:solidFill>
              </a:rPr>
              <a:t>ЭССЕ 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46999"/>
            <a:ext cx="6858000" cy="1110803"/>
          </a:xfrm>
        </p:spPr>
        <p:txBody>
          <a:bodyPr>
            <a:normAutofit/>
          </a:bodyPr>
          <a:lstStyle/>
          <a:p>
            <a:r>
              <a:rPr lang="kk-KZ" sz="4800" b="1" dirty="0">
                <a:solidFill>
                  <a:srgbClr val="002060"/>
                </a:solidFill>
              </a:rPr>
              <a:t>Пікір таныту</a:t>
            </a:r>
            <a:r>
              <a:rPr lang="en-US" sz="4800" b="1" dirty="0">
                <a:solidFill>
                  <a:srgbClr val="002060"/>
                </a:solidFill>
              </a:rPr>
              <a:t>-</a:t>
            </a:r>
            <a:r>
              <a:rPr lang="kk-KZ" sz="4800" b="1" dirty="0">
                <a:solidFill>
                  <a:srgbClr val="002060"/>
                </a:solidFill>
              </a:rPr>
              <a:t>эссе</a:t>
            </a:r>
            <a:endParaRPr lang="ru-RU" sz="4800" b="1" dirty="0">
              <a:solidFill>
                <a:srgbClr val="002060"/>
              </a:solidFill>
            </a:endParaRPr>
          </a:p>
          <a:p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"/>
            <a:ext cx="7886700" cy="620687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Пікір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таныту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эссесінің</a:t>
            </a:r>
            <a:r>
              <a:rPr lang="ru-RU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+mn-lt"/>
              </a:rPr>
              <a:t>құрылымы</a:t>
            </a:r>
            <a:endParaRPr lang="en-US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704784"/>
              </p:ext>
            </p:extLst>
          </p:nvPr>
        </p:nvGraphicFramePr>
        <p:xfrm>
          <a:off x="185372" y="692696"/>
          <a:ext cx="8928992" cy="593665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838295"/>
                <a:gridCol w="1388093"/>
                <a:gridCol w="6702604"/>
              </a:tblGrid>
              <a:tr h="3136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Эссенің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жоспары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68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Кіріспе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Жалы тұжырымдама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Эссенің мақсаты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Тезис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kk-KZ" sz="1400" dirty="0" smtClean="0"/>
                        <a:t>Бүгінгі күні технологияларды қолдану күннен</a:t>
                      </a:r>
                      <a:r>
                        <a:rPr lang="en-US" sz="1400" dirty="0" smtClean="0"/>
                        <a:t> -</a:t>
                      </a:r>
                      <a:r>
                        <a:rPr lang="kk-KZ" sz="1400" dirty="0" smtClean="0"/>
                        <a:t> күнге дамып келе жатыр. </a:t>
                      </a:r>
                      <a:r>
                        <a:rPr lang="ru-RU" sz="1400" dirty="0" err="1" smtClean="0"/>
                        <a:t>Тіпті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сыныпта</a:t>
                      </a:r>
                      <a:r>
                        <a:rPr lang="ru-RU" sz="1400" dirty="0" smtClean="0"/>
                        <a:t> да </a:t>
                      </a:r>
                      <a:r>
                        <a:rPr lang="ru-RU" sz="1400" dirty="0" err="1" smtClean="0"/>
                        <a:t>әр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қадам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сайын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технологияны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көруге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болады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Білім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саласында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технологиялардың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қаншалықты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маңызды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алатындығы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және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болашақта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олар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адам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еңбегін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толық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ауыстыра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алатындығы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жөнінде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пікір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таластар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ұйымдастырылады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Жаңа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технологиялар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мұғалімдердің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орнын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алмастыруы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екіталай</a:t>
                      </a:r>
                      <a:r>
                        <a:rPr lang="ru-RU" sz="1400" dirty="0" smtClean="0"/>
                        <a:t>. Робот</a:t>
                      </a:r>
                      <a:r>
                        <a:rPr lang="en-US" sz="1400" dirty="0" smtClean="0"/>
                        <a:t> - </a:t>
                      </a:r>
                      <a:r>
                        <a:rPr lang="ru-RU" sz="1400" dirty="0" err="1" smtClean="0"/>
                        <a:t>мұғалім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сыныптағы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тәртіпті</a:t>
                      </a:r>
                      <a:r>
                        <a:rPr lang="ru-RU" sz="1400" dirty="0" smtClean="0"/>
                        <a:t>  </a:t>
                      </a:r>
                      <a:r>
                        <a:rPr lang="ru-RU" sz="1400" dirty="0" err="1" smtClean="0"/>
                        <a:t>реттей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алмайтындығын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және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керісінше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білім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үрдісіне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кедергі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жасайтындығын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сараптамалар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арқылы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дәлелдеуге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болады</a:t>
                      </a:r>
                      <a:endParaRPr lang="ru-RU" sz="1400" dirty="0" smtClean="0"/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33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Негізгі бөлім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Негіздеме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Дәлел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Негіздеме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Дәлел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Ең алдымен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err="1" smtClean="0"/>
                        <a:t>жасанды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ақылы</a:t>
                      </a:r>
                      <a:r>
                        <a:rPr lang="ru-RU" sz="1400" dirty="0" smtClean="0"/>
                        <a:t> бар </a:t>
                      </a:r>
                      <a:r>
                        <a:rPr lang="ru-RU" sz="1400" dirty="0" err="1" smtClean="0"/>
                        <a:t>мұғалім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сыныптағы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оқушыларды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бақылай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алмайды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Мысалы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err="1" smtClean="0"/>
                        <a:t>балалар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өз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бетімен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ойын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ойнап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кетпей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тапсырманы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орындау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үшін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мұғалімнің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бақылау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қажет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екеніні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баршаға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мәлім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Өкінішке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орай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бұл</a:t>
                      </a:r>
                      <a:r>
                        <a:rPr lang="ru-RU" sz="1400" dirty="0" smtClean="0"/>
                        <a:t> робот </a:t>
                      </a:r>
                      <a:r>
                        <a:rPr lang="ru-RU" sz="1400" dirty="0" err="1" smtClean="0"/>
                        <a:t>мұғалімнің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қолынан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келмейді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Сондықтан</a:t>
                      </a:r>
                      <a:r>
                        <a:rPr lang="ru-RU" sz="1400" dirty="0" smtClean="0"/>
                        <a:t> да </a:t>
                      </a:r>
                      <a:r>
                        <a:rPr lang="ru-RU" sz="1400" dirty="0" err="1" smtClean="0"/>
                        <a:t>жаңа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технологиялардың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мұғалімдерді</a:t>
                      </a:r>
                      <a:r>
                        <a:rPr lang="ru-RU" sz="1400" dirty="0" smtClean="0"/>
                        <a:t> ң </a:t>
                      </a:r>
                      <a:r>
                        <a:rPr lang="ru-RU" sz="1400" dirty="0" err="1" smtClean="0"/>
                        <a:t>орнын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алмастыра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алмайтындығы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белгілі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болды</a:t>
                      </a:r>
                      <a:r>
                        <a:rPr lang="ru-RU" sz="1400" dirty="0" smtClean="0"/>
                        <a:t>.</a:t>
                      </a:r>
                    </a:p>
                    <a:p>
                      <a:pPr algn="just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 smtClean="0"/>
                        <a:t>Екіншіден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smtClean="0"/>
                        <a:t>робот </a:t>
                      </a:r>
                      <a:r>
                        <a:rPr lang="ru-RU" sz="1400" dirty="0" err="1" smtClean="0"/>
                        <a:t>мұғалім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оқу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үрдісін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бұзып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сабақта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жаңа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білім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алуға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кедергі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жасауы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мүмкін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Мысалы</a:t>
                      </a:r>
                      <a:r>
                        <a:rPr lang="en-US" sz="1400" dirty="0" smtClean="0"/>
                        <a:t>, </a:t>
                      </a:r>
                      <a:r>
                        <a:rPr lang="ru-RU" sz="1400" dirty="0" err="1" smtClean="0"/>
                        <a:t>оқушыларға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тиімді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білім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үшін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уәж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керек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Ол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үшін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адамдарда</a:t>
                      </a:r>
                      <a:r>
                        <a:rPr lang="ru-RU" sz="1400" dirty="0" smtClean="0"/>
                        <a:t> оны </a:t>
                      </a:r>
                      <a:r>
                        <a:rPr lang="ru-RU" sz="1400" dirty="0" err="1" smtClean="0"/>
                        <a:t>қамтамасыз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ететін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қабілет</a:t>
                      </a:r>
                      <a:r>
                        <a:rPr lang="ru-RU" sz="1400" dirty="0" smtClean="0"/>
                        <a:t> бар, ал </a:t>
                      </a:r>
                      <a:r>
                        <a:rPr lang="ru-RU" sz="1400" dirty="0" err="1" smtClean="0"/>
                        <a:t>технологиялар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басқаратын</a:t>
                      </a:r>
                      <a:r>
                        <a:rPr lang="ru-RU" sz="1400" dirty="0" smtClean="0"/>
                        <a:t> робот </a:t>
                      </a:r>
                      <a:r>
                        <a:rPr lang="ru-RU" sz="1400" dirty="0" err="1" smtClean="0"/>
                        <a:t>мұғалімдерде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бұл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дағдылар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қалыптаспаған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Роботтардың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мұғалімдерді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алмастыра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алмайтындығы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бұл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жағдайдан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анық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көрініп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тұр</a:t>
                      </a:r>
                      <a:r>
                        <a:rPr lang="ru-RU" sz="1400" dirty="0" smtClean="0"/>
                        <a:t>. </a:t>
                      </a: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8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effectLst/>
                        </a:rPr>
                        <a:t>Қорытынды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Тезисті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 smtClean="0">
                          <a:effectLst/>
                        </a:rPr>
                        <a:t>перефразалау</a:t>
                      </a:r>
                      <a:endParaRPr lang="en-US" sz="1400" b="1" dirty="0" smtClean="0">
                        <a:effectLst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 smtClean="0"/>
                        <a:t>Қорытындылай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келе</a:t>
                      </a:r>
                      <a:r>
                        <a:rPr lang="ru-RU" sz="1400" dirty="0" smtClean="0"/>
                        <a:t>,</a:t>
                      </a:r>
                      <a:r>
                        <a:rPr lang="en-US" sz="1400" dirty="0" smtClean="0"/>
                        <a:t> </a:t>
                      </a:r>
                      <a:r>
                        <a:rPr lang="ru-RU" sz="1400" dirty="0" smtClean="0"/>
                        <a:t>робот </a:t>
                      </a:r>
                      <a:r>
                        <a:rPr lang="ru-RU" sz="1400" dirty="0" err="1" smtClean="0"/>
                        <a:t>мұғалімнің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білім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алу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процесінде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тәртіпті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басқару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қабілеті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болмағандықтан</a:t>
                      </a:r>
                      <a:r>
                        <a:rPr lang="ru-RU" sz="1400" dirty="0" smtClean="0"/>
                        <a:t>,  </a:t>
                      </a:r>
                      <a:r>
                        <a:rPr lang="ru-RU" sz="1400" dirty="0" err="1" smtClean="0"/>
                        <a:t>оқушылардың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ақпаратты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қабылдауын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бәсеңдетеді</a:t>
                      </a:r>
                      <a:r>
                        <a:rPr lang="ru-RU" sz="1400" dirty="0" smtClean="0"/>
                        <a:t>. </a:t>
                      </a:r>
                      <a:r>
                        <a:rPr lang="ru-RU" sz="1400" dirty="0" err="1" smtClean="0"/>
                        <a:t>Осылайша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сыныпты</a:t>
                      </a:r>
                      <a:r>
                        <a:rPr lang="ru-RU" sz="1400" dirty="0" smtClean="0"/>
                        <a:t> компьютер </a:t>
                      </a:r>
                      <a:r>
                        <a:rPr lang="ru-RU" sz="1400" dirty="0" err="1" smtClean="0"/>
                        <a:t>басқарады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деген</a:t>
                      </a:r>
                      <a:r>
                        <a:rPr lang="ru-RU" sz="1400" dirty="0" smtClean="0"/>
                        <a:t> идея </a:t>
                      </a:r>
                      <a:r>
                        <a:rPr lang="ru-RU" sz="1400" dirty="0" err="1" smtClean="0"/>
                        <a:t>екіталай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және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жүзеге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аспайтыны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түсінікті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болды</a:t>
                      </a:r>
                      <a:r>
                        <a:rPr lang="ru-RU" sz="1400" dirty="0" smtClean="0"/>
                        <a:t>. Осы </a:t>
                      </a:r>
                      <a:r>
                        <a:rPr lang="ru-RU" sz="1400" dirty="0" err="1" smtClean="0"/>
                        <a:t>мәселені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талдау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нәтижесінде</a:t>
                      </a:r>
                      <a:r>
                        <a:rPr lang="ru-RU" sz="1400" dirty="0" smtClean="0"/>
                        <a:t>,  робот </a:t>
                      </a:r>
                      <a:r>
                        <a:rPr lang="ru-RU" sz="1400" dirty="0" err="1" smtClean="0"/>
                        <a:t>мұғалімнің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орнын</a:t>
                      </a:r>
                      <a:r>
                        <a:rPr lang="ru-RU" sz="1400" dirty="0" smtClean="0"/>
                        <a:t> баса </a:t>
                      </a:r>
                      <a:r>
                        <a:rPr lang="ru-RU" sz="1400" dirty="0" err="1" smtClean="0"/>
                        <a:t>алады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деген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пікірталастың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жағымды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жақтарынан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гөрі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жағымсыз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жақтары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басым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болып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келеді</a:t>
                      </a:r>
                      <a:r>
                        <a:rPr lang="ru-RU" sz="1400" dirty="0" smtClean="0"/>
                        <a:t>, </a:t>
                      </a:r>
                      <a:r>
                        <a:rPr lang="ru-RU" sz="1400" dirty="0" err="1" smtClean="0"/>
                        <a:t>сол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себептен</a:t>
                      </a:r>
                      <a:r>
                        <a:rPr lang="ru-RU" sz="1400" dirty="0" smtClean="0"/>
                        <a:t> де  компьютер </a:t>
                      </a:r>
                      <a:r>
                        <a:rPr lang="ru-RU" sz="1400" dirty="0" err="1" smtClean="0"/>
                        <a:t>ешқашан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мұғалімнің</a:t>
                      </a:r>
                      <a:r>
                        <a:rPr lang="ru-RU" sz="1400" dirty="0" smtClean="0"/>
                        <a:t> </a:t>
                      </a:r>
                      <a:r>
                        <a:rPr lang="ru-RU" sz="1400" dirty="0" err="1" smtClean="0"/>
                        <a:t>орнын</a:t>
                      </a:r>
                      <a:r>
                        <a:rPr lang="ru-RU" sz="1400" dirty="0" smtClean="0"/>
                        <a:t> баса </a:t>
                      </a:r>
                      <a:r>
                        <a:rPr lang="ru-RU" sz="1400" dirty="0" err="1" smtClean="0"/>
                        <a:t>алмайды</a:t>
                      </a:r>
                      <a:r>
                        <a:rPr lang="ru-RU" sz="1400" dirty="0" smtClean="0"/>
                        <a:t>. 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4276" marR="442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71666" y="16441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9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</TotalTime>
  <Words>1272</Words>
  <Application>Microsoft Office PowerPoint</Application>
  <PresentationFormat>Экран (4:3)</PresentationFormat>
  <Paragraphs>289</Paragraphs>
  <Slides>16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Roboto slab</vt:lpstr>
      <vt:lpstr>Times New Roman</vt:lpstr>
      <vt:lpstr>Тема Office</vt:lpstr>
      <vt:lpstr>Презентация PowerPoint</vt:lpstr>
      <vt:lpstr>Аргументтелген(дәйектелген) эссенің түрлері</vt:lpstr>
      <vt:lpstr>Дәйектелген эссені жазу </vt:lpstr>
      <vt:lpstr>Жалпы жазылымға қатысты абзацтың типтік құрылымы</vt:lpstr>
      <vt:lpstr>Презентация PowerPoint</vt:lpstr>
      <vt:lpstr> ДӘЙЕКТЕЛГЕН ЭССЕ   </vt:lpstr>
      <vt:lpstr>«Жақтау немесе қарсы тұру» эссесінің құрылымы </vt:lpstr>
      <vt:lpstr>ДӘЙЕКТЕЛГЕН ЭССЕ </vt:lpstr>
      <vt:lpstr>Пікір таныту эссесінің құрылымы</vt:lpstr>
      <vt:lpstr>Абзацтың құрылымы</vt:lpstr>
      <vt:lpstr>Абзацтың құрылымы</vt:lpstr>
      <vt:lpstr>Қарсы тұжырым</vt:lpstr>
      <vt:lpstr>ДӘЙЕКТЕЛГЕН ЭССЕ  </vt:lpstr>
      <vt:lpstr>Презентация PowerPoint</vt:lpstr>
      <vt:lpstr>«Мәселе және шешім» эссесінің құрылымы  </vt:lpstr>
      <vt:lpstr>Қажетті сөз тіркестері мен фразалар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Karlygash Suleimenova</dc:creator>
  <cp:lastModifiedBy>Унгарбаева Аймгуль Есенжановна</cp:lastModifiedBy>
  <cp:revision>255</cp:revision>
  <dcterms:created xsi:type="dcterms:W3CDTF">2014-09-11T06:12:26Z</dcterms:created>
  <dcterms:modified xsi:type="dcterms:W3CDTF">2019-08-15T09:56:49Z</dcterms:modified>
</cp:coreProperties>
</file>