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8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EF90B5B-1FCA-6F45-86CD-A86B9C82D48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  <p14:sldId id="284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10"/>
    <p:restoredTop sz="94556"/>
  </p:normalViewPr>
  <p:slideViewPr>
    <p:cSldViewPr snapToGrid="0" snapToObjects="1">
      <p:cViewPr varScale="1">
        <p:scale>
          <a:sx n="99" d="100"/>
          <a:sy n="99" d="100"/>
        </p:scale>
        <p:origin x="-108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E1CE7-4A7D-A34D-A5D4-A1917A29CA8C}" type="doc">
      <dgm:prSet loTypeId="urn:microsoft.com/office/officeart/2005/8/layout/vList3" loCatId="" qsTypeId="urn:microsoft.com/office/officeart/2005/8/quickstyle/simple1" qsCatId="simple" csTypeId="urn:microsoft.com/office/officeart/2005/8/colors/colorful2" csCatId="colorful" phldr="1"/>
      <dgm:spPr/>
    </dgm:pt>
    <dgm:pt modelId="{DF7E74A0-8060-0A44-AF55-D43B915784EF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ФОНЕМАТИКАЛЫҚ</a:t>
          </a:r>
        </a:p>
      </dgm:t>
    </dgm:pt>
    <dgm:pt modelId="{ACBE3C75-DBA7-C042-B9D3-481DB7115F82}" type="parTrans" cxnId="{9FC90622-61D6-2E4F-98CC-BBE82FE99CC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F9AEC7-1B28-F740-BEA0-CEA3C6271314}" type="sibTrans" cxnId="{9FC90622-61D6-2E4F-98CC-BBE82FE99CC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148634-E9E5-8A47-8D2C-8411153A4BF4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МОРФОЛОГИЯЛЫҚ</a:t>
          </a:r>
        </a:p>
      </dgm:t>
    </dgm:pt>
    <dgm:pt modelId="{1BA0826D-932C-AD43-95EF-DB8FE4A3A3E8}" type="parTrans" cxnId="{34FE51E7-7470-F840-A61A-99373372D2B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85A31A-78B1-CC4F-8C92-8E6D663CAE15}" type="sibTrans" cxnId="{34FE51E7-7470-F840-A61A-99373372D2B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663E3-6D24-4A4B-B6F8-E1BA3EC32901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ДӘСТҮРЛІ</a:t>
          </a:r>
        </a:p>
      </dgm:t>
    </dgm:pt>
    <dgm:pt modelId="{2263FF34-8D32-824F-B454-FE98D6027645}" type="parTrans" cxnId="{968ABBF2-EA9F-CE41-8C0C-0D09A9D2116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C885F7-6CE3-604F-B9AC-8BC2875E9F52}" type="sibTrans" cxnId="{968ABBF2-EA9F-CE41-8C0C-0D09A9D2116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6429A-4269-504D-861D-68DC11192D9B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ФОНЕТИКАЛЫҚ</a:t>
          </a:r>
        </a:p>
      </dgm:t>
    </dgm:pt>
    <dgm:pt modelId="{2F64F14E-2D2E-DD4D-8393-FD8ACA0AAA20}" type="parTrans" cxnId="{F8FA92CF-38C9-DB40-BFF5-A9A918D3C2C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8CEDA-F04E-1742-BD36-6DC0E8DA2A8E}" type="sibTrans" cxnId="{F8FA92CF-38C9-DB40-BFF5-A9A918D3C2C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CD8D90-592A-3D4A-8E68-FB25CFF7F361}" type="pres">
      <dgm:prSet presAssocID="{5EEE1CE7-4A7D-A34D-A5D4-A1917A29CA8C}" presName="linearFlow" presStyleCnt="0">
        <dgm:presLayoutVars>
          <dgm:dir/>
          <dgm:resizeHandles val="exact"/>
        </dgm:presLayoutVars>
      </dgm:prSet>
      <dgm:spPr/>
    </dgm:pt>
    <dgm:pt modelId="{A44C385E-2256-8347-9F92-65DFB9E9353B}" type="pres">
      <dgm:prSet presAssocID="{DF7E74A0-8060-0A44-AF55-D43B915784EF}" presName="composite" presStyleCnt="0"/>
      <dgm:spPr/>
    </dgm:pt>
    <dgm:pt modelId="{AAD83A0B-B80C-9643-A56C-4CE44F930FD8}" type="pres">
      <dgm:prSet presAssocID="{DF7E74A0-8060-0A44-AF55-D43B915784EF}" presName="imgShp" presStyleLbl="fgImgPlace1" presStyleIdx="0" presStyleCnt="4"/>
      <dgm:spPr/>
    </dgm:pt>
    <dgm:pt modelId="{A2F98672-F859-B14B-82FF-90BCAE2A28CC}" type="pres">
      <dgm:prSet presAssocID="{DF7E74A0-8060-0A44-AF55-D43B915784E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62780-E078-D345-A374-F13EB551BD27}" type="pres">
      <dgm:prSet presAssocID="{A6F9AEC7-1B28-F740-BEA0-CEA3C6271314}" presName="spacing" presStyleCnt="0"/>
      <dgm:spPr/>
    </dgm:pt>
    <dgm:pt modelId="{1101F9B4-6848-4F45-91FF-405FE7AAF2D7}" type="pres">
      <dgm:prSet presAssocID="{C8F6429A-4269-504D-861D-68DC11192D9B}" presName="composite" presStyleCnt="0"/>
      <dgm:spPr/>
    </dgm:pt>
    <dgm:pt modelId="{436F80C6-9A13-CD49-89A7-AE10923A4FB7}" type="pres">
      <dgm:prSet presAssocID="{C8F6429A-4269-504D-861D-68DC11192D9B}" presName="imgShp" presStyleLbl="fgImgPlace1" presStyleIdx="1" presStyleCnt="4"/>
      <dgm:spPr/>
    </dgm:pt>
    <dgm:pt modelId="{CA4714F5-FB6A-AD4D-8A23-2CAC755AFC2C}" type="pres">
      <dgm:prSet presAssocID="{C8F6429A-4269-504D-861D-68DC11192D9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D9CF7-7D20-FF4B-8291-2574B9BFFB9E}" type="pres">
      <dgm:prSet presAssocID="{F728CEDA-F04E-1742-BD36-6DC0E8DA2A8E}" presName="spacing" presStyleCnt="0"/>
      <dgm:spPr/>
    </dgm:pt>
    <dgm:pt modelId="{25059624-597B-504A-AFF9-DF303BB55B38}" type="pres">
      <dgm:prSet presAssocID="{7E148634-E9E5-8A47-8D2C-8411153A4BF4}" presName="composite" presStyleCnt="0"/>
      <dgm:spPr/>
    </dgm:pt>
    <dgm:pt modelId="{901FBABE-1C4F-9B41-8B46-13A7BF4F9888}" type="pres">
      <dgm:prSet presAssocID="{7E148634-E9E5-8A47-8D2C-8411153A4BF4}" presName="imgShp" presStyleLbl="fgImgPlace1" presStyleIdx="2" presStyleCnt="4"/>
      <dgm:spPr/>
    </dgm:pt>
    <dgm:pt modelId="{DE03D5C7-1039-994D-BF15-E8A39A19C324}" type="pres">
      <dgm:prSet presAssocID="{7E148634-E9E5-8A47-8D2C-8411153A4BF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738EE-3925-5E4A-8CEA-8A76E78F314E}" type="pres">
      <dgm:prSet presAssocID="{A085A31A-78B1-CC4F-8C92-8E6D663CAE15}" presName="spacing" presStyleCnt="0"/>
      <dgm:spPr/>
    </dgm:pt>
    <dgm:pt modelId="{885F644A-4E03-584C-BD7F-6C1861D1368A}" type="pres">
      <dgm:prSet presAssocID="{031663E3-6D24-4A4B-B6F8-E1BA3EC32901}" presName="composite" presStyleCnt="0"/>
      <dgm:spPr/>
    </dgm:pt>
    <dgm:pt modelId="{2E0944D0-9490-C44C-B248-CEBF045547C2}" type="pres">
      <dgm:prSet presAssocID="{031663E3-6D24-4A4B-B6F8-E1BA3EC32901}" presName="imgShp" presStyleLbl="fgImgPlace1" presStyleIdx="3" presStyleCnt="4"/>
      <dgm:spPr/>
    </dgm:pt>
    <dgm:pt modelId="{15221D20-DBFD-0E42-960A-FDE0DF112E9A}" type="pres">
      <dgm:prSet presAssocID="{031663E3-6D24-4A4B-B6F8-E1BA3EC32901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99D429-97F7-F940-95D4-D7A76B68D5A5}" type="presOf" srcId="{7E148634-E9E5-8A47-8D2C-8411153A4BF4}" destId="{DE03D5C7-1039-994D-BF15-E8A39A19C324}" srcOrd="0" destOrd="0" presId="urn:microsoft.com/office/officeart/2005/8/layout/vList3"/>
    <dgm:cxn modelId="{078C2C91-1898-BF49-BC76-0D299297F970}" type="presOf" srcId="{C8F6429A-4269-504D-861D-68DC11192D9B}" destId="{CA4714F5-FB6A-AD4D-8A23-2CAC755AFC2C}" srcOrd="0" destOrd="0" presId="urn:microsoft.com/office/officeart/2005/8/layout/vList3"/>
    <dgm:cxn modelId="{F8FA92CF-38C9-DB40-BFF5-A9A918D3C2C1}" srcId="{5EEE1CE7-4A7D-A34D-A5D4-A1917A29CA8C}" destId="{C8F6429A-4269-504D-861D-68DC11192D9B}" srcOrd="1" destOrd="0" parTransId="{2F64F14E-2D2E-DD4D-8393-FD8ACA0AAA20}" sibTransId="{F728CEDA-F04E-1742-BD36-6DC0E8DA2A8E}"/>
    <dgm:cxn modelId="{6DB187ED-C738-2D4C-B0AE-4F65750236BE}" type="presOf" srcId="{5EEE1CE7-4A7D-A34D-A5D4-A1917A29CA8C}" destId="{17CD8D90-592A-3D4A-8E68-FB25CFF7F361}" srcOrd="0" destOrd="0" presId="urn:microsoft.com/office/officeart/2005/8/layout/vList3"/>
    <dgm:cxn modelId="{34FE51E7-7470-F840-A61A-99373372D2B3}" srcId="{5EEE1CE7-4A7D-A34D-A5D4-A1917A29CA8C}" destId="{7E148634-E9E5-8A47-8D2C-8411153A4BF4}" srcOrd="2" destOrd="0" parTransId="{1BA0826D-932C-AD43-95EF-DB8FE4A3A3E8}" sibTransId="{A085A31A-78B1-CC4F-8C92-8E6D663CAE15}"/>
    <dgm:cxn modelId="{9FC90622-61D6-2E4F-98CC-BBE82FE99CC1}" srcId="{5EEE1CE7-4A7D-A34D-A5D4-A1917A29CA8C}" destId="{DF7E74A0-8060-0A44-AF55-D43B915784EF}" srcOrd="0" destOrd="0" parTransId="{ACBE3C75-DBA7-C042-B9D3-481DB7115F82}" sibTransId="{A6F9AEC7-1B28-F740-BEA0-CEA3C6271314}"/>
    <dgm:cxn modelId="{F08917FB-B6E9-584B-9BD1-B7819C0551FC}" type="presOf" srcId="{031663E3-6D24-4A4B-B6F8-E1BA3EC32901}" destId="{15221D20-DBFD-0E42-960A-FDE0DF112E9A}" srcOrd="0" destOrd="0" presId="urn:microsoft.com/office/officeart/2005/8/layout/vList3"/>
    <dgm:cxn modelId="{968ABBF2-EA9F-CE41-8C0C-0D09A9D2116F}" srcId="{5EEE1CE7-4A7D-A34D-A5D4-A1917A29CA8C}" destId="{031663E3-6D24-4A4B-B6F8-E1BA3EC32901}" srcOrd="3" destOrd="0" parTransId="{2263FF34-8D32-824F-B454-FE98D6027645}" sibTransId="{8EC885F7-6CE3-604F-B9AC-8BC2875E9F52}"/>
    <dgm:cxn modelId="{29A869F9-229A-1A4A-8296-D05388F4E556}" type="presOf" srcId="{DF7E74A0-8060-0A44-AF55-D43B915784EF}" destId="{A2F98672-F859-B14B-82FF-90BCAE2A28CC}" srcOrd="0" destOrd="0" presId="urn:microsoft.com/office/officeart/2005/8/layout/vList3"/>
    <dgm:cxn modelId="{0C374C74-F4DC-2448-A57A-FC15892EBB03}" type="presParOf" srcId="{17CD8D90-592A-3D4A-8E68-FB25CFF7F361}" destId="{A44C385E-2256-8347-9F92-65DFB9E9353B}" srcOrd="0" destOrd="0" presId="urn:microsoft.com/office/officeart/2005/8/layout/vList3"/>
    <dgm:cxn modelId="{A1903241-0B6C-CF43-A750-3246F2233501}" type="presParOf" srcId="{A44C385E-2256-8347-9F92-65DFB9E9353B}" destId="{AAD83A0B-B80C-9643-A56C-4CE44F930FD8}" srcOrd="0" destOrd="0" presId="urn:microsoft.com/office/officeart/2005/8/layout/vList3"/>
    <dgm:cxn modelId="{6743C648-BC57-A84F-9C58-4F326DF3D7B5}" type="presParOf" srcId="{A44C385E-2256-8347-9F92-65DFB9E9353B}" destId="{A2F98672-F859-B14B-82FF-90BCAE2A28CC}" srcOrd="1" destOrd="0" presId="urn:microsoft.com/office/officeart/2005/8/layout/vList3"/>
    <dgm:cxn modelId="{2A3A007F-61E9-004E-BA92-5F3515E1B874}" type="presParOf" srcId="{17CD8D90-592A-3D4A-8E68-FB25CFF7F361}" destId="{A4E62780-E078-D345-A374-F13EB551BD27}" srcOrd="1" destOrd="0" presId="urn:microsoft.com/office/officeart/2005/8/layout/vList3"/>
    <dgm:cxn modelId="{A7F54946-13DE-5B4D-B919-5476A1A3D16A}" type="presParOf" srcId="{17CD8D90-592A-3D4A-8E68-FB25CFF7F361}" destId="{1101F9B4-6848-4F45-91FF-405FE7AAF2D7}" srcOrd="2" destOrd="0" presId="urn:microsoft.com/office/officeart/2005/8/layout/vList3"/>
    <dgm:cxn modelId="{4A879553-7E80-844B-BAA1-8062680024B5}" type="presParOf" srcId="{1101F9B4-6848-4F45-91FF-405FE7AAF2D7}" destId="{436F80C6-9A13-CD49-89A7-AE10923A4FB7}" srcOrd="0" destOrd="0" presId="urn:microsoft.com/office/officeart/2005/8/layout/vList3"/>
    <dgm:cxn modelId="{E8BDEA07-6927-5E48-987C-0FA91B1AD37A}" type="presParOf" srcId="{1101F9B4-6848-4F45-91FF-405FE7AAF2D7}" destId="{CA4714F5-FB6A-AD4D-8A23-2CAC755AFC2C}" srcOrd="1" destOrd="0" presId="urn:microsoft.com/office/officeart/2005/8/layout/vList3"/>
    <dgm:cxn modelId="{29EBD5E5-F914-4548-A9DB-04746194F96A}" type="presParOf" srcId="{17CD8D90-592A-3D4A-8E68-FB25CFF7F361}" destId="{9F8D9CF7-7D20-FF4B-8291-2574B9BFFB9E}" srcOrd="3" destOrd="0" presId="urn:microsoft.com/office/officeart/2005/8/layout/vList3"/>
    <dgm:cxn modelId="{9B4DCF35-AE71-904D-B092-A074C6F88AA5}" type="presParOf" srcId="{17CD8D90-592A-3D4A-8E68-FB25CFF7F361}" destId="{25059624-597B-504A-AFF9-DF303BB55B38}" srcOrd="4" destOrd="0" presId="urn:microsoft.com/office/officeart/2005/8/layout/vList3"/>
    <dgm:cxn modelId="{EB7ED56A-47C2-A349-8B15-838F0067C084}" type="presParOf" srcId="{25059624-597B-504A-AFF9-DF303BB55B38}" destId="{901FBABE-1C4F-9B41-8B46-13A7BF4F9888}" srcOrd="0" destOrd="0" presId="urn:microsoft.com/office/officeart/2005/8/layout/vList3"/>
    <dgm:cxn modelId="{4C5BB1D7-DC95-934F-BB28-25D855B248B8}" type="presParOf" srcId="{25059624-597B-504A-AFF9-DF303BB55B38}" destId="{DE03D5C7-1039-994D-BF15-E8A39A19C324}" srcOrd="1" destOrd="0" presId="urn:microsoft.com/office/officeart/2005/8/layout/vList3"/>
    <dgm:cxn modelId="{C47EC61C-1E91-BD44-A5A1-46AB9D5A35B1}" type="presParOf" srcId="{17CD8D90-592A-3D4A-8E68-FB25CFF7F361}" destId="{B68738EE-3925-5E4A-8CEA-8A76E78F314E}" srcOrd="5" destOrd="0" presId="urn:microsoft.com/office/officeart/2005/8/layout/vList3"/>
    <dgm:cxn modelId="{BC6C8D25-EBD8-014B-9B5D-C796FB7BB093}" type="presParOf" srcId="{17CD8D90-592A-3D4A-8E68-FB25CFF7F361}" destId="{885F644A-4E03-584C-BD7F-6C1861D1368A}" srcOrd="6" destOrd="0" presId="urn:microsoft.com/office/officeart/2005/8/layout/vList3"/>
    <dgm:cxn modelId="{C19543AD-FDFA-0841-A53F-2B89D4B6AD69}" type="presParOf" srcId="{885F644A-4E03-584C-BD7F-6C1861D1368A}" destId="{2E0944D0-9490-C44C-B248-CEBF045547C2}" srcOrd="0" destOrd="0" presId="urn:microsoft.com/office/officeart/2005/8/layout/vList3"/>
    <dgm:cxn modelId="{1567C1B4-131C-C349-8925-8E7ED43CC13E}" type="presParOf" srcId="{885F644A-4E03-584C-BD7F-6C1861D1368A}" destId="{15221D20-DBFD-0E42-960A-FDE0DF112E9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98672-F859-B14B-82FF-90BCAE2A28CC}">
      <dsp:nvSpPr>
        <dsp:cNvPr id="0" name=""/>
        <dsp:cNvSpPr/>
      </dsp:nvSpPr>
      <dsp:spPr>
        <a:xfrm rot="10800000">
          <a:off x="1926416" y="492"/>
          <a:ext cx="7085774" cy="56661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61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ФОНЕМАТИКАЛЫҚ</a:t>
          </a:r>
        </a:p>
      </dsp:txBody>
      <dsp:txXfrm rot="10800000">
        <a:off x="2068069" y="492"/>
        <a:ext cx="6944121" cy="566613"/>
      </dsp:txXfrm>
    </dsp:sp>
    <dsp:sp modelId="{AAD83A0B-B80C-9643-A56C-4CE44F930FD8}">
      <dsp:nvSpPr>
        <dsp:cNvPr id="0" name=""/>
        <dsp:cNvSpPr/>
      </dsp:nvSpPr>
      <dsp:spPr>
        <a:xfrm>
          <a:off x="1643109" y="492"/>
          <a:ext cx="566613" cy="56661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714F5-FB6A-AD4D-8A23-2CAC755AFC2C}">
      <dsp:nvSpPr>
        <dsp:cNvPr id="0" name=""/>
        <dsp:cNvSpPr/>
      </dsp:nvSpPr>
      <dsp:spPr>
        <a:xfrm rot="10800000">
          <a:off x="1926416" y="708759"/>
          <a:ext cx="7085774" cy="566613"/>
        </a:xfrm>
        <a:prstGeom prst="homePlate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61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ФОНЕТИКАЛЫҚ</a:t>
          </a:r>
        </a:p>
      </dsp:txBody>
      <dsp:txXfrm rot="10800000">
        <a:off x="2068069" y="708759"/>
        <a:ext cx="6944121" cy="566613"/>
      </dsp:txXfrm>
    </dsp:sp>
    <dsp:sp modelId="{436F80C6-9A13-CD49-89A7-AE10923A4FB7}">
      <dsp:nvSpPr>
        <dsp:cNvPr id="0" name=""/>
        <dsp:cNvSpPr/>
      </dsp:nvSpPr>
      <dsp:spPr>
        <a:xfrm>
          <a:off x="1643109" y="708759"/>
          <a:ext cx="566613" cy="566613"/>
        </a:xfrm>
        <a:prstGeom prst="ellipse">
          <a:avLst/>
        </a:prstGeom>
        <a:solidFill>
          <a:schemeClr val="accent2">
            <a:tint val="50000"/>
            <a:hueOff val="661128"/>
            <a:satOff val="-1831"/>
            <a:lumOff val="8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3D5C7-1039-994D-BF15-E8A39A19C324}">
      <dsp:nvSpPr>
        <dsp:cNvPr id="0" name=""/>
        <dsp:cNvSpPr/>
      </dsp:nvSpPr>
      <dsp:spPr>
        <a:xfrm rot="10800000">
          <a:off x="1926416" y="1417026"/>
          <a:ext cx="7085774" cy="566613"/>
        </a:xfrm>
        <a:prstGeom prst="homePlate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61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МОРФОЛОГИЯЛЫҚ</a:t>
          </a:r>
        </a:p>
      </dsp:txBody>
      <dsp:txXfrm rot="10800000">
        <a:off x="2068069" y="1417026"/>
        <a:ext cx="6944121" cy="566613"/>
      </dsp:txXfrm>
    </dsp:sp>
    <dsp:sp modelId="{901FBABE-1C4F-9B41-8B46-13A7BF4F9888}">
      <dsp:nvSpPr>
        <dsp:cNvPr id="0" name=""/>
        <dsp:cNvSpPr/>
      </dsp:nvSpPr>
      <dsp:spPr>
        <a:xfrm>
          <a:off x="1643109" y="1417026"/>
          <a:ext cx="566613" cy="566613"/>
        </a:xfrm>
        <a:prstGeom prst="ellipse">
          <a:avLst/>
        </a:prstGeom>
        <a:solidFill>
          <a:schemeClr val="accent2">
            <a:tint val="50000"/>
            <a:hueOff val="1322257"/>
            <a:satOff val="-3663"/>
            <a:lumOff val="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21D20-DBFD-0E42-960A-FDE0DF112E9A}">
      <dsp:nvSpPr>
        <dsp:cNvPr id="0" name=""/>
        <dsp:cNvSpPr/>
      </dsp:nvSpPr>
      <dsp:spPr>
        <a:xfrm rot="10800000">
          <a:off x="1926416" y="2125293"/>
          <a:ext cx="7085774" cy="566613"/>
        </a:xfrm>
        <a:prstGeom prst="homePlate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61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ДӘСТҮРЛІ</a:t>
          </a:r>
        </a:p>
      </dsp:txBody>
      <dsp:txXfrm rot="10800000">
        <a:off x="2068069" y="2125293"/>
        <a:ext cx="6944121" cy="566613"/>
      </dsp:txXfrm>
    </dsp:sp>
    <dsp:sp modelId="{2E0944D0-9490-C44C-B248-CEBF045547C2}">
      <dsp:nvSpPr>
        <dsp:cNvPr id="0" name=""/>
        <dsp:cNvSpPr/>
      </dsp:nvSpPr>
      <dsp:spPr>
        <a:xfrm>
          <a:off x="1643109" y="2125293"/>
          <a:ext cx="566613" cy="566613"/>
        </a:xfrm>
        <a:prstGeom prst="ellipse">
          <a:avLst/>
        </a:prstGeom>
        <a:solidFill>
          <a:schemeClr val="accent2">
            <a:tint val="50000"/>
            <a:hueOff val="1983385"/>
            <a:satOff val="-5494"/>
            <a:lumOff val="25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7/10/2019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A81000C-A841-7D41-8978-A604E2FA409A}"/>
              </a:ext>
            </a:extLst>
          </p:cNvPr>
          <p:cNvSpPr/>
          <p:nvPr/>
        </p:nvSpPr>
        <p:spPr>
          <a:xfrm>
            <a:off x="2298700" y="2204043"/>
            <a:ext cx="7594600" cy="1752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 ӘЛІПБИ НЕГІЗІНДЕГІ ҚАЗАҚ ТІЛІ ЕМЛЕСІНІҢ ЕРЕЖЕЛЕРІ: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 және жаңалығы</a:t>
            </a:r>
            <a:endParaRPr lang="ru-RU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7671631-63E6-DC4A-97A3-0FFC447075A1}"/>
              </a:ext>
            </a:extLst>
          </p:cNvPr>
          <p:cNvSpPr/>
          <p:nvPr/>
        </p:nvSpPr>
        <p:spPr>
          <a:xfrm>
            <a:off x="1041401" y="5700907"/>
            <a:ext cx="9905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Ж</a:t>
            </a:r>
            <a:r>
              <a:rPr lang="kk-KZ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Абуов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9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65EEB8F3-2436-614C-8F96-0687C2158249}"/>
              </a:ext>
            </a:extLst>
          </p:cNvPr>
          <p:cNvSpPr/>
          <p:nvPr/>
        </p:nvSpPr>
        <p:spPr>
          <a:xfrm>
            <a:off x="502507" y="586946"/>
            <a:ext cx="4324865" cy="5789140"/>
          </a:xfrm>
          <a:prstGeom prst="bevel">
            <a:avLst>
              <a:gd name="adj" fmla="val 735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Морфологиялық принцип – түбір мен қосымшаның, күрделі сөздердің, сөз тіркестерінің біртектес жазылуы.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6E849A83-11A9-514D-A379-60BD51E33A1C}"/>
              </a:ext>
            </a:extLst>
          </p:cNvPr>
          <p:cNvSpPr/>
          <p:nvPr/>
        </p:nvSpPr>
        <p:spPr>
          <a:xfrm>
            <a:off x="5412259" y="586946"/>
            <a:ext cx="6277234" cy="5789140"/>
          </a:xfrm>
          <a:prstGeom prst="bevel">
            <a:avLst>
              <a:gd name="adj" fmla="val 5243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Ақкөңіл 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батаоқыр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Сарыағаш қызметкерлер басқармадағылар </a:t>
            </a:r>
          </a:p>
          <a:p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 отанға </a:t>
            </a:r>
          </a:p>
          <a:p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атамекен атамекенге </a:t>
            </a:r>
          </a:p>
          <a:p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қонақасы, қонақасына </a:t>
            </a:r>
          </a:p>
          <a:p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сәрсенбі </a:t>
            </a:r>
          </a:p>
          <a:p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сенбейді сенім, сенімі 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хиджаб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талқылану, 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талқыланбау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baryp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eken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baryppeken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емес), </a:t>
            </a:r>
          </a:p>
          <a:p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jatyr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kelatyr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емес), </a:t>
            </a:r>
          </a:p>
          <a:p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túngi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k-KZ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túńgi</a:t>
            </a:r>
            <a:r>
              <a:rPr lang="kk-KZ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емес)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94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65EEB8F3-2436-614C-8F96-0687C2158249}"/>
              </a:ext>
            </a:extLst>
          </p:cNvPr>
          <p:cNvSpPr/>
          <p:nvPr/>
        </p:nvSpPr>
        <p:spPr>
          <a:xfrm>
            <a:off x="502507" y="586946"/>
            <a:ext cx="5593493" cy="5789140"/>
          </a:xfrm>
          <a:prstGeom prst="bevel">
            <a:avLst>
              <a:gd name="adj" fmla="val 7357"/>
            </a:avLst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Дәстүрлі принцип – жазба және ауызша коммуникация арқылы таңбалаудың дәстүр арқылы қалыптасуы.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6E849A83-11A9-514D-A379-60BD51E33A1C}"/>
              </a:ext>
            </a:extLst>
          </p:cNvPr>
          <p:cNvSpPr/>
          <p:nvPr/>
        </p:nvSpPr>
        <p:spPr>
          <a:xfrm>
            <a:off x="6450227" y="1560040"/>
            <a:ext cx="4522573" cy="3737919"/>
          </a:xfrm>
          <a:prstGeom prst="bevel">
            <a:avLst>
              <a:gd name="adj" fmla="val 5243"/>
            </a:avLst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 </a:t>
            </a:r>
          </a:p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әсемпаз </a:t>
            </a:r>
          </a:p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әуесқой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0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5A369D2C-9C78-B84D-9A45-8991749A9D95}"/>
              </a:ext>
            </a:extLst>
          </p:cNvPr>
          <p:cNvSpPr/>
          <p:nvPr/>
        </p:nvSpPr>
        <p:spPr>
          <a:xfrm>
            <a:off x="889686" y="370702"/>
            <a:ext cx="10824519" cy="1260389"/>
          </a:xfrm>
          <a:prstGeom prst="bevel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Орфография ғылымында уәждемесіз принциптер аталады. </a:t>
            </a:r>
          </a:p>
          <a:p>
            <a:pPr algn="just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Олар: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CA1AA107-CE2A-6040-8962-605AFBCCC661}"/>
              </a:ext>
            </a:extLst>
          </p:cNvPr>
          <p:cNvSpPr/>
          <p:nvPr/>
        </p:nvSpPr>
        <p:spPr>
          <a:xfrm>
            <a:off x="0" y="1783491"/>
            <a:ext cx="8946292" cy="864973"/>
          </a:xfrm>
          <a:prstGeom prst="beve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АЙЫРМЫС ПРИНЦИП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Рельеф 5">
            <a:extLst>
              <a:ext uri="{FF2B5EF4-FFF2-40B4-BE49-F238E27FC236}">
                <a16:creationId xmlns:a16="http://schemas.microsoft.com/office/drawing/2014/main" xmlns="" id="{5518C27F-25C7-0441-ABE9-561E8B12F8C1}"/>
              </a:ext>
            </a:extLst>
          </p:cNvPr>
          <p:cNvSpPr/>
          <p:nvPr/>
        </p:nvSpPr>
        <p:spPr>
          <a:xfrm>
            <a:off x="2743200" y="4384589"/>
            <a:ext cx="8946292" cy="864973"/>
          </a:xfrm>
          <a:prstGeom prst="bevel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ЦИТАТАЛЫҚ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Рельеф 6">
            <a:extLst>
              <a:ext uri="{FF2B5EF4-FFF2-40B4-BE49-F238E27FC236}">
                <a16:creationId xmlns:a16="http://schemas.microsoft.com/office/drawing/2014/main" xmlns="" id="{FFF6AA45-390B-C84B-903F-4638E0B6AD2F}"/>
              </a:ext>
            </a:extLst>
          </p:cNvPr>
          <p:cNvSpPr/>
          <p:nvPr/>
        </p:nvSpPr>
        <p:spPr>
          <a:xfrm>
            <a:off x="1853513" y="3519616"/>
            <a:ext cx="8946292" cy="864973"/>
          </a:xfrm>
          <a:prstGeom prst="bevel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ТРАНСКРИПЦИЯЛЫҚ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Рельеф 7">
            <a:extLst>
              <a:ext uri="{FF2B5EF4-FFF2-40B4-BE49-F238E27FC236}">
                <a16:creationId xmlns:a16="http://schemas.microsoft.com/office/drawing/2014/main" xmlns="" id="{6F535D6A-1D87-1B41-910A-266979DD7C41}"/>
              </a:ext>
            </a:extLst>
          </p:cNvPr>
          <p:cNvSpPr/>
          <p:nvPr/>
        </p:nvSpPr>
        <p:spPr>
          <a:xfrm>
            <a:off x="889686" y="2654643"/>
            <a:ext cx="8946292" cy="864973"/>
          </a:xfrm>
          <a:prstGeom prst="bevel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ТРАНСЛИТЕРАЦИЯЛЫҚ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Рельеф 8">
            <a:extLst>
              <a:ext uri="{FF2B5EF4-FFF2-40B4-BE49-F238E27FC236}">
                <a16:creationId xmlns:a16="http://schemas.microsoft.com/office/drawing/2014/main" xmlns="" id="{E3AABECB-A4E6-C441-9D11-8779AA15C29F}"/>
              </a:ext>
            </a:extLst>
          </p:cNvPr>
          <p:cNvSpPr/>
          <p:nvPr/>
        </p:nvSpPr>
        <p:spPr>
          <a:xfrm>
            <a:off x="197708" y="5436973"/>
            <a:ext cx="10602097" cy="1421027"/>
          </a:xfrm>
          <a:prstGeom prst="beve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Айырмыс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қат– хат, балл – бал, рәсім – ресім, қан – хан, баб – бап.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7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39C74136-26B2-6D45-AB60-B58AB325E431}"/>
              </a:ext>
            </a:extLst>
          </p:cNvPr>
          <p:cNvSpPr/>
          <p:nvPr/>
        </p:nvSpPr>
        <p:spPr>
          <a:xfrm>
            <a:off x="568960" y="144606"/>
            <a:ext cx="11338560" cy="3505200"/>
          </a:xfrm>
          <a:prstGeom prst="bevel">
            <a:avLst>
              <a:gd name="adj" fmla="val 572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Қазіргі қазақ әдеби тілінің  әсіресе жазбаша түрінде  ағылшын тілінен тікелей қабылданған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шеттілдік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сөздер қатары көбейіп келеді. Оларды транслитерация жолы арқылы енген немесе трансплантациялар, жарнамалық есімдер,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агнонимдер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 түрліше атау бар. Орфография ғылымының жүйесіне салғанда, олар «цитаталық принцип» арқылы қабылданғандар деп  бағаланады.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xmlns="" id="{7D6D0473-4821-094B-BAAF-6AE5392B8002}"/>
              </a:ext>
            </a:extLst>
          </p:cNvPr>
          <p:cNvSpPr/>
          <p:nvPr/>
        </p:nvSpPr>
        <p:spPr>
          <a:xfrm>
            <a:off x="568960" y="3429000"/>
            <a:ext cx="11338560" cy="2397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Adobe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BMW,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Cisco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Coca-Cola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Daewoo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Hallmark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Hyundai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Toshiba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Toyota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Xerox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Yahoo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Ford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McDonald's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Infinity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Apartments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Nomad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«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Soprano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Kobus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Palas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«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Сharleston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Boutique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Royal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Hotel&amp;SPA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Atameken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kk-KZ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301A963-F4C6-9147-AA07-13DAA422A96C}"/>
              </a:ext>
            </a:extLst>
          </p:cNvPr>
          <p:cNvSpPr/>
          <p:nvPr/>
        </p:nvSpPr>
        <p:spPr>
          <a:xfrm>
            <a:off x="1059546" y="5994400"/>
            <a:ext cx="10357387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ӘДЕБИ ТІЛДЕГІ ОРНЫН НАЗАРДАН ТЫС ҚАЛДЫРУҒА БОЛМАЙДЫ. 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BB0C86CC-919B-3B48-B706-1E40A9B0B2C9}"/>
              </a:ext>
            </a:extLst>
          </p:cNvPr>
          <p:cNvSpPr/>
          <p:nvPr/>
        </p:nvSpPr>
        <p:spPr>
          <a:xfrm>
            <a:off x="172995" y="345989"/>
            <a:ext cx="11813059" cy="1383957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 принциптер негізінде қазақ әдеби тіліндегі сөздердің </a:t>
            </a:r>
            <a:r>
              <a:rPr lang="kk-K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орфографиялануының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моделдері жасалды.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Шестиугольник 4">
            <a:extLst>
              <a:ext uri="{FF2B5EF4-FFF2-40B4-BE49-F238E27FC236}">
                <a16:creationId xmlns:a16="http://schemas.microsoft.com/office/drawing/2014/main" xmlns="" id="{AE3CB63D-1304-C543-A26D-CD563B8782F2}"/>
              </a:ext>
            </a:extLst>
          </p:cNvPr>
          <p:cNvSpPr/>
          <p:nvPr/>
        </p:nvSpPr>
        <p:spPr>
          <a:xfrm>
            <a:off x="1977081" y="2224216"/>
            <a:ext cx="8847438" cy="3286898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МОДЕЛДЕУ – қазірге дейінгі әдеби тілдік фактілер жинақталады.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0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учесеченными противолежащими углами 3">
            <a:extLst>
              <a:ext uri="{FF2B5EF4-FFF2-40B4-BE49-F238E27FC236}">
                <a16:creationId xmlns:a16="http://schemas.microsoft.com/office/drawing/2014/main" xmlns="" id="{FF769782-3E99-F041-B584-9C10C9982259}"/>
              </a:ext>
            </a:extLst>
          </p:cNvPr>
          <p:cNvSpPr/>
          <p:nvPr/>
        </p:nvSpPr>
        <p:spPr>
          <a:xfrm>
            <a:off x="247135" y="892513"/>
            <a:ext cx="9366422" cy="1507525"/>
          </a:xfrm>
          <a:prstGeom prst="snip2DiagRect">
            <a:avLst>
              <a:gd name="adj1" fmla="val 0"/>
              <a:gd name="adj2" fmla="val 2814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Тілдік фактілердің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фонемдік,морфологиялық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семантикалық, грамматикалық,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стилдік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деңгейлеріндегі сипаттар зерделенеді.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учесеченными противолежащими углами 5">
            <a:extLst>
              <a:ext uri="{FF2B5EF4-FFF2-40B4-BE49-F238E27FC236}">
                <a16:creationId xmlns:a16="http://schemas.microsoft.com/office/drawing/2014/main" xmlns="" id="{1D1EBEC9-5482-594A-A261-E472DF337469}"/>
              </a:ext>
            </a:extLst>
          </p:cNvPr>
          <p:cNvSpPr/>
          <p:nvPr/>
        </p:nvSpPr>
        <p:spPr>
          <a:xfrm>
            <a:off x="247136" y="2421923"/>
            <a:ext cx="10443298" cy="1229499"/>
          </a:xfrm>
          <a:prstGeom prst="snip2DiagRect">
            <a:avLst>
              <a:gd name="adj1" fmla="val 0"/>
              <a:gd name="adj2" fmla="val 26717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арқылы тілдің құрылымындағы ерекшеліктер жүйеленеді.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учесеченными противолежащими углами 6">
            <a:extLst>
              <a:ext uri="{FF2B5EF4-FFF2-40B4-BE49-F238E27FC236}">
                <a16:creationId xmlns:a16="http://schemas.microsoft.com/office/drawing/2014/main" xmlns="" id="{A6E92028-1961-8D4A-B3CA-1AD686DB2800}"/>
              </a:ext>
            </a:extLst>
          </p:cNvPr>
          <p:cNvSpPr/>
          <p:nvPr/>
        </p:nvSpPr>
        <p:spPr>
          <a:xfrm>
            <a:off x="247135" y="3651423"/>
            <a:ext cx="11590638" cy="2564026"/>
          </a:xfrm>
          <a:prstGeom prst="snip2Diag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Қазіргі тілдің жай-күйі нормативтік, ақпараттық,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стилдік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қолданыс межелері арқылы салыстырылады. Салыстыру нәтижесінде қазіргі қоғам мүшелерінің сұранысына сәйкес келетін, тілдің статикасы мен динамикасын айқындайтын үйлесімділік, нақтылық, жүйелілік межелері белгіленеді.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xmlns="" id="{85BFD046-28DE-8C4F-BB5C-BE151867B153}"/>
              </a:ext>
            </a:extLst>
          </p:cNvPr>
          <p:cNvSpPr/>
          <p:nvPr/>
        </p:nvSpPr>
        <p:spPr>
          <a:xfrm rot="8135329">
            <a:off x="11522537" y="3362985"/>
            <a:ext cx="630472" cy="44944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>
            <a:extLst>
              <a:ext uri="{FF2B5EF4-FFF2-40B4-BE49-F238E27FC236}">
                <a16:creationId xmlns:a16="http://schemas.microsoft.com/office/drawing/2014/main" xmlns="" id="{93E07773-5FF5-DC41-956A-722C39E59E0C}"/>
              </a:ext>
            </a:extLst>
          </p:cNvPr>
          <p:cNvSpPr/>
          <p:nvPr/>
        </p:nvSpPr>
        <p:spPr>
          <a:xfrm rot="7916307">
            <a:off x="10459007" y="2168623"/>
            <a:ext cx="543092" cy="43245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>
            <a:extLst>
              <a:ext uri="{FF2B5EF4-FFF2-40B4-BE49-F238E27FC236}">
                <a16:creationId xmlns:a16="http://schemas.microsoft.com/office/drawing/2014/main" xmlns="" id="{371B20B8-0457-4341-A773-E8F37811077E}"/>
              </a:ext>
            </a:extLst>
          </p:cNvPr>
          <p:cNvSpPr/>
          <p:nvPr/>
        </p:nvSpPr>
        <p:spPr>
          <a:xfrm rot="8177136">
            <a:off x="9390343" y="653613"/>
            <a:ext cx="534687" cy="43402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31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E5C671A-2CA4-AD42-8982-960821D1B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037758"/>
              </p:ext>
            </p:extLst>
          </p:nvPr>
        </p:nvGraphicFramePr>
        <p:xfrm>
          <a:off x="444843" y="197709"/>
          <a:ext cx="11392930" cy="6467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5856">
                  <a:extLst>
                    <a:ext uri="{9D8B030D-6E8A-4147-A177-3AD203B41FA5}">
                      <a16:colId xmlns:a16="http://schemas.microsoft.com/office/drawing/2014/main" xmlns="" val="3231467176"/>
                    </a:ext>
                  </a:extLst>
                </a:gridCol>
                <a:gridCol w="5697074">
                  <a:extLst>
                    <a:ext uri="{9D8B030D-6E8A-4147-A177-3AD203B41FA5}">
                      <a16:colId xmlns:a16="http://schemas.microsoft.com/office/drawing/2014/main" xmlns="" val="176260322"/>
                    </a:ext>
                  </a:extLst>
                </a:gridCol>
              </a:tblGrid>
              <a:tr h="13825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орфографиясының негізгі ережелері (1983 жылы бекітілген)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 әліпби негізіндегі қазақ тілі емлесінің ережелері (2018 жылы Ұлттық комиссия отырысында мақұлданған)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898943"/>
                  </a:ext>
                </a:extLst>
              </a:tr>
              <a:tr h="345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</a:t>
                      </a:r>
                      <a:endParaRPr lang="ru-RU" sz="2400" b="0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Тараулары</a:t>
                      </a:r>
                      <a:endParaRPr lang="ru-RU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8903316"/>
                  </a:ext>
                </a:extLst>
              </a:tr>
              <a:tr h="6912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тарау,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параграфтан тұрады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тарау,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параграфтан тұрады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912775"/>
                  </a:ext>
                </a:extLst>
              </a:tr>
              <a:tr h="3907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ТАРАУ ӘРІПТЕРДІҢ ЕМЛЕСІ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ТАРАУ ТҮБІР СӨЗДЕРДІҢ ЖАЗЫЛУЫ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ТАРАУ БӨЛЕК ЖАЗЫЛАТЫН СӨЗДЕР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ІҮ ТАРАУ БІРГЕ ЖАЗЫЛАТЫН СӨЗДЕР</a:t>
                      </a: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тарау ӘРІПТЕРДІҢ ЕМЛЕСІ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тарау ТҮБІР СӨЗДЕРДІҢ ЕМЛЕСІ. ҚОСЫМШАЛАРДЫҢ ЖАЛҒАНУЫ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тарау БӨЛЕК ЖАЗЫЛАТЫН СӨЗДЕРДІҢ ЕМЛЕСІ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тарау БІРГЕ ЖАЗЫЛАТЫН СӨЗДЕРДІҢ ЕМЛЕСІ</a:t>
                      </a: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307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14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4224B7E-0353-6E4B-BF8D-0CB35AFB2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647247"/>
              </p:ext>
            </p:extLst>
          </p:nvPr>
        </p:nvGraphicFramePr>
        <p:xfrm>
          <a:off x="399534" y="440381"/>
          <a:ext cx="11586519" cy="581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412">
                  <a:extLst>
                    <a:ext uri="{9D8B030D-6E8A-4147-A177-3AD203B41FA5}">
                      <a16:colId xmlns:a16="http://schemas.microsoft.com/office/drawing/2014/main" xmlns="" val="3923340888"/>
                    </a:ext>
                  </a:extLst>
                </a:gridCol>
                <a:gridCol w="5684107">
                  <a:extLst>
                    <a:ext uri="{9D8B030D-6E8A-4147-A177-3AD203B41FA5}">
                      <a16:colId xmlns:a16="http://schemas.microsoft.com/office/drawing/2014/main" xmlns="" val="1042177001"/>
                    </a:ext>
                  </a:extLst>
                </a:gridCol>
              </a:tblGrid>
              <a:tr h="5812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</a:t>
                      </a: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ТАРАУ ҚОС СӨЗДЕРДІҢ ЖАЗЫЛУЫ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ҮІ ТАРАУ ҚОСЫМШАЛАРДЫҢ ЖАЗЫЛУЫ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ҮІІ ТАРАУ ШЫЛАУ СӨЗДЕРДІҢ ЖАЗЫЛУЫ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ҮІІІ БАС ӘРІПТІҢ ҚОЛДАНЫЛУЫ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ІХ ТАРАУ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СӨЗДЕРДІҢ ТАСЫМАЛДАНУЫ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тарау ДЕФИСПЕН ЖАЗЫЛАТЫН СӨЗДЕРДІҢ ЕМЛЕСІ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VІ тарау БАС ӘРІПТІҢ ЕМЛЕСІ. ҚОСЫМШАЛАРДЫҢ ЖАЛҒАНУЫ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VІІ тарау ҚЫСҚАРҒАН СӨЗДЕРДІҢ ЕМЛЕСІ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VIIІ тарау КЕЙБІР КИРИЛЛ ӘРІПТЕРІ МЕН ШЕТТІЛДІК СӨЗДЕРДІҢ ЕМЛЕСІ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ІХ тарау СӨЗДЕРДІҢ ТАСЫМАЛДАНУЫ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k-KZ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43" marR="4564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2795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22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52B360C-8190-DD47-8A43-DABDFB8914B9}"/>
              </a:ext>
            </a:extLst>
          </p:cNvPr>
          <p:cNvSpPr/>
          <p:nvPr/>
        </p:nvSpPr>
        <p:spPr>
          <a:xfrm>
            <a:off x="889686" y="325867"/>
            <a:ext cx="10676238" cy="98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Тараулардың ішкі мазмұны бойынша өзгерістер мен толықтырулар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49CD44E-A7F1-974A-995B-48C139B48B5F}"/>
              </a:ext>
            </a:extLst>
          </p:cNvPr>
          <p:cNvSpPr/>
          <p:nvPr/>
        </p:nvSpPr>
        <p:spPr>
          <a:xfrm>
            <a:off x="4252521" y="1309150"/>
            <a:ext cx="3950570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kk-KZ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ТАРАУ БОЙЫНША 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734826A8-C422-2549-B052-692EC2CC0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70897"/>
              </p:ext>
            </p:extLst>
          </p:nvPr>
        </p:nvGraphicFramePr>
        <p:xfrm>
          <a:off x="364224" y="1839744"/>
          <a:ext cx="11424122" cy="4744205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608798">
                  <a:extLst>
                    <a:ext uri="{9D8B030D-6E8A-4147-A177-3AD203B41FA5}">
                      <a16:colId xmlns:a16="http://schemas.microsoft.com/office/drawing/2014/main" xmlns="" val="2005744147"/>
                    </a:ext>
                  </a:extLst>
                </a:gridCol>
                <a:gridCol w="5173556">
                  <a:extLst>
                    <a:ext uri="{9D8B030D-6E8A-4147-A177-3AD203B41FA5}">
                      <a16:colId xmlns:a16="http://schemas.microsoft.com/office/drawing/2014/main" xmlns="" val="1313476395"/>
                    </a:ext>
                  </a:extLst>
                </a:gridCol>
                <a:gridCol w="5641768">
                  <a:extLst>
                    <a:ext uri="{9D8B030D-6E8A-4147-A177-3AD203B41FA5}">
                      <a16:colId xmlns:a16="http://schemas.microsoft.com/office/drawing/2014/main" xmlns="" val="1839777868"/>
                    </a:ext>
                  </a:extLst>
                </a:gridCol>
              </a:tblGrid>
              <a:tr h="340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7619592"/>
                  </a:ext>
                </a:extLst>
              </a:tr>
              <a:tr h="1058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тарауда кирилше әріптер төл дыбыстармен қатар көрсетілген.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тарауда төл дыбыстар мен кирилше әріптердің орфографиясы ажыратылған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5733560"/>
                  </a:ext>
                </a:extLst>
              </a:tr>
              <a:tr h="1058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тіліндегі И және У әріптерінің емлесі берілген.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тіліндегі И және У әріптерінің емлесі кеңейтілген және толықтырылған.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5187450"/>
                  </a:ext>
                </a:extLst>
              </a:tr>
              <a:tr h="177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сөздеріндегі я,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әріптерінің алдындағы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і әріптерінің И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әрпінің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жазылатындығы берілген (дария, дүрия, Әсия)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сөздеріндегі я,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әріптерінің емлесі жаңартылған:</a:t>
                      </a:r>
                      <a:r>
                        <a:rPr lang="kk-KZ" sz="2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spc="7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darıa</a:t>
                      </a:r>
                      <a:r>
                        <a:rPr lang="kk-KZ" sz="2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spc="7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dúrıa</a:t>
                      </a:r>
                      <a:r>
                        <a:rPr lang="kk-KZ" sz="2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spc="7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Ásıa</a:t>
                      </a:r>
                      <a:r>
                        <a:rPr lang="kk-KZ" sz="2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85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504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2CA606C-71E0-3C47-9939-4C5FA36F9B19}"/>
              </a:ext>
            </a:extLst>
          </p:cNvPr>
          <p:cNvSpPr/>
          <p:nvPr/>
        </p:nvSpPr>
        <p:spPr>
          <a:xfrm>
            <a:off x="3939577" y="177486"/>
            <a:ext cx="4312847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 ТАРАУ БОЙЫНША </a:t>
            </a:r>
            <a:endParaRPr lang="ru-RU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94BD7344-32A0-E844-ABCB-6884152A5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88907"/>
              </p:ext>
            </p:extLst>
          </p:nvPr>
        </p:nvGraphicFramePr>
        <p:xfrm>
          <a:off x="341374" y="708080"/>
          <a:ext cx="11509250" cy="603745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49458">
                  <a:extLst>
                    <a:ext uri="{9D8B030D-6E8A-4147-A177-3AD203B41FA5}">
                      <a16:colId xmlns:a16="http://schemas.microsoft.com/office/drawing/2014/main" xmlns="" val="1817352553"/>
                    </a:ext>
                  </a:extLst>
                </a:gridCol>
                <a:gridCol w="2731340">
                  <a:extLst>
                    <a:ext uri="{9D8B030D-6E8A-4147-A177-3AD203B41FA5}">
                      <a16:colId xmlns:a16="http://schemas.microsoft.com/office/drawing/2014/main" xmlns="" val="3812077421"/>
                    </a:ext>
                  </a:extLst>
                </a:gridCol>
                <a:gridCol w="8328452">
                  <a:extLst>
                    <a:ext uri="{9D8B030D-6E8A-4147-A177-3AD203B41FA5}">
                      <a16:colId xmlns:a16="http://schemas.microsoft.com/office/drawing/2014/main" xmlns="" val="60446427"/>
                    </a:ext>
                  </a:extLst>
                </a:gridCol>
              </a:tblGrid>
              <a:tr h="21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</a:t>
                      </a:r>
                      <a:endParaRPr lang="ru-RU" sz="2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</a:t>
                      </a:r>
                      <a:endParaRPr lang="ru-RU" sz="2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2601045"/>
                  </a:ext>
                </a:extLst>
              </a:tr>
              <a:tr h="1137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 мәселе нақты көрсетілмеген.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с к е р т у. Кейбір кірме сөздерде үндесім сақталмай жазылады: quzіret, qudіret, muǵalim, qyzmet, qoshemet, aqіret, qasıet, qadir, kitap, taýqіmet, qazіret. </a:t>
                      </a:r>
                      <a:endParaRPr lang="ru-RU" sz="2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2323626"/>
                  </a:ext>
                </a:extLst>
              </a:tr>
              <a:tr h="3665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 мәселе қысқаша көрсетілген. </a:t>
                      </a:r>
                      <a:endParaRPr lang="ru-RU" sz="2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Орфографиядағы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күрделі проблема – үндесім заңындағы айырмашылықтар нақты көрсетілген.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Соңғы буынында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әрпі жазылатын түбір сөздерге қосымшалар а жіңішке жалғанады: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kinási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kinásinin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kináli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kúnási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kúnásinin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kúnásinе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kúnásinеn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shúbási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shúbásinin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shúbásiz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kýási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kýásinin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kýásinе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kýásinеn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kýálik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kýáger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kúmáni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kúmáninin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kúmándi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kúmánshil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Бірақ ашық дауыстылармен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летін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қосымшалар жуан жалғанады: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kúnáǵa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kúnádan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kinálay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shúbálany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kýáǵa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kýádan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kúmánǵa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kúmándany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́.</a:t>
                      </a:r>
                      <a:endParaRPr lang="ru-RU" sz="2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6" marR="55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8987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23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318C4052-C1C2-5348-B799-909B95EE2F31}"/>
              </a:ext>
            </a:extLst>
          </p:cNvPr>
          <p:cNvSpPr/>
          <p:nvPr/>
        </p:nvSpPr>
        <p:spPr>
          <a:xfrm>
            <a:off x="1422400" y="533850"/>
            <a:ext cx="9423400" cy="2311400"/>
          </a:xfrm>
          <a:prstGeom prst="bevel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1983 жылы 25 тамызда Қазақ ССР Жоғарғы Советінің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Президиумы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бекіткен «Қазақ тілі орфографиясының негізгі ережелері» (әрі қарай – Ереже – 1)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DBABC9F5-0886-B64F-9125-936E3244B053}"/>
              </a:ext>
            </a:extLst>
          </p:cNvPr>
          <p:cNvSpPr/>
          <p:nvPr/>
        </p:nvSpPr>
        <p:spPr>
          <a:xfrm>
            <a:off x="482600" y="3429000"/>
            <a:ext cx="11303000" cy="2895600"/>
          </a:xfrm>
          <a:prstGeom prst="bevel">
            <a:avLst>
              <a:gd name="adj" fmla="val 8991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 Президентінің 2017 жылғы 26 қазандағы №569 Жарлығына сәйкес бекітілген жаңа әліпби бойынша әзірленген «Жаңа әліпби негізіндегі қазақ тілі емлесінің ережелері» (әрі қарай – Ереже – 2) материалдары негізінде әзірленді.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31D0ED5-4791-BD4E-9F21-7C14AF0969C5}"/>
              </a:ext>
            </a:extLst>
          </p:cNvPr>
          <p:cNvSpPr/>
          <p:nvPr/>
        </p:nvSpPr>
        <p:spPr>
          <a:xfrm>
            <a:off x="5352848" y="2845250"/>
            <a:ext cx="1486304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endParaRPr lang="ru-RU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88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B282DF0-62D1-8747-A147-D86E6B040D74}"/>
              </a:ext>
            </a:extLst>
          </p:cNvPr>
          <p:cNvSpPr/>
          <p:nvPr/>
        </p:nvSpPr>
        <p:spPr>
          <a:xfrm>
            <a:off x="3040323" y="276340"/>
            <a:ext cx="6111353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ІІІ ЖӘНЕ IV ТАРАУ БОЙЫНША 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CCB8B492-8AAC-1F44-9E83-BB2240AFD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41298"/>
              </p:ext>
            </p:extLst>
          </p:nvPr>
        </p:nvGraphicFramePr>
        <p:xfrm>
          <a:off x="636072" y="806933"/>
          <a:ext cx="11003993" cy="534673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61770">
                  <a:extLst>
                    <a:ext uri="{9D8B030D-6E8A-4147-A177-3AD203B41FA5}">
                      <a16:colId xmlns:a16="http://schemas.microsoft.com/office/drawing/2014/main" xmlns="" val="1251326082"/>
                    </a:ext>
                  </a:extLst>
                </a:gridCol>
                <a:gridCol w="3620147">
                  <a:extLst>
                    <a:ext uri="{9D8B030D-6E8A-4147-A177-3AD203B41FA5}">
                      <a16:colId xmlns:a16="http://schemas.microsoft.com/office/drawing/2014/main" xmlns="" val="3339800091"/>
                    </a:ext>
                  </a:extLst>
                </a:gridCol>
                <a:gridCol w="6722076">
                  <a:extLst>
                    <a:ext uri="{9D8B030D-6E8A-4147-A177-3AD203B41FA5}">
                      <a16:colId xmlns:a16="http://schemas.microsoft.com/office/drawing/2014/main" xmlns="" val="4148504570"/>
                    </a:ext>
                  </a:extLst>
                </a:gridCol>
              </a:tblGrid>
              <a:tr h="570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5591319"/>
                  </a:ext>
                </a:extLst>
              </a:tr>
              <a:tr h="4776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 мәселе 12 параграфта қамтылған.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жазуындағы осы күрделі мәселелер 19 тарауда көрсетілген. Бірге және бөлек жазылатын сөздердің емлесі: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Қазіргі жазба коммуникацияда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қолданыс жиілігі жоғары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Валенттілік теориясының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грамматология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принциптерінің зерттелуі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Тілдік фактілерді модельдеу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 нақтыланған және дәлелденген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219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199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F2E2143-2A09-D04A-B08A-FDF2153A416B}"/>
              </a:ext>
            </a:extLst>
          </p:cNvPr>
          <p:cNvSpPr/>
          <p:nvPr/>
        </p:nvSpPr>
        <p:spPr>
          <a:xfrm>
            <a:off x="4007738" y="166816"/>
            <a:ext cx="4176528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ТАРАУ БОЙЫНША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34DDC6EE-8584-424F-9A05-012729D56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025366"/>
              </p:ext>
            </p:extLst>
          </p:nvPr>
        </p:nvGraphicFramePr>
        <p:xfrm>
          <a:off x="161925" y="697410"/>
          <a:ext cx="11725275" cy="579556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05148">
                  <a:extLst>
                    <a:ext uri="{9D8B030D-6E8A-4147-A177-3AD203B41FA5}">
                      <a16:colId xmlns:a16="http://schemas.microsoft.com/office/drawing/2014/main" xmlns="" val="949651352"/>
                    </a:ext>
                  </a:extLst>
                </a:gridCol>
                <a:gridCol w="4273338">
                  <a:extLst>
                    <a:ext uri="{9D8B030D-6E8A-4147-A177-3AD203B41FA5}">
                      <a16:colId xmlns:a16="http://schemas.microsoft.com/office/drawing/2014/main" xmlns="" val="770742689"/>
                    </a:ext>
                  </a:extLst>
                </a:gridCol>
                <a:gridCol w="6746789">
                  <a:extLst>
                    <a:ext uri="{9D8B030D-6E8A-4147-A177-3AD203B41FA5}">
                      <a16:colId xmlns:a16="http://schemas.microsoft.com/office/drawing/2014/main" xmlns="" val="2299108521"/>
                    </a:ext>
                  </a:extLst>
                </a:gridCol>
              </a:tblGrid>
              <a:tr h="49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195301"/>
                  </a:ext>
                </a:extLst>
              </a:tr>
              <a:tr h="1019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 сөздердің жазылуы бір параграфпен берілген.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Дефиспен жазылатын сөздердің емлесі деген жеке тарау 11 параграфтан тұрады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9805988"/>
                  </a:ext>
                </a:extLst>
              </a:tr>
              <a:tr h="4063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 сөздердің барлық түрі дефис арқылы жазылатыны берілген (дүркін-дүркін, қып-қызыл, көзбе-көз)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Араб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цифрымен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берілген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санға қосымша дефис арқылы жалғанады, сондай-ақ түсірілген  6-ǵa, 100-ge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deıin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10-15-ten; 2018-jyly, 5-sanat, 10-qazan, 2-aqpan, 136-bap. Бірақ: ХХІ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ǵasyr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III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IV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taray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№82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mektep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dırektordyn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№5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buıryǵy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ýeb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eks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сөзалды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сыңарларымен келетін сөздер дефис арқылы жазылады: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breın-rıng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kofe-breık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MP4-pleerleri.</a:t>
                      </a:r>
                      <a:endParaRPr lang="ru-RU" sz="2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9150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529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41B6757-0207-6347-B357-3C6681360AFF}"/>
              </a:ext>
            </a:extLst>
          </p:cNvPr>
          <p:cNvSpPr/>
          <p:nvPr/>
        </p:nvSpPr>
        <p:spPr>
          <a:xfrm>
            <a:off x="3679890" y="276340"/>
            <a:ext cx="4832220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ТАРАУ БОЙЫНША 	(1)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535525B9-EBC4-294E-BF10-3EF1F9A89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42623"/>
              </p:ext>
            </p:extLst>
          </p:nvPr>
        </p:nvGraphicFramePr>
        <p:xfrm>
          <a:off x="498389" y="806934"/>
          <a:ext cx="11438238" cy="582264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30250">
                  <a:extLst>
                    <a:ext uri="{9D8B030D-6E8A-4147-A177-3AD203B41FA5}">
                      <a16:colId xmlns:a16="http://schemas.microsoft.com/office/drawing/2014/main" xmlns="" val="2677549351"/>
                    </a:ext>
                  </a:extLst>
                </a:gridCol>
                <a:gridCol w="3172658">
                  <a:extLst>
                    <a:ext uri="{9D8B030D-6E8A-4147-A177-3AD203B41FA5}">
                      <a16:colId xmlns:a16="http://schemas.microsoft.com/office/drawing/2014/main" xmlns="" val="1308621475"/>
                    </a:ext>
                  </a:extLst>
                </a:gridCol>
                <a:gridCol w="7735330">
                  <a:extLst>
                    <a:ext uri="{9D8B030D-6E8A-4147-A177-3AD203B41FA5}">
                      <a16:colId xmlns:a16="http://schemas.microsoft.com/office/drawing/2014/main" xmlns="" val="595228443"/>
                    </a:ext>
                  </a:extLst>
                </a:gridCol>
              </a:tblGrid>
              <a:tr h="376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9351045"/>
                  </a:ext>
                </a:extLst>
              </a:tr>
              <a:tr h="5398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 әріптің емлесі 4 параграфта берілген.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 әріптің емлесі 12 параграфта берілген. Нақтыланған және толықтырылған орфограммалар: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Араб, парсы тілінен енген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кісі есімдері қазақ тілінің дыбыстық заңдылығына сәйкес жазылады: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Ysqaq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Yrysjan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Yrysaldy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Ysmaıyl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немесе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Symaıyl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Muhambet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Ybyraıym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Bátıma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Qasen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Qusaıyn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Qadısha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Pazyl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Ábdiqadir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Álbeıbarys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у. Соңғы буыны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́-мен аяқталған кісі есімдеріне қосымшалар §16 бойынша жуан жалғанады: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Kúlásh-qa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Kúláı-ǵa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Bilál-ǵa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2803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716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41B6757-0207-6347-B357-3C6681360AFF}"/>
              </a:ext>
            </a:extLst>
          </p:cNvPr>
          <p:cNvSpPr/>
          <p:nvPr/>
        </p:nvSpPr>
        <p:spPr>
          <a:xfrm>
            <a:off x="3679892" y="399908"/>
            <a:ext cx="4832221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ТАРАУ БОЙЫНША (2)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535525B9-EBC4-294E-BF10-3EF1F9A89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915402"/>
              </p:ext>
            </p:extLst>
          </p:nvPr>
        </p:nvGraphicFramePr>
        <p:xfrm>
          <a:off x="593124" y="1112108"/>
          <a:ext cx="11195221" cy="53210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73270">
                  <a:extLst>
                    <a:ext uri="{9D8B030D-6E8A-4147-A177-3AD203B41FA5}">
                      <a16:colId xmlns:a16="http://schemas.microsoft.com/office/drawing/2014/main" xmlns="" val="2677549351"/>
                    </a:ext>
                  </a:extLst>
                </a:gridCol>
                <a:gridCol w="3799876">
                  <a:extLst>
                    <a:ext uri="{9D8B030D-6E8A-4147-A177-3AD203B41FA5}">
                      <a16:colId xmlns:a16="http://schemas.microsoft.com/office/drawing/2014/main" xmlns="" val="1308621475"/>
                    </a:ext>
                  </a:extLst>
                </a:gridCol>
                <a:gridCol w="6722075">
                  <a:extLst>
                    <a:ext uri="{9D8B030D-6E8A-4147-A177-3AD203B41FA5}">
                      <a16:colId xmlns:a16="http://schemas.microsoft.com/office/drawing/2014/main" xmlns="" val="595228443"/>
                    </a:ext>
                  </a:extLst>
                </a:gridCol>
              </a:tblGrid>
              <a:tr h="163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 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9351045"/>
                  </a:ext>
                </a:extLst>
              </a:tr>
              <a:tr h="4897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 әріптің емлесі 4 параграфта берілген.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Тарихи тұлға есімдері,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ұлттық-мәдени қоғамдастыққа танымал есімдер нақтыланған.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Ábýnasyr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ál-Farabı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Leonardo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Vınchı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Adam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Haýa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Qorqytata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Domalaq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Qaraqypshaq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Qobylandy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"/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Күрделі құрама атаулардың –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 басқару органдарының, лауазым </a:t>
                      </a:r>
                      <a:r>
                        <a:rPr lang="kk-KZ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атауларлдың</a:t>
                      </a:r>
                      <a:r>
                        <a:rPr lang="kk-KZ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қоғамдық ұйымдардың, ғимараттардың, марапаттар мен атақтардың жазылуы нақтыланған және кеңейтілген. 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44" marR="41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2803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97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E7BC1A3-3AC7-5E4B-932A-8AEB252D5859}"/>
              </a:ext>
            </a:extLst>
          </p:cNvPr>
          <p:cNvSpPr/>
          <p:nvPr/>
        </p:nvSpPr>
        <p:spPr>
          <a:xfrm>
            <a:off x="3865037" y="177487"/>
            <a:ext cx="4461927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ТАРАУ БОЙЫНША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DCECC45-47A7-D24B-B9FB-0F9AC699C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77333"/>
              </p:ext>
            </p:extLst>
          </p:nvPr>
        </p:nvGraphicFramePr>
        <p:xfrm>
          <a:off x="339510" y="708080"/>
          <a:ext cx="11275841" cy="480303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78119">
                  <a:extLst>
                    <a:ext uri="{9D8B030D-6E8A-4147-A177-3AD203B41FA5}">
                      <a16:colId xmlns:a16="http://schemas.microsoft.com/office/drawing/2014/main" xmlns="" val="3431831243"/>
                    </a:ext>
                  </a:extLst>
                </a:gridCol>
                <a:gridCol w="4960405">
                  <a:extLst>
                    <a:ext uri="{9D8B030D-6E8A-4147-A177-3AD203B41FA5}">
                      <a16:colId xmlns:a16="http://schemas.microsoft.com/office/drawing/2014/main" xmlns="" val="1085257792"/>
                    </a:ext>
                  </a:extLst>
                </a:gridCol>
                <a:gridCol w="5637317">
                  <a:extLst>
                    <a:ext uri="{9D8B030D-6E8A-4147-A177-3AD203B41FA5}">
                      <a16:colId xmlns:a16="http://schemas.microsoft.com/office/drawing/2014/main" xmlns="" val="1651112712"/>
                    </a:ext>
                  </a:extLst>
                </a:gridCol>
              </a:tblGrid>
              <a:tr h="5125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5982766"/>
                  </a:ext>
                </a:extLst>
              </a:tr>
              <a:tr h="4290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Қысқарған сөздердің емлесі берілмеген.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Қысқарған сөздердің емлесі қазіргі жазба коммуникациядағы, тіл динамикасындағы барлық ерекшеліктер ескеріле отырып, бір модельге жинақталып, толық көрсетілген.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EQYU-ǵa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ЕO-ǵa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JShS-nyn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JShS-ǵa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kk-KZ" sz="2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UNESСO, USAID, EXPO,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QazUY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162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658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AA43EDE-139C-5847-A602-FBDDE6B7B43B}"/>
              </a:ext>
            </a:extLst>
          </p:cNvPr>
          <p:cNvSpPr/>
          <p:nvPr/>
        </p:nvSpPr>
        <p:spPr>
          <a:xfrm>
            <a:off x="3540430" y="202200"/>
            <a:ext cx="5111143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 ТАРАУ БОЙЫНША (1)</a:t>
            </a:r>
            <a:endParaRPr lang="ru-RU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A8DB4181-7E71-B74A-832B-5553B7419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646017"/>
              </p:ext>
            </p:extLst>
          </p:nvPr>
        </p:nvGraphicFramePr>
        <p:xfrm>
          <a:off x="438364" y="724459"/>
          <a:ext cx="11522977" cy="60905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00750">
                  <a:extLst>
                    <a:ext uri="{9D8B030D-6E8A-4147-A177-3AD203B41FA5}">
                      <a16:colId xmlns:a16="http://schemas.microsoft.com/office/drawing/2014/main" xmlns="" val="13173912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1471987220"/>
                    </a:ext>
                  </a:extLst>
                </a:gridCol>
                <a:gridCol w="5535827">
                  <a:extLst>
                    <a:ext uri="{9D8B030D-6E8A-4147-A177-3AD203B41FA5}">
                      <a16:colId xmlns:a16="http://schemas.microsoft.com/office/drawing/2014/main" xmlns="" val="1488000269"/>
                    </a:ext>
                  </a:extLst>
                </a:gridCol>
              </a:tblGrid>
              <a:tr h="510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923830"/>
                  </a:ext>
                </a:extLst>
              </a:tr>
              <a:tr h="1047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Шеттілдік сөздердің емлесі жеке берілмеген. Олардың емлесі төл сөздердің орфограммасымен бірдейлестірілген.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Шеттілдік сөздердің емлесі 20 параграфтан тұрады.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1148845"/>
                  </a:ext>
                </a:extLst>
              </a:tr>
              <a:tr h="3674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Қазіргі емледе: қияр, қоян, яғни қиял аю, ою, жаю,  кию, идея, соя, көркею, көбею, сүю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Қазіргі емледе</a:t>
                      </a: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дирижер, режиссер; медицина, абзац, элемент, абсолют, парашют, глюкоза, продюсер, ансамбль, пароль, рубль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 емледе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ıaǵnı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qoıan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Iаlta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soıa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ıdеıa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oıy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jaıy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kúıy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túıy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kórkeıy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kóbeıy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súıy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01340" algn="l"/>
                        </a:tabLst>
                      </a:pP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Дırıjо́r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rejısо́r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medısına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abzas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parashút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absalút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glúkoza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prodúser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аnsámbl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-i,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rúbl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-i,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parо́l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́, -i,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7887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125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73242EA-C479-D148-A686-425EA22F6409}"/>
              </a:ext>
            </a:extLst>
          </p:cNvPr>
          <p:cNvSpPr/>
          <p:nvPr/>
        </p:nvSpPr>
        <p:spPr>
          <a:xfrm>
            <a:off x="3540430" y="202200"/>
            <a:ext cx="5111143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 ТАРАУ БОЙЫНША (2)</a:t>
            </a:r>
            <a:endParaRPr lang="ru-RU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80D5FA40-7DEC-DE49-B6FD-F69BD82B9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14614"/>
              </p:ext>
            </p:extLst>
          </p:nvPr>
        </p:nvGraphicFramePr>
        <p:xfrm>
          <a:off x="642551" y="724459"/>
          <a:ext cx="11195223" cy="59353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73272">
                  <a:extLst>
                    <a:ext uri="{9D8B030D-6E8A-4147-A177-3AD203B41FA5}">
                      <a16:colId xmlns:a16="http://schemas.microsoft.com/office/drawing/2014/main" xmlns="" val="3578660339"/>
                    </a:ext>
                  </a:extLst>
                </a:gridCol>
                <a:gridCol w="4924939">
                  <a:extLst>
                    <a:ext uri="{9D8B030D-6E8A-4147-A177-3AD203B41FA5}">
                      <a16:colId xmlns:a16="http://schemas.microsoft.com/office/drawing/2014/main" xmlns="" val="2800738727"/>
                    </a:ext>
                  </a:extLst>
                </a:gridCol>
                <a:gridCol w="5597012">
                  <a:extLst>
                    <a:ext uri="{9D8B030D-6E8A-4147-A177-3AD203B41FA5}">
                      <a16:colId xmlns:a16="http://schemas.microsoft.com/office/drawing/2014/main" xmlns="" val="1647704723"/>
                    </a:ext>
                  </a:extLst>
                </a:gridCol>
              </a:tblGrid>
              <a:tr h="3655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1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 – 2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4940929"/>
                  </a:ext>
                </a:extLst>
              </a:tr>
              <a:tr h="750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–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-тер, -і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диалог –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-тер, -і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–қа, -тар,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диалог –қа, -тар, -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7341794"/>
                  </a:ext>
                </a:extLst>
              </a:tr>
              <a:tr h="4214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Грамматика, коммуна, программист, симметрия, кардиограмма, аттестат, корректор, аппаратура, хоккей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тіліндегі түпнұсқасында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әрпімен басталатын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кейбір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сөздер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әрпімен жазылады: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ýаtsap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ýıkı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ýıkıpedıa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ýeb-saıt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 ішінде және сөз соңында қосар дауыссыздар бар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шеттілдік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сөздердің емлесі нақтыланған.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gramatıka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komýna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programıs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sımetrıa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kardıogram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atestat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korektor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aparatýra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hokeı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27" marR="440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352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48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71E54E47-A53E-5348-933B-E955D6466692}"/>
              </a:ext>
            </a:extLst>
          </p:cNvPr>
          <p:cNvSpPr/>
          <p:nvPr/>
        </p:nvSpPr>
        <p:spPr>
          <a:xfrm>
            <a:off x="0" y="296561"/>
            <a:ext cx="3904735" cy="926769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D13064C3-E552-4C46-81A2-CB792FBB3504}"/>
              </a:ext>
            </a:extLst>
          </p:cNvPr>
          <p:cNvSpPr/>
          <p:nvPr/>
        </p:nvSpPr>
        <p:spPr>
          <a:xfrm>
            <a:off x="2277763" y="1631088"/>
            <a:ext cx="9914237" cy="1532237"/>
          </a:xfrm>
          <a:prstGeom prst="bevel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Кестенің Ереже – 2 бөлімінде жаңа Емле ережелеріндегі өзгерістер мен толықтырулар көрсетілген.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Рельеф 5">
            <a:extLst>
              <a:ext uri="{FF2B5EF4-FFF2-40B4-BE49-F238E27FC236}">
                <a16:creationId xmlns:a16="http://schemas.microsoft.com/office/drawing/2014/main" xmlns="" id="{FCE663BB-DCF5-FA4E-A4E1-D23EE29D68D8}"/>
              </a:ext>
            </a:extLst>
          </p:cNvPr>
          <p:cNvSpPr/>
          <p:nvPr/>
        </p:nvSpPr>
        <p:spPr>
          <a:xfrm>
            <a:off x="650789" y="3348672"/>
            <a:ext cx="11541211" cy="3311613"/>
          </a:xfrm>
          <a:prstGeom prst="bevel">
            <a:avLst>
              <a:gd name="adj" fmla="val 6524"/>
            </a:avLst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just"/>
            <a:r>
              <a:rPr lang="kk-K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Жаңа әліпби негізіндегі қазақ тілі емлесі ережелерінде қазақ жазуының тарихы, </a:t>
            </a:r>
            <a:r>
              <a:rPr lang="kk-KZ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түркітектес</a:t>
            </a:r>
            <a:r>
              <a:rPr lang="kk-K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тілдердің латын әліпбиінде көшу кезеңдеріндегі тәжірибелер, қазақ әдеби тілінің қазіргі жай-күйі, даму динамикасы, жазба коммуникацияның ерекшеліктері, қоғам мүшелерінің сұранысы, тілде қалыптасқан базалық норма (қазірге дейін орнықты норма) ерекшеліктері ескеріле отырып жасалған. 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>
            <a:extLst>
              <a:ext uri="{FF2B5EF4-FFF2-40B4-BE49-F238E27FC236}">
                <a16:creationId xmlns:a16="http://schemas.microsoft.com/office/drawing/2014/main" xmlns="" id="{467023F6-D480-4A48-B28D-EB75496601E5}"/>
              </a:ext>
            </a:extLst>
          </p:cNvPr>
          <p:cNvSpPr/>
          <p:nvPr/>
        </p:nvSpPr>
        <p:spPr>
          <a:xfrm>
            <a:off x="1606377" y="2001796"/>
            <a:ext cx="671385" cy="56841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>
            <a:extLst>
              <a:ext uri="{FF2B5EF4-FFF2-40B4-BE49-F238E27FC236}">
                <a16:creationId xmlns:a16="http://schemas.microsoft.com/office/drawing/2014/main" xmlns="" id="{56BF66CB-D04E-B341-B9CD-04181A45D06B}"/>
              </a:ext>
            </a:extLst>
          </p:cNvPr>
          <p:cNvSpPr/>
          <p:nvPr/>
        </p:nvSpPr>
        <p:spPr>
          <a:xfrm>
            <a:off x="0" y="4683203"/>
            <a:ext cx="650789" cy="50663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21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BC167AE3-E637-FD4A-9452-7E0313262263}"/>
              </a:ext>
            </a:extLst>
          </p:cNvPr>
          <p:cNvSpPr/>
          <p:nvPr/>
        </p:nvSpPr>
        <p:spPr>
          <a:xfrm>
            <a:off x="1433384" y="1383955"/>
            <a:ext cx="10433221" cy="4077731"/>
          </a:xfrm>
          <a:prstGeom prst="bevel">
            <a:avLst>
              <a:gd name="adj" fmla="val 6524"/>
            </a:avLst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just"/>
            <a:r>
              <a:rPr lang="kk-K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 – 2 – тілдің барлық функционалдық аяларында қазақ әдеби тіліндегі тілдік бірліктер мен грамматикалық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түрленімдердің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бірізділенген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қалыптанған орфограммасын жазуды міндеттейтін нормативтік құжат. Қазақ орфографиясының мәселелері осы Ереже – 2 негізінде жасалатын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сантүрлі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ортологиялық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құралдарда кеңейтілген түрде ғылыми-практикалық тұрғыдан дәлелденетін болады.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>
            <a:extLst>
              <a:ext uri="{FF2B5EF4-FFF2-40B4-BE49-F238E27FC236}">
                <a16:creationId xmlns:a16="http://schemas.microsoft.com/office/drawing/2014/main" xmlns="" id="{7EC4FD1C-8B99-8245-9C20-E5C12E9AB82F}"/>
              </a:ext>
            </a:extLst>
          </p:cNvPr>
          <p:cNvSpPr/>
          <p:nvPr/>
        </p:nvSpPr>
        <p:spPr>
          <a:xfrm>
            <a:off x="325395" y="2780269"/>
            <a:ext cx="1107989" cy="642551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ельеф 5">
            <a:extLst>
              <a:ext uri="{FF2B5EF4-FFF2-40B4-BE49-F238E27FC236}">
                <a16:creationId xmlns:a16="http://schemas.microsoft.com/office/drawing/2014/main" xmlns="" id="{BC8C776C-1BF4-F14A-A24A-F75D4036A2F0}"/>
              </a:ext>
            </a:extLst>
          </p:cNvPr>
          <p:cNvSpPr/>
          <p:nvPr/>
        </p:nvSpPr>
        <p:spPr>
          <a:xfrm>
            <a:off x="0" y="296561"/>
            <a:ext cx="3904735" cy="926769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441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xmlns="" id="{98BC0EC3-B877-7743-BE0E-C305A4537120}"/>
              </a:ext>
            </a:extLst>
          </p:cNvPr>
          <p:cNvSpPr/>
          <p:nvPr/>
        </p:nvSpPr>
        <p:spPr>
          <a:xfrm>
            <a:off x="5212400" y="2412835"/>
            <a:ext cx="6054811" cy="2150076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960F4C9-E2D5-E34A-A71B-FBC426887940}"/>
              </a:ext>
            </a:extLst>
          </p:cNvPr>
          <p:cNvSpPr/>
          <p:nvPr/>
        </p:nvSpPr>
        <p:spPr>
          <a:xfrm>
            <a:off x="5505071" y="2705725"/>
            <a:ext cx="54694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kk-KZ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Назарларыңызға рақмет! </a:t>
            </a:r>
            <a:endParaRPr lang="ru-RU" sz="4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 descr="Книги">
            <a:extLst>
              <a:ext uri="{FF2B5EF4-FFF2-40B4-BE49-F238E27FC236}">
                <a16:creationId xmlns:a16="http://schemas.microsoft.com/office/drawing/2014/main" xmlns="" id="{1D16FB6D-E3D3-C24D-B28D-68F50DB49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65057" y="2412835"/>
            <a:ext cx="3118104" cy="311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0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3E6A03C4-F258-9243-BE4B-488391801ECD}"/>
              </a:ext>
            </a:extLst>
          </p:cNvPr>
          <p:cNvSpPr/>
          <p:nvPr/>
        </p:nvSpPr>
        <p:spPr>
          <a:xfrm>
            <a:off x="787400" y="533400"/>
            <a:ext cx="10871200" cy="914400"/>
          </a:xfrm>
          <a:prstGeom prst="bevel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ӘЛІПБИ АУЫСТЫРУ – ҚАРІПТЕРДІ АЛМАСТЫРУ ЕМЕС.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93D4A385-3A5D-BA42-B2E5-AED317272C44}"/>
              </a:ext>
            </a:extLst>
          </p:cNvPr>
          <p:cNvSpPr/>
          <p:nvPr/>
        </p:nvSpPr>
        <p:spPr>
          <a:xfrm>
            <a:off x="787400" y="1879600"/>
            <a:ext cx="10871200" cy="889000"/>
          </a:xfrm>
          <a:prstGeom prst="bevel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Латыннегізді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әліпбиге көшудегі басты мақсаттар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с двумя учесеченными противолежащими углами 5">
            <a:extLst>
              <a:ext uri="{FF2B5EF4-FFF2-40B4-BE49-F238E27FC236}">
                <a16:creationId xmlns:a16="http://schemas.microsoft.com/office/drawing/2014/main" xmlns="" id="{711D899F-FCCF-A442-B390-3BD2161042BF}"/>
              </a:ext>
            </a:extLst>
          </p:cNvPr>
          <p:cNvSpPr/>
          <p:nvPr/>
        </p:nvSpPr>
        <p:spPr>
          <a:xfrm>
            <a:off x="1879600" y="2921000"/>
            <a:ext cx="8102602" cy="137160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жаһандану заманында тіл арқылы ұлттық болмысты, ұлттық кодты сақтап қалу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учесеченными противолежащими углами 6">
            <a:extLst>
              <a:ext uri="{FF2B5EF4-FFF2-40B4-BE49-F238E27FC236}">
                <a16:creationId xmlns:a16="http://schemas.microsoft.com/office/drawing/2014/main" xmlns="" id="{610D9432-9EC3-9D4F-9CE5-52810A1C3D75}"/>
              </a:ext>
            </a:extLst>
          </p:cNvPr>
          <p:cNvSpPr/>
          <p:nvPr/>
        </p:nvSpPr>
        <p:spPr>
          <a:xfrm>
            <a:off x="1879600" y="4292601"/>
            <a:ext cx="9779000" cy="2031999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соңғы ширек ғасырға дейін қазақ жеріне, қазақ мәдениетіне, ұлт тарихына қарама-қайшы әсер еткен жайттардан арылу үшін тілдің жаңа графикаға ауыстырылуын аса қуатты құрал ретінде пайдалану.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xmlns="" id="{0FE8121B-0531-674E-947E-9189A131C91A}"/>
              </a:ext>
            </a:extLst>
          </p:cNvPr>
          <p:cNvSpPr/>
          <p:nvPr/>
        </p:nvSpPr>
        <p:spPr>
          <a:xfrm>
            <a:off x="482600" y="3429000"/>
            <a:ext cx="1397000" cy="533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>
            <a:extLst>
              <a:ext uri="{FF2B5EF4-FFF2-40B4-BE49-F238E27FC236}">
                <a16:creationId xmlns:a16="http://schemas.microsoft.com/office/drawing/2014/main" xmlns="" id="{2CB49219-3820-9A4F-9416-A1107E7C3252}"/>
              </a:ext>
            </a:extLst>
          </p:cNvPr>
          <p:cNvSpPr/>
          <p:nvPr/>
        </p:nvSpPr>
        <p:spPr>
          <a:xfrm>
            <a:off x="482600" y="4953001"/>
            <a:ext cx="1397000" cy="533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97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учесеченными противолежащими углами 3">
            <a:extLst>
              <a:ext uri="{FF2B5EF4-FFF2-40B4-BE49-F238E27FC236}">
                <a16:creationId xmlns:a16="http://schemas.microsoft.com/office/drawing/2014/main" xmlns="" id="{3935E1A8-DAD3-4C48-ADDB-3D34222D7709}"/>
              </a:ext>
            </a:extLst>
          </p:cNvPr>
          <p:cNvSpPr/>
          <p:nvPr/>
        </p:nvSpPr>
        <p:spPr>
          <a:xfrm>
            <a:off x="1879600" y="2635253"/>
            <a:ext cx="8102602" cy="137160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тілін, жаңа технологиялар тілін, ағылшын тілін меңгеруді жеңілдетуге қарай оңтайландыру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учесеченными противолежащими углами 4">
            <a:extLst>
              <a:ext uri="{FF2B5EF4-FFF2-40B4-BE49-F238E27FC236}">
                <a16:creationId xmlns:a16="http://schemas.microsoft.com/office/drawing/2014/main" xmlns="" id="{1362C754-FE72-5641-960D-DE504B6F58B8}"/>
              </a:ext>
            </a:extLst>
          </p:cNvPr>
          <p:cNvSpPr/>
          <p:nvPr/>
        </p:nvSpPr>
        <p:spPr>
          <a:xfrm>
            <a:off x="1219200" y="762000"/>
            <a:ext cx="9753600" cy="1371601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ТІЛ – ҚУАТТЫ КҮШ («Тіл - құрал». </a:t>
            </a:r>
            <a:r>
              <a:rPr lang="kk-K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А.Байтұрсынұлы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мягкая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 (</a:t>
            </a:r>
            <a:r>
              <a:rPr lang="kk-K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Ю.Караулов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В.Костомаров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учесеченными противолежащими углами 5">
            <a:extLst>
              <a:ext uri="{FF2B5EF4-FFF2-40B4-BE49-F238E27FC236}">
                <a16:creationId xmlns:a16="http://schemas.microsoft.com/office/drawing/2014/main" xmlns="" id="{FEE2C3FF-56E9-F046-9914-F6DDAB419E6B}"/>
              </a:ext>
            </a:extLst>
          </p:cNvPr>
          <p:cNvSpPr/>
          <p:nvPr/>
        </p:nvSpPr>
        <p:spPr>
          <a:xfrm>
            <a:off x="1879600" y="4038598"/>
            <a:ext cx="9067800" cy="137160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түркітілдес халықтармен экономикалық әлеуметтік- мәдени байланыстарды жеңілдету жолдарына ықпал жасау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xmlns="" id="{2626DF44-C28C-3D44-B6E0-789CD82D6EA8}"/>
              </a:ext>
            </a:extLst>
          </p:cNvPr>
          <p:cNvSpPr/>
          <p:nvPr/>
        </p:nvSpPr>
        <p:spPr>
          <a:xfrm>
            <a:off x="482600" y="3028948"/>
            <a:ext cx="1397000" cy="533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xmlns="" id="{A16B057A-E09A-8847-AB3E-EBBB40824B91}"/>
              </a:ext>
            </a:extLst>
          </p:cNvPr>
          <p:cNvSpPr/>
          <p:nvPr/>
        </p:nvSpPr>
        <p:spPr>
          <a:xfrm>
            <a:off x="482600" y="4457698"/>
            <a:ext cx="1397000" cy="533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66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>
            <a:extLst>
              <a:ext uri="{FF2B5EF4-FFF2-40B4-BE49-F238E27FC236}">
                <a16:creationId xmlns:a16="http://schemas.microsoft.com/office/drawing/2014/main" xmlns="" id="{61CF06F5-189F-2D4F-86D1-7913FBAB8D10}"/>
              </a:ext>
            </a:extLst>
          </p:cNvPr>
          <p:cNvSpPr/>
          <p:nvPr/>
        </p:nvSpPr>
        <p:spPr>
          <a:xfrm>
            <a:off x="1143000" y="609600"/>
            <a:ext cx="10134600" cy="1701800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факторлар жаңа әліпбиге негізделген Емле ережелерін түзудің аса жауапты және маңызды екендігін айқындады. 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D79CFCB1-BE77-2E4C-8B0C-FD53563CB910}"/>
              </a:ext>
            </a:extLst>
          </p:cNvPr>
          <p:cNvSpPr/>
          <p:nvPr/>
        </p:nvSpPr>
        <p:spPr>
          <a:xfrm>
            <a:off x="1143000" y="2743200"/>
            <a:ext cx="10134600" cy="1727200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әліпби негізіндегі емле ережелерін түзу </a:t>
            </a:r>
            <a:r>
              <a:rPr lang="kk-KZ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А.Байтұрсынұлы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атындағы Тіл білімі институтының мамандарына жүктелді. 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xmlns="" id="{6302DC2B-E0DA-3C46-935A-3A47953EE277}"/>
              </a:ext>
            </a:extLst>
          </p:cNvPr>
          <p:cNvSpPr/>
          <p:nvPr/>
        </p:nvSpPr>
        <p:spPr>
          <a:xfrm>
            <a:off x="1320800" y="4470400"/>
            <a:ext cx="9956800" cy="19558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 Үкіметі жанындағы қазақ әліпбиін латын графикасына көшіру жөніндегі ұлттық комиссия құрамында Орфографиялық жұмыс тобы құрылды.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36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6D2B4AD7-FB3C-1645-8599-A13CD9B2FF2B}"/>
              </a:ext>
            </a:extLst>
          </p:cNvPr>
          <p:cNvSpPr/>
          <p:nvPr/>
        </p:nvSpPr>
        <p:spPr>
          <a:xfrm>
            <a:off x="977900" y="228600"/>
            <a:ext cx="10236200" cy="200660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емле ережелерін түзу үдерістерінде қазақ әдеби тілінің лексикалық-грамматикалық құрамының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орфографиялануына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негіз болатын принциптер анықталды.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F74C4B18-471E-144E-A20F-504BCC7D27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307919"/>
              </p:ext>
            </p:extLst>
          </p:nvPr>
        </p:nvGraphicFramePr>
        <p:xfrm>
          <a:off x="977900" y="3479800"/>
          <a:ext cx="10655300" cy="269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14E91AA-EB71-CB40-B959-CEF2B773B253}"/>
              </a:ext>
            </a:extLst>
          </p:cNvPr>
          <p:cNvSpPr/>
          <p:nvPr/>
        </p:nvSpPr>
        <p:spPr>
          <a:xfrm>
            <a:off x="676188" y="2596370"/>
            <a:ext cx="11258723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ОРФОГРАФИЯДА БАСШЫЛЫҚҚА АЛЫНАТЫН ПРИНЦИПТЕР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2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AB987C2E-D0C4-B546-AD7A-FB80D1D8B5EA}"/>
              </a:ext>
            </a:extLst>
          </p:cNvPr>
          <p:cNvSpPr/>
          <p:nvPr/>
        </p:nvSpPr>
        <p:spPr>
          <a:xfrm>
            <a:off x="1215080" y="370703"/>
            <a:ext cx="10078995" cy="5511113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Барлық тілдерге ортақ сипат – орфографияда тек бір ғана принципті негіз ету мүмкін емес. Бір принцип негізгі болып саналады және басқа бірнеше принцип қосалқы түрде қолданылады. </a:t>
            </a:r>
          </a:p>
          <a:p>
            <a:pPr algn="just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Қазақ әдеби тілінің қазіргі динамикасындағы сипаттар орфографияда бірнеше принциптердің тірек болуының қажет екендігін айқындайды.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768BD20B-D811-C646-86E6-1493BD27C875}"/>
              </a:ext>
            </a:extLst>
          </p:cNvPr>
          <p:cNvSpPr/>
          <p:nvPr/>
        </p:nvSpPr>
        <p:spPr>
          <a:xfrm>
            <a:off x="551935" y="172995"/>
            <a:ext cx="7455243" cy="6104237"/>
          </a:xfrm>
          <a:prstGeom prst="bevel">
            <a:avLst>
              <a:gd name="adj" fmla="val 4763"/>
            </a:avLst>
          </a:prstGeom>
          <a:solidFill>
            <a:srgbClr val="7030A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Фонематикалық принцип – сөздің құрамындағы фонемаларды өзгеріссіз жазу. </a:t>
            </a:r>
          </a:p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Фонема – тілдің мағына ажыратушы ең кіші бірлігі. Фонема орфография мен орфоэпия мәселелерін анықтауда аса маңызды. </a:t>
            </a:r>
          </a:p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Фонема мен дыбыс өзара тығыз байланысты, бірақ теңбе-тең емес. </a:t>
            </a:r>
          </a:p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Кез келген фонема дыбыс бола алады, бірақ кез келген дыбыс фонема бола алмайды. Фонема – дыбыстың бір қабығы тәрізді.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E743EDF5-951A-F14A-80A1-4B8CB0CA0BA3}"/>
              </a:ext>
            </a:extLst>
          </p:cNvPr>
          <p:cNvSpPr/>
          <p:nvPr/>
        </p:nvSpPr>
        <p:spPr>
          <a:xfrm>
            <a:off x="8336692" y="889686"/>
            <a:ext cx="3303373" cy="4670854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кербезсу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кербезсиді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kk-K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жұлдыз жұлдызшы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4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ельеф 3">
            <a:extLst>
              <a:ext uri="{FF2B5EF4-FFF2-40B4-BE49-F238E27FC236}">
                <a16:creationId xmlns:a16="http://schemas.microsoft.com/office/drawing/2014/main" xmlns="" id="{65EEB8F3-2436-614C-8F96-0687C2158249}"/>
              </a:ext>
            </a:extLst>
          </p:cNvPr>
          <p:cNvSpPr/>
          <p:nvPr/>
        </p:nvSpPr>
        <p:spPr>
          <a:xfrm>
            <a:off x="321277" y="586945"/>
            <a:ext cx="4744994" cy="5986849"/>
          </a:xfrm>
          <a:prstGeom prst="bevel">
            <a:avLst>
              <a:gd name="adj" fmla="val 735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Фонетикалық принцип – орфографияда – сөздің жазылуында сөздің айтылуының басшылыққа алынуы.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ельеф 4">
            <a:extLst>
              <a:ext uri="{FF2B5EF4-FFF2-40B4-BE49-F238E27FC236}">
                <a16:creationId xmlns:a16="http://schemas.microsoft.com/office/drawing/2014/main" xmlns="" id="{6E849A83-11A9-514D-A379-60BD51E33A1C}"/>
              </a:ext>
            </a:extLst>
          </p:cNvPr>
          <p:cNvSpPr/>
          <p:nvPr/>
        </p:nvSpPr>
        <p:spPr>
          <a:xfrm>
            <a:off x="5412259" y="586946"/>
            <a:ext cx="6277234" cy="5789140"/>
          </a:xfrm>
          <a:prstGeom prst="bevel">
            <a:avLst>
              <a:gd name="adj" fmla="val 52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бұрым (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бұрұм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 (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өлөң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 қойды (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қолғойды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түсіністік (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түсүністік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игілік (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ійгілік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Абай. Кітабы. Жібек </a:t>
            </a:r>
          </a:p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дыбысын «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әрпі таңбалайды. </a:t>
            </a:r>
          </a:p>
          <a:p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Айтылуда – 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Ав^ай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кітав^ы</a:t>
            </a:r>
            <a:r>
              <a:rPr lang="kk-K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Жібек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64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1560</TotalTime>
  <Words>1905</Words>
  <Application>Microsoft Office PowerPoint</Application>
  <PresentationFormat>Произвольный</PresentationFormat>
  <Paragraphs>225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Дерево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Kalmenov Samat</cp:lastModifiedBy>
  <cp:revision>13</cp:revision>
  <dcterms:created xsi:type="dcterms:W3CDTF">2019-06-01T16:44:47Z</dcterms:created>
  <dcterms:modified xsi:type="dcterms:W3CDTF">2019-07-10T04:48:18Z</dcterms:modified>
</cp:coreProperties>
</file>