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14"/>
  </p:notesMasterIdLst>
  <p:sldIdLst>
    <p:sldId id="256" r:id="rId2"/>
    <p:sldId id="317" r:id="rId3"/>
    <p:sldId id="315" r:id="rId4"/>
    <p:sldId id="463" r:id="rId5"/>
    <p:sldId id="462" r:id="rId6"/>
    <p:sldId id="464" r:id="rId7"/>
    <p:sldId id="465" r:id="rId8"/>
    <p:sldId id="466" r:id="rId9"/>
    <p:sldId id="467" r:id="rId10"/>
    <p:sldId id="468" r:id="rId11"/>
    <p:sldId id="469" r:id="rId12"/>
    <p:sldId id="470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3537C53-7E5A-4462-AF92-4573B2C8E659}">
  <a:tblStyle styleId="{73537C53-7E5A-4462-AF92-4573B2C8E6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4" autoAdjust="0"/>
    <p:restoredTop sz="99800" autoAdjust="0"/>
  </p:normalViewPr>
  <p:slideViewPr>
    <p:cSldViewPr>
      <p:cViewPr varScale="1">
        <p:scale>
          <a:sx n="113" d="100"/>
          <a:sy n="113" d="100"/>
        </p:scale>
        <p:origin x="-96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dybaev_a\Desktop\&#1053;&#1072;%20&#1084;&#1086;&#1076;&#1077;&#1088;&#1072;&#1094;&#1080;&#1080;\&#1088;&#1077;&#1079;&#1091;&#1083;&#1100;&#1090;&#1072;&#1090;&#1099;%20&#1042;&#1057;&#1054;%202019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6470624293"/>
          <c:y val="0.07822775918081"/>
          <c:w val="0.886227438130743"/>
          <c:h val="0.813811486062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Компонент 1</c:v>
                </c:pt>
                <c:pt idx="1">
                  <c:v>Компонент 2</c:v>
                </c:pt>
                <c:pt idx="2">
                  <c:v>Компонент 3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41.083984375</c:v>
                </c:pt>
                <c:pt idx="1">
                  <c:v>29.50830889540567</c:v>
                </c:pt>
                <c:pt idx="2">
                  <c:v>48.3642578125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88-4C44-A71B-5780DF94DC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Компонент 1</c:v>
                </c:pt>
                <c:pt idx="1">
                  <c:v>Компонент 2</c:v>
                </c:pt>
                <c:pt idx="2">
                  <c:v>Компонент 3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45.71238938053098</c:v>
                </c:pt>
                <c:pt idx="1">
                  <c:v>31.65309734513274</c:v>
                </c:pt>
                <c:pt idx="2">
                  <c:v>47.18805309734513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88-4C44-A71B-5780DF94DC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Компонент 1</c:v>
                </c:pt>
                <c:pt idx="1">
                  <c:v>Компонент 2</c:v>
                </c:pt>
                <c:pt idx="2">
                  <c:v>Компонент 3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63.1</c:v>
                </c:pt>
                <c:pt idx="1">
                  <c:v>44.0</c:v>
                </c:pt>
                <c:pt idx="2">
                  <c:v>56.2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88-4C44-A71B-5780DF94DC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89653896"/>
        <c:axId val="2089657048"/>
      </c:barChart>
      <c:catAx>
        <c:axId val="2089653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2089657048"/>
        <c:crosses val="autoZero"/>
        <c:auto val="1"/>
        <c:lblAlgn val="ctr"/>
        <c:lblOffset val="100"/>
        <c:noMultiLvlLbl val="0"/>
      </c:catAx>
      <c:valAx>
        <c:axId val="2089657048"/>
        <c:scaling>
          <c:orientation val="minMax"/>
          <c:max val="100.0"/>
        </c:scaling>
        <c:delete val="0"/>
        <c:axPos val="l"/>
        <c:numFmt formatCode="0.0" sourceLinked="1"/>
        <c:majorTickMark val="none"/>
        <c:minorTickMark val="none"/>
        <c:tickLblPos val="nextTo"/>
        <c:crossAx val="2089653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32184513168571"/>
          <c:y val="0.931611637889685"/>
          <c:w val="0.26579198146995"/>
          <c:h val="0.06716243785197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45744517712"/>
          <c:y val="0.0622800993426392"/>
          <c:w val="0.865510415741854"/>
          <c:h val="0.860165642125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5 в Microsoft PowerPoint]математика'!$G$22</c:f>
              <c:strCache>
                <c:ptCount val="1"/>
                <c:pt idx="0">
                  <c:v>средний балл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ED7D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5F-46CD-890A-04FFBF75E121}"/>
              </c:ext>
            </c:extLst>
          </c:dPt>
          <c:dPt>
            <c:idx val="2"/>
            <c:invertIfNegative val="0"/>
            <c:bubble3D val="0"/>
            <c:spPr>
              <a:solidFill>
                <a:srgbClr val="A5A5A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5F-46CD-890A-04FFBF75E12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5 в Microsoft PowerPoint]математика'!$F$23:$F$25</c:f>
              <c:strCache>
                <c:ptCount val="3"/>
                <c:pt idx="0">
                  <c:v>2016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'[Диаграмма 5 в Microsoft PowerPoint]математика'!$G$23:$G$25</c:f>
              <c:numCache>
                <c:formatCode>General</c:formatCode>
                <c:ptCount val="3"/>
                <c:pt idx="0">
                  <c:v>65.3</c:v>
                </c:pt>
                <c:pt idx="1">
                  <c:v>68.8</c:v>
                </c:pt>
                <c:pt idx="2">
                  <c:v>91.74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45F-46CD-890A-04FFBF75E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9735192"/>
        <c:axId val="2089738168"/>
      </c:barChart>
      <c:catAx>
        <c:axId val="2089735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89738168"/>
        <c:crosses val="autoZero"/>
        <c:auto val="1"/>
        <c:lblAlgn val="ctr"/>
        <c:lblOffset val="100"/>
        <c:noMultiLvlLbl val="0"/>
      </c:catAx>
      <c:valAx>
        <c:axId val="2089738168"/>
        <c:scaling>
          <c:orientation val="minMax"/>
          <c:max val="180.0"/>
          <c:min val="0.0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0897351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выполнения школьного оценивания - 69,5%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ФМН Астана</c:v>
                </c:pt>
                <c:pt idx="1">
                  <c:v>ФМН Алматы</c:v>
                </c:pt>
                <c:pt idx="2">
                  <c:v>ХБН Алматы</c:v>
                </c:pt>
                <c:pt idx="3">
                  <c:v>ХБН Актау</c:v>
                </c:pt>
                <c:pt idx="4">
                  <c:v>ФМН Актобе</c:v>
                </c:pt>
                <c:pt idx="5">
                  <c:v>ХБН Атырау</c:v>
                </c:pt>
                <c:pt idx="6">
                  <c:v>ФМН Кокшетау</c:v>
                </c:pt>
                <c:pt idx="7">
                  <c:v>ХБН Караганда</c:v>
                </c:pt>
                <c:pt idx="8">
                  <c:v>ФМН Костанай</c:v>
                </c:pt>
                <c:pt idx="9">
                  <c:v>ХБН Кызылорда</c:v>
                </c:pt>
                <c:pt idx="10">
                  <c:v>ФМН Уральск</c:v>
                </c:pt>
                <c:pt idx="11">
                  <c:v>ХБН Усть-Каменогорск</c:v>
                </c:pt>
                <c:pt idx="12">
                  <c:v>ХБН Павлодар</c:v>
                </c:pt>
                <c:pt idx="13">
                  <c:v>ХБН Петропавловск</c:v>
                </c:pt>
                <c:pt idx="14">
                  <c:v>ФМН Семей</c:v>
                </c:pt>
                <c:pt idx="15">
                  <c:v>ФМН Талдыкорган</c:v>
                </c:pt>
                <c:pt idx="16">
                  <c:v>ФМН Тараз</c:v>
                </c:pt>
                <c:pt idx="17">
                  <c:v>ФМН Шымкент</c:v>
                </c:pt>
                <c:pt idx="18">
                  <c:v>ХБН Шымкент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66.4</c:v>
                </c:pt>
                <c:pt idx="1">
                  <c:v>68.1</c:v>
                </c:pt>
                <c:pt idx="2">
                  <c:v>69.2</c:v>
                </c:pt>
                <c:pt idx="3">
                  <c:v>65.7</c:v>
                </c:pt>
                <c:pt idx="4">
                  <c:v>61.5</c:v>
                </c:pt>
                <c:pt idx="5">
                  <c:v>69.6</c:v>
                </c:pt>
                <c:pt idx="6">
                  <c:v>77.5</c:v>
                </c:pt>
                <c:pt idx="7">
                  <c:v>78.6</c:v>
                </c:pt>
                <c:pt idx="8">
                  <c:v>66.1</c:v>
                </c:pt>
                <c:pt idx="9">
                  <c:v>65.6</c:v>
                </c:pt>
                <c:pt idx="10">
                  <c:v>87.1</c:v>
                </c:pt>
                <c:pt idx="11">
                  <c:v>73.3</c:v>
                </c:pt>
                <c:pt idx="12">
                  <c:v>77.0</c:v>
                </c:pt>
                <c:pt idx="13">
                  <c:v>73.9</c:v>
                </c:pt>
                <c:pt idx="14">
                  <c:v>67.2</c:v>
                </c:pt>
                <c:pt idx="15">
                  <c:v>70.5</c:v>
                </c:pt>
                <c:pt idx="16" formatCode="0.0">
                  <c:v>68.0</c:v>
                </c:pt>
                <c:pt idx="17" formatCode="0.0">
                  <c:v>64.3</c:v>
                </c:pt>
                <c:pt idx="18" formatCode="0.0">
                  <c:v>65.9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2D-47DC-BEB2-67FADB6832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выполнения СО 51%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ФМН Астана</c:v>
                </c:pt>
                <c:pt idx="1">
                  <c:v>ФМН Алматы</c:v>
                </c:pt>
                <c:pt idx="2">
                  <c:v>ХБН Алматы</c:v>
                </c:pt>
                <c:pt idx="3">
                  <c:v>ХБН Актау</c:v>
                </c:pt>
                <c:pt idx="4">
                  <c:v>ФМН Актобе</c:v>
                </c:pt>
                <c:pt idx="5">
                  <c:v>ХБН Атырау</c:v>
                </c:pt>
                <c:pt idx="6">
                  <c:v>ФМН Кокшетау</c:v>
                </c:pt>
                <c:pt idx="7">
                  <c:v>ХБН Караганда</c:v>
                </c:pt>
                <c:pt idx="8">
                  <c:v>ФМН Костанай</c:v>
                </c:pt>
                <c:pt idx="9">
                  <c:v>ХБН Кызылорда</c:v>
                </c:pt>
                <c:pt idx="10">
                  <c:v>ФМН Уральск</c:v>
                </c:pt>
                <c:pt idx="11">
                  <c:v>ХБН Усть-Каменогорск</c:v>
                </c:pt>
                <c:pt idx="12">
                  <c:v>ХБН Павлодар</c:v>
                </c:pt>
                <c:pt idx="13">
                  <c:v>ХБН Петропавловск</c:v>
                </c:pt>
                <c:pt idx="14">
                  <c:v>ФМН Семей</c:v>
                </c:pt>
                <c:pt idx="15">
                  <c:v>ФМН Талдыкорган</c:v>
                </c:pt>
                <c:pt idx="16">
                  <c:v>ФМН Тараз</c:v>
                </c:pt>
                <c:pt idx="17">
                  <c:v>ФМН Шымкент</c:v>
                </c:pt>
                <c:pt idx="18">
                  <c:v>ХБН Шымкент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48.9</c:v>
                </c:pt>
                <c:pt idx="1">
                  <c:v>52.4</c:v>
                </c:pt>
                <c:pt idx="2">
                  <c:v>46.3</c:v>
                </c:pt>
                <c:pt idx="3">
                  <c:v>45.5</c:v>
                </c:pt>
                <c:pt idx="4">
                  <c:v>47.2</c:v>
                </c:pt>
                <c:pt idx="5">
                  <c:v>50.4</c:v>
                </c:pt>
                <c:pt idx="6">
                  <c:v>47.9</c:v>
                </c:pt>
                <c:pt idx="7">
                  <c:v>56.7</c:v>
                </c:pt>
                <c:pt idx="8">
                  <c:v>54.2</c:v>
                </c:pt>
                <c:pt idx="9">
                  <c:v>52.2</c:v>
                </c:pt>
                <c:pt idx="10">
                  <c:v>47.1</c:v>
                </c:pt>
                <c:pt idx="11">
                  <c:v>56.9</c:v>
                </c:pt>
                <c:pt idx="12">
                  <c:v>47.7</c:v>
                </c:pt>
                <c:pt idx="13">
                  <c:v>49.0</c:v>
                </c:pt>
                <c:pt idx="14">
                  <c:v>55.5</c:v>
                </c:pt>
                <c:pt idx="15">
                  <c:v>54.3</c:v>
                </c:pt>
                <c:pt idx="16" formatCode="0.0">
                  <c:v>51.2</c:v>
                </c:pt>
                <c:pt idx="17" formatCode="0.0">
                  <c:v>56.1</c:v>
                </c:pt>
                <c:pt idx="18" formatCode="0.0">
                  <c:v>48.2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2D-47DC-BEB2-67FADB6832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88770024"/>
        <c:axId val="2088773064"/>
      </c:barChart>
      <c:catAx>
        <c:axId val="2088770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88773064"/>
        <c:crosses val="autoZero"/>
        <c:auto val="1"/>
        <c:lblAlgn val="ctr"/>
        <c:lblOffset val="100"/>
        <c:noMultiLvlLbl val="0"/>
      </c:catAx>
      <c:valAx>
        <c:axId val="2088773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887700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Лист2!$L$5:$L$9</c:f>
              <c:strCache>
                <c:ptCount val="5"/>
                <c:pt idx="0">
                  <c:v>Применение хроматографии</c:v>
                </c:pt>
                <c:pt idx="1">
                  <c:v>Использование хромотографии</c:v>
                </c:pt>
                <c:pt idx="2">
                  <c:v>Реакции переходных металлов</c:v>
                </c:pt>
                <c:pt idx="3">
                  <c:v>Оптическая изомерия</c:v>
                </c:pt>
                <c:pt idx="4">
                  <c:v>Реакция омыления</c:v>
                </c:pt>
              </c:strCache>
            </c:strRef>
          </c:cat>
          <c:val>
            <c:numRef>
              <c:f>Лист2!$M$5:$M$9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64-4E63-A33D-EE557CFBA40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Лист2!$L$5:$L$9</c:f>
              <c:strCache>
                <c:ptCount val="5"/>
                <c:pt idx="0">
                  <c:v>Применение хроматографии</c:v>
                </c:pt>
                <c:pt idx="1">
                  <c:v>Использование хромотографии</c:v>
                </c:pt>
                <c:pt idx="2">
                  <c:v>Реакции переходных металлов</c:v>
                </c:pt>
                <c:pt idx="3">
                  <c:v>Оптическая изомерия</c:v>
                </c:pt>
                <c:pt idx="4">
                  <c:v>Реакция омыления</c:v>
                </c:pt>
              </c:strCache>
            </c:strRef>
          </c:cat>
          <c:val>
            <c:numRef>
              <c:f>Лист2!$N$5:$N$9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64-4E63-A33D-EE557CFBA40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Лист2!$L$5:$L$9</c:f>
              <c:strCache>
                <c:ptCount val="5"/>
                <c:pt idx="0">
                  <c:v>Применение хроматографии</c:v>
                </c:pt>
                <c:pt idx="1">
                  <c:v>Использование хромотографии</c:v>
                </c:pt>
                <c:pt idx="2">
                  <c:v>Реакции переходных металлов</c:v>
                </c:pt>
                <c:pt idx="3">
                  <c:v>Оптическая изомерия</c:v>
                </c:pt>
                <c:pt idx="4">
                  <c:v>Реакция омыления</c:v>
                </c:pt>
              </c:strCache>
            </c:strRef>
          </c:cat>
          <c:val>
            <c:numRef>
              <c:f>Лист2!$O$5:$O$9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64-4E63-A33D-EE557CFBA403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Лист2!$L$5:$L$9</c:f>
              <c:strCache>
                <c:ptCount val="5"/>
                <c:pt idx="0">
                  <c:v>Применение хроматографии</c:v>
                </c:pt>
                <c:pt idx="1">
                  <c:v>Использование хромотографии</c:v>
                </c:pt>
                <c:pt idx="2">
                  <c:v>Реакции переходных металлов</c:v>
                </c:pt>
                <c:pt idx="3">
                  <c:v>Оптическая изомерия</c:v>
                </c:pt>
                <c:pt idx="4">
                  <c:v>Реакция омыления</c:v>
                </c:pt>
              </c:strCache>
            </c:strRef>
          </c:cat>
          <c:val>
            <c:numRef>
              <c:f>Лист2!$P$5:$P$9</c:f>
              <c:numCache>
                <c:formatCode>0.00%</c:formatCode>
                <c:ptCount val="5"/>
                <c:pt idx="0">
                  <c:v>0.052</c:v>
                </c:pt>
                <c:pt idx="1">
                  <c:v>0.075</c:v>
                </c:pt>
                <c:pt idx="2">
                  <c:v>0.115</c:v>
                </c:pt>
                <c:pt idx="3">
                  <c:v>0.087</c:v>
                </c:pt>
                <c:pt idx="4">
                  <c:v>0.132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64-4E63-A33D-EE557CFBA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9636152"/>
        <c:axId val="-2129143448"/>
      </c:barChart>
      <c:catAx>
        <c:axId val="2089636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143448"/>
        <c:crosses val="autoZero"/>
        <c:auto val="1"/>
        <c:lblAlgn val="ctr"/>
        <c:lblOffset val="100"/>
        <c:noMultiLvlLbl val="0"/>
      </c:catAx>
      <c:valAx>
        <c:axId val="-21291434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8963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2756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c514ffdeb_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c514ffdeb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68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00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c514ffdeb_2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8" name="Google Shape;578;g1c514ffdeb_2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31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/>
              <a:t>Перкое задание у всех не правильное, даже </a:t>
            </a:r>
            <a:r>
              <a:rPr lang="kk-KZ" baseline="0" dirty="0" smtClean="0"/>
              <a:t> у ученика с оценкой А. Необходимо посмотреть, как эта тема изучается во время ФО, СОР и СОЧ в следующих слайдах</a:t>
            </a:r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991" y="8684961"/>
            <a:ext cx="2972392" cy="457567"/>
          </a:xfrm>
          <a:prstGeom prst="rect">
            <a:avLst/>
          </a:prstGeom>
        </p:spPr>
        <p:txBody>
          <a:bodyPr/>
          <a:lstStyle/>
          <a:p>
            <a:fld id="{14165795-0ADA-4CAC-BF23-262323D6C4F6}" type="slidenum">
              <a:rPr lang="kk-KZ" smtClean="0"/>
              <a:t>6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49134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Предлагаются 2  работы учеников на </a:t>
            </a:r>
            <a:r>
              <a:rPr lang="ru-RU" dirty="0" err="1" smtClean="0"/>
              <a:t>каз</a:t>
            </a:r>
            <a:r>
              <a:rPr lang="ru-RU" dirty="0" smtClean="0"/>
              <a:t> и рус языках. </a:t>
            </a:r>
          </a:p>
          <a:p>
            <a:r>
              <a:rPr lang="ru-RU" dirty="0" smtClean="0"/>
              <a:t>Обсудить и пусть учителя сами определять корректность работы и ответы учащихся, обсудят можно ли ставить 2 бала за задание с </a:t>
            </a:r>
            <a:r>
              <a:rPr lang="ru-RU" dirty="0" err="1" smtClean="0"/>
              <a:t>выббором</a:t>
            </a:r>
            <a:r>
              <a:rPr lang="ru-RU" baseline="0" dirty="0" smtClean="0"/>
              <a:t> одного правильного ответа, если «да», то как оценить? За что ставить 1 балла и 0 баллов.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991" y="8684961"/>
            <a:ext cx="2972392" cy="457567"/>
          </a:xfrm>
          <a:prstGeom prst="rect">
            <a:avLst/>
          </a:prstGeom>
        </p:spPr>
        <p:txBody>
          <a:bodyPr/>
          <a:lstStyle/>
          <a:p>
            <a:fld id="{B416339D-382A-4106-AEAE-4FAA560962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8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Тема, которая западала на </a:t>
            </a:r>
            <a:r>
              <a:rPr lang="ru-RU" dirty="0" err="1" smtClean="0"/>
              <a:t>внешке</a:t>
            </a:r>
            <a:r>
              <a:rPr lang="ru-RU" dirty="0" smtClean="0"/>
              <a:t>, показана в СОЧ. здесь задание не соответствует </a:t>
            </a:r>
            <a:r>
              <a:rPr lang="ru-RU" dirty="0" err="1" smtClean="0"/>
              <a:t>ЦО</a:t>
            </a:r>
            <a:r>
              <a:rPr lang="ru-RU" dirty="0" smtClean="0"/>
              <a:t> и уровню, т.е. нет на применение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991" y="8684961"/>
            <a:ext cx="2972392" cy="457567"/>
          </a:xfrm>
          <a:prstGeom prst="rect">
            <a:avLst/>
          </a:prstGeom>
        </p:spPr>
        <p:txBody>
          <a:bodyPr/>
          <a:lstStyle/>
          <a:p>
            <a:fld id="{14165795-0ADA-4CAC-BF23-262323D6C4F6}" type="slidenum">
              <a:rPr lang="kk-KZ" smtClean="0"/>
              <a:t>9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84804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некорректного оценивания. Не понятно, за что ставится каждый балл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3991" y="8684961"/>
            <a:ext cx="2972392" cy="457567"/>
          </a:xfrm>
          <a:prstGeom prst="rect">
            <a:avLst/>
          </a:prstGeom>
        </p:spPr>
        <p:txBody>
          <a:bodyPr/>
          <a:lstStyle/>
          <a:p>
            <a:fld id="{14165795-0ADA-4CAC-BF23-262323D6C4F6}" type="slidenum">
              <a:rPr lang="kk-KZ" smtClean="0"/>
              <a:t>10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6193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c514ffdeb_2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g1c514ffdeb_2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26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solidFill>
          <a:srgbClr val="32AEB8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E:\002-KIMS BUSINESS\007-02-Fullslidesppt-Contents\20161228\02-edu\bulb-ite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640" y="657349"/>
            <a:ext cx="1765300" cy="391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3902275" y="1633893"/>
            <a:ext cx="4267200" cy="14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884050" y="3014325"/>
            <a:ext cx="42426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7175" y="738118"/>
            <a:ext cx="9108000" cy="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s and Contents Layout">
  <p:cSld name="5_Images and Contents Layout">
    <p:bg>
      <p:bgPr>
        <a:solidFill>
          <a:srgbClr val="32AEB8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Code Layout">
  <p:cSld name="Color Code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F6200B-516C-4933-8C64-8D838DA999BA}" type="datetimeFigureOut">
              <a:rPr lang="ru-RU" smtClean="0"/>
              <a:t>15.08.19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4107DE3-9978-4BEB-9129-90AA268E7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8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ru-RU" smtClean="0"/>
              <a:t>Образец заголовка</a:t>
            </a:r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85C07BF-8870-4EF0-ACC2-309A334D15CA}" type="datetimeFigureOut">
              <a:rPr lang="kk-KZ" smtClean="0"/>
              <a:t>15.08.19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985D515-306B-43A6-B42C-498268C83847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28790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0" r:id="rId3"/>
    <p:sldLayoutId id="2147483666" r:id="rId4"/>
    <p:sldLayoutId id="2147483668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6.wdp"/><Relationship Id="rId5" Type="http://schemas.openxmlformats.org/officeDocument/2006/relationships/image" Target="../media/image15.png"/><Relationship Id="rId6" Type="http://schemas.microsoft.com/office/2007/relationships/hdphoto" Target="../media/hdphoto7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microsoft.com/office/2007/relationships/hdphoto" Target="../media/hdphoto2.wdp"/><Relationship Id="rId7" Type="http://schemas.openxmlformats.org/officeDocument/2006/relationships/image" Target="../media/image7.png"/><Relationship Id="rId8" Type="http://schemas.microsoft.com/office/2007/relationships/hdphoto" Target="../media/hdphoto3.wdp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5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2915816" y="627534"/>
            <a:ext cx="5760640" cy="34311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chemeClr val="lt1"/>
              </a:buClr>
            </a:pPr>
            <a:r>
              <a:rPr lang="ru-RU" dirty="0">
                <a:solidFill>
                  <a:schemeClr val="accent6"/>
                </a:solidFill>
              </a:rPr>
              <a:t>Мастер-класс на тему</a:t>
            </a:r>
            <a:br>
              <a:rPr lang="ru-RU" dirty="0">
                <a:solidFill>
                  <a:schemeClr val="accent6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«Обеспечение качества образования: анализ результатов внутреннего и внешнего суммативного оценивания»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2555776" y="51470"/>
            <a:ext cx="4242600" cy="4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>
                <a:solidFill>
                  <a:schemeClr val="tx1"/>
                </a:solidFill>
              </a:rPr>
              <a:t>«Центр педагогических измерений»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854" y="66509"/>
            <a:ext cx="7886700" cy="994172"/>
          </a:xfrm>
        </p:spPr>
        <p:txBody>
          <a:bodyPr/>
          <a:lstStyle/>
          <a:p>
            <a:r>
              <a:rPr lang="ru-RU" b="1" dirty="0" smtClean="0"/>
              <a:t>Суммативное оценивание за четверть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3518"/>
            <a:ext cx="6033893" cy="2922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021100"/>
            <a:ext cx="8315325" cy="108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7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71" y="32448"/>
            <a:ext cx="9144000" cy="478003"/>
          </a:xfrm>
        </p:spPr>
        <p:txBody>
          <a:bodyPr/>
          <a:lstStyle/>
          <a:p>
            <a:r>
              <a:rPr lang="kk-KZ" sz="2400" dirty="0" smtClean="0"/>
              <a:t>Колесо компетенций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4101"/>
          <a:stretch/>
        </p:blipFill>
        <p:spPr>
          <a:xfrm>
            <a:off x="740230" y="411510"/>
            <a:ext cx="7918738" cy="47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9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47"/>
          <p:cNvGrpSpPr/>
          <p:nvPr/>
        </p:nvGrpSpPr>
        <p:grpSpPr>
          <a:xfrm rot="-1682106">
            <a:off x="1469347" y="1353530"/>
            <a:ext cx="1665821" cy="3558768"/>
            <a:chOff x="1359132" y="345882"/>
            <a:chExt cx="1966239" cy="4200564"/>
          </a:xfrm>
        </p:grpSpPr>
        <p:grpSp>
          <p:nvGrpSpPr>
            <p:cNvPr id="705" name="Google Shape;705;p47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06" name="Google Shape;706;p47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9312"/>
                    </a:lnTo>
                    <a:lnTo>
                      <a:pt x="119932" y="19312"/>
                    </a:lnTo>
                    <a:lnTo>
                      <a:pt x="59999" y="120000"/>
                    </a:lnTo>
                    <a:lnTo>
                      <a:pt x="67" y="19312"/>
                    </a:lnTo>
                    <a:lnTo>
                      <a:pt x="0" y="19312"/>
                    </a:lnTo>
                    <a:lnTo>
                      <a:pt x="0" y="19199"/>
                    </a:lnTo>
                    <a:close/>
                  </a:path>
                </a:pathLst>
              </a:custGeom>
              <a:gradFill>
                <a:gsLst>
                  <a:gs pos="0">
                    <a:srgbClr val="F9B57C"/>
                  </a:gs>
                  <a:gs pos="100000">
                    <a:srgbClr val="F9B57C"/>
                  </a:gs>
                </a:gsLst>
                <a:lin ang="1979999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47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4012"/>
                    </a:lnTo>
                    <a:lnTo>
                      <a:pt x="63584" y="119999"/>
                    </a:lnTo>
                    <a:lnTo>
                      <a:pt x="89" y="19095"/>
                    </a:lnTo>
                    <a:lnTo>
                      <a:pt x="0" y="19095"/>
                    </a:lnTo>
                    <a:lnTo>
                      <a:pt x="0" y="1898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C9A0"/>
                  </a:gs>
                  <a:gs pos="100000">
                    <a:srgbClr val="FBC9A0"/>
                  </a:gs>
                </a:gsLst>
                <a:lin ang="1979999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7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80907" y="0"/>
                    </a:lnTo>
                    <a:cubicBezTo>
                      <a:pt x="81040" y="4822"/>
                      <a:pt x="81173" y="9645"/>
                      <a:pt x="81306" y="14468"/>
                    </a:cubicBezTo>
                    <a:lnTo>
                      <a:pt x="120000" y="119999"/>
                    </a:lnTo>
                    <a:lnTo>
                      <a:pt x="91" y="19717"/>
                    </a:lnTo>
                    <a:lnTo>
                      <a:pt x="0" y="19717"/>
                    </a:lnTo>
                    <a:lnTo>
                      <a:pt x="0" y="1960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DDEC5"/>
                  </a:gs>
                  <a:gs pos="100000">
                    <a:srgbClr val="FDDEC5"/>
                  </a:gs>
                </a:gsLst>
                <a:lin ang="1979999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47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117741" y="120000"/>
                    </a:lnTo>
                    <a:cubicBezTo>
                      <a:pt x="111637" y="116604"/>
                      <a:pt x="88069" y="114098"/>
                      <a:pt x="59999" y="114098"/>
                    </a:cubicBezTo>
                    <a:cubicBezTo>
                      <a:pt x="31930" y="114098"/>
                      <a:pt x="8362" y="116604"/>
                      <a:pt x="2258" y="120000"/>
                    </a:cubicBezTo>
                    <a:lnTo>
                      <a:pt x="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BCEAED"/>
                  </a:gs>
                  <a:gs pos="100000">
                    <a:srgbClr val="BCEAED"/>
                  </a:gs>
                </a:gsLst>
                <a:lin ang="1979999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47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117741" y="120000"/>
                    </a:lnTo>
                    <a:cubicBezTo>
                      <a:pt x="111637" y="116604"/>
                      <a:pt x="88069" y="114098"/>
                      <a:pt x="59999" y="114098"/>
                    </a:cubicBezTo>
                    <a:cubicBezTo>
                      <a:pt x="31930" y="114098"/>
                      <a:pt x="8362" y="116604"/>
                      <a:pt x="2258" y="120000"/>
                    </a:cubicBezTo>
                    <a:lnTo>
                      <a:pt x="0" y="120000"/>
                    </a:lnTo>
                    <a:close/>
                  </a:path>
                </a:pathLst>
              </a:custGeom>
              <a:gradFill>
                <a:gsLst>
                  <a:gs pos="0">
                    <a:srgbClr val="90DCE2"/>
                  </a:gs>
                  <a:gs pos="100000">
                    <a:srgbClr val="90DCE2"/>
                  </a:gs>
                </a:gsLst>
                <a:lin ang="1979999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47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117741" y="120000"/>
                    </a:lnTo>
                    <a:cubicBezTo>
                      <a:pt x="111637" y="116604"/>
                      <a:pt x="88069" y="114098"/>
                      <a:pt x="59999" y="114098"/>
                    </a:cubicBezTo>
                    <a:cubicBezTo>
                      <a:pt x="31930" y="114098"/>
                      <a:pt x="8362" y="116604"/>
                      <a:pt x="2258" y="120000"/>
                    </a:cubicBez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47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>
                  <a:gd name="adj" fmla="val 50000"/>
                </a:avLst>
              </a:pr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3" name="Google Shape;713;p47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714" name="Google Shape;714;p47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6055" y="103945"/>
                    </a:moveTo>
                    <a:cubicBezTo>
                      <a:pt x="6135" y="94025"/>
                      <a:pt x="0" y="80321"/>
                      <a:pt x="0" y="65184"/>
                    </a:cubicBezTo>
                    <a:cubicBezTo>
                      <a:pt x="0" y="34911"/>
                      <a:pt x="24541" y="10369"/>
                      <a:pt x="54815" y="10369"/>
                    </a:cubicBezTo>
                    <a:lnTo>
                      <a:pt x="73408" y="10369"/>
                    </a:lnTo>
                    <a:lnTo>
                      <a:pt x="83778" y="0"/>
                    </a:lnTo>
                    <a:cubicBezTo>
                      <a:pt x="87945" y="-4167"/>
                      <a:pt x="94702" y="-4167"/>
                      <a:pt x="98870" y="0"/>
                    </a:cubicBezTo>
                    <a:lnTo>
                      <a:pt x="109240" y="10369"/>
                    </a:lnTo>
                    <a:lnTo>
                      <a:pt x="109630" y="10369"/>
                    </a:lnTo>
                    <a:lnTo>
                      <a:pt x="109630" y="10759"/>
                    </a:lnTo>
                    <a:lnTo>
                      <a:pt x="120000" y="21129"/>
                    </a:lnTo>
                    <a:cubicBezTo>
                      <a:pt x="124167" y="25297"/>
                      <a:pt x="124167" y="32054"/>
                      <a:pt x="120000" y="36221"/>
                    </a:cubicBezTo>
                    <a:lnTo>
                      <a:pt x="109630" y="46591"/>
                    </a:lnTo>
                    <a:cubicBezTo>
                      <a:pt x="109630" y="52789"/>
                      <a:pt x="109630" y="58987"/>
                      <a:pt x="109630" y="65184"/>
                    </a:cubicBezTo>
                    <a:cubicBezTo>
                      <a:pt x="109630" y="95458"/>
                      <a:pt x="85088" y="120000"/>
                      <a:pt x="54815" y="120000"/>
                    </a:cubicBezTo>
                    <a:cubicBezTo>
                      <a:pt x="39678" y="120000"/>
                      <a:pt x="25974" y="113864"/>
                      <a:pt x="16055" y="103945"/>
                    </a:cubicBezTo>
                    <a:close/>
                  </a:path>
                </a:pathLst>
              </a:custGeom>
              <a:solidFill>
                <a:schemeClr val="lt1"/>
              </a:solidFill>
              <a:ln w="50800" cap="flat" cmpd="sng">
                <a:solidFill>
                  <a:srgbClr val="32AE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47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>
                  <a:gd name="adj" fmla="val 25000"/>
                </a:avLst>
              </a:prstGeom>
              <a:solidFill>
                <a:schemeClr val="lt1"/>
              </a:solidFill>
              <a:ln w="38100" cap="flat" cmpd="sng">
                <a:solidFill>
                  <a:srgbClr val="32AEB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47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47"/>
              <p:cNvSpPr/>
              <p:nvPr/>
            </p:nvSpPr>
            <p:spPr>
              <a:xfrm rot="-27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47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47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47"/>
              <p:cNvSpPr/>
              <p:nvPr/>
            </p:nvSpPr>
            <p:spPr>
              <a:xfrm rot="-54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47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4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47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47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rgbClr val="32AEB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25" name="Google Shape;725;p47"/>
          <p:cNvSpPr/>
          <p:nvPr/>
        </p:nvSpPr>
        <p:spPr>
          <a:xfrm>
            <a:off x="-15861" y="2530131"/>
            <a:ext cx="3091800" cy="193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9304" y="7536"/>
                </a:moveTo>
                <a:lnTo>
                  <a:pt x="110292" y="31093"/>
                </a:lnTo>
                <a:cubicBezTo>
                  <a:pt x="113176" y="40581"/>
                  <a:pt x="115883" y="51309"/>
                  <a:pt x="117464" y="59304"/>
                </a:cubicBezTo>
                <a:cubicBezTo>
                  <a:pt x="118163" y="66898"/>
                  <a:pt x="119322" y="72532"/>
                  <a:pt x="119776" y="79066"/>
                </a:cubicBezTo>
                <a:cubicBezTo>
                  <a:pt x="120389" y="84557"/>
                  <a:pt x="119724" y="91657"/>
                  <a:pt x="117981" y="95992"/>
                </a:cubicBezTo>
                <a:cubicBezTo>
                  <a:pt x="116340" y="91954"/>
                  <a:pt x="114828" y="84584"/>
                  <a:pt x="109337" y="70220"/>
                </a:cubicBezTo>
                <a:cubicBezTo>
                  <a:pt x="104706" y="55447"/>
                  <a:pt x="94223" y="24561"/>
                  <a:pt x="89304" y="7536"/>
                </a:cubicBezTo>
                <a:close/>
                <a:moveTo>
                  <a:pt x="56020" y="0"/>
                </a:moveTo>
                <a:cubicBezTo>
                  <a:pt x="60030" y="10229"/>
                  <a:pt x="68101" y="10987"/>
                  <a:pt x="71216" y="13537"/>
                </a:cubicBezTo>
                <a:cubicBezTo>
                  <a:pt x="71592" y="18900"/>
                  <a:pt x="76056" y="26669"/>
                  <a:pt x="77539" y="30654"/>
                </a:cubicBezTo>
                <a:cubicBezTo>
                  <a:pt x="79459" y="36074"/>
                  <a:pt x="80407" y="39510"/>
                  <a:pt x="81965" y="44335"/>
                </a:cubicBezTo>
                <a:cubicBezTo>
                  <a:pt x="79298" y="45222"/>
                  <a:pt x="77407" y="47223"/>
                  <a:pt x="77502" y="50542"/>
                </a:cubicBezTo>
                <a:cubicBezTo>
                  <a:pt x="78270" y="64372"/>
                  <a:pt x="104556" y="66821"/>
                  <a:pt x="113543" y="84253"/>
                </a:cubicBezTo>
                <a:cubicBezTo>
                  <a:pt x="117924" y="90447"/>
                  <a:pt x="115440" y="100191"/>
                  <a:pt x="111917" y="100984"/>
                </a:cubicBezTo>
                <a:cubicBezTo>
                  <a:pt x="106949" y="100839"/>
                  <a:pt x="105417" y="98410"/>
                  <a:pt x="99094" y="97401"/>
                </a:cubicBezTo>
                <a:cubicBezTo>
                  <a:pt x="96926" y="108610"/>
                  <a:pt x="94737" y="116281"/>
                  <a:pt x="91967" y="120000"/>
                </a:cubicBezTo>
                <a:cubicBezTo>
                  <a:pt x="89196" y="119534"/>
                  <a:pt x="84449" y="111629"/>
                  <a:pt x="86175" y="96087"/>
                </a:cubicBezTo>
                <a:cubicBezTo>
                  <a:pt x="82739" y="102103"/>
                  <a:pt x="77116" y="113707"/>
                  <a:pt x="72230" y="116331"/>
                </a:cubicBezTo>
                <a:cubicBezTo>
                  <a:pt x="68436" y="111865"/>
                  <a:pt x="67525" y="103413"/>
                  <a:pt x="68475" y="97170"/>
                </a:cubicBezTo>
                <a:cubicBezTo>
                  <a:pt x="65453" y="100528"/>
                  <a:pt x="61303" y="104378"/>
                  <a:pt x="57178" y="104998"/>
                </a:cubicBezTo>
                <a:cubicBezTo>
                  <a:pt x="52571" y="94193"/>
                  <a:pt x="55823" y="86414"/>
                  <a:pt x="58804" y="80795"/>
                </a:cubicBezTo>
                <a:cubicBezTo>
                  <a:pt x="45977" y="85117"/>
                  <a:pt x="38299" y="81227"/>
                  <a:pt x="27640" y="76905"/>
                </a:cubicBezTo>
                <a:cubicBezTo>
                  <a:pt x="19420" y="74744"/>
                  <a:pt x="11742" y="66533"/>
                  <a:pt x="0" y="66965"/>
                </a:cubicBezTo>
                <a:lnTo>
                  <a:pt x="542" y="11212"/>
                </a:lnTo>
                <a:cubicBezTo>
                  <a:pt x="30011" y="15534"/>
                  <a:pt x="47045" y="1905"/>
                  <a:pt x="56020" y="0"/>
                </a:cubicBezTo>
                <a:close/>
              </a:path>
            </a:pathLst>
          </a:custGeom>
          <a:gradFill>
            <a:gsLst>
              <a:gs pos="0">
                <a:srgbClr val="F8D185"/>
              </a:gs>
              <a:gs pos="100000">
                <a:srgbClr val="F8D185"/>
              </a:gs>
            </a:gsLst>
            <a:lin ang="197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47"/>
          <p:cNvSpPr/>
          <p:nvPr/>
        </p:nvSpPr>
        <p:spPr>
          <a:xfrm>
            <a:off x="4164238" y="1403944"/>
            <a:ext cx="576064" cy="576064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2AE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47"/>
          <p:cNvSpPr/>
          <p:nvPr/>
        </p:nvSpPr>
        <p:spPr>
          <a:xfrm>
            <a:off x="4164238" y="2262705"/>
            <a:ext cx="576064" cy="576064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2AE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47"/>
          <p:cNvSpPr/>
          <p:nvPr/>
        </p:nvSpPr>
        <p:spPr>
          <a:xfrm>
            <a:off x="4164238" y="3104324"/>
            <a:ext cx="576064" cy="576064"/>
          </a:xfrm>
          <a:prstGeom prst="ellipse">
            <a:avLst/>
          </a:prstGeom>
          <a:solidFill>
            <a:srgbClr val="32AE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2AEB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47"/>
          <p:cNvSpPr txBox="1"/>
          <p:nvPr/>
        </p:nvSpPr>
        <p:spPr>
          <a:xfrm>
            <a:off x="4841189" y="1390005"/>
            <a:ext cx="3672408" cy="66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rgbClr val="3F3F3F"/>
                </a:solidFill>
              </a:rPr>
              <a:t>Проводите </a:t>
            </a:r>
            <a:r>
              <a:rPr lang="ru-RU" sz="1200" dirty="0">
                <a:solidFill>
                  <a:srgbClr val="3F3F3F"/>
                </a:solidFill>
              </a:rPr>
              <a:t>проверку </a:t>
            </a:r>
            <a:r>
              <a:rPr lang="ru-RU" sz="1200" dirty="0" smtClean="0">
                <a:solidFill>
                  <a:srgbClr val="3F3F3F"/>
                </a:solidFill>
              </a:rPr>
              <a:t>работ  </a:t>
            </a:r>
            <a:r>
              <a:rPr lang="ru-RU" sz="1200" dirty="0">
                <a:solidFill>
                  <a:srgbClr val="3F3F3F"/>
                </a:solidFill>
              </a:rPr>
              <a:t>учащихся в соответствии со стандартами внешнего суммативного оценивания.</a:t>
            </a:r>
            <a:endParaRPr sz="1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47"/>
          <p:cNvSpPr txBox="1"/>
          <p:nvPr/>
        </p:nvSpPr>
        <p:spPr>
          <a:xfrm>
            <a:off x="4841189" y="2224649"/>
            <a:ext cx="3672408" cy="63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rgbClr val="3F3F3F"/>
                </a:solidFill>
              </a:rPr>
              <a:t>При </a:t>
            </a:r>
            <a:r>
              <a:rPr lang="ru-RU" sz="1200" dirty="0">
                <a:solidFill>
                  <a:srgbClr val="3F3F3F"/>
                </a:solidFill>
              </a:rPr>
              <a:t>подготовке к урокам </a:t>
            </a:r>
            <a:r>
              <a:rPr lang="ru-RU" sz="1200" dirty="0" smtClean="0">
                <a:solidFill>
                  <a:srgbClr val="3F3F3F"/>
                </a:solidFill>
              </a:rPr>
              <a:t>используйте </a:t>
            </a:r>
            <a:r>
              <a:rPr lang="ru-RU" sz="1200" dirty="0">
                <a:solidFill>
                  <a:srgbClr val="3F3F3F"/>
                </a:solidFill>
              </a:rPr>
              <a:t>данные аналитических отчетов по результатам СО за последние три года.</a:t>
            </a:r>
            <a:endParaRPr sz="1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47"/>
          <p:cNvSpPr txBox="1"/>
          <p:nvPr/>
        </p:nvSpPr>
        <p:spPr>
          <a:xfrm>
            <a:off x="4849765" y="3147814"/>
            <a:ext cx="36724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rgbClr val="3F3F3F"/>
                </a:solidFill>
              </a:rPr>
              <a:t>Разрабатывайте </a:t>
            </a:r>
            <a:r>
              <a:rPr lang="ru-RU" sz="1200" dirty="0">
                <a:solidFill>
                  <a:srgbClr val="3F3F3F"/>
                </a:solidFill>
              </a:rPr>
              <a:t>качественные задания в соответствии с внешним </a:t>
            </a:r>
            <a:r>
              <a:rPr lang="ru-RU" sz="1200" dirty="0" smtClean="0">
                <a:solidFill>
                  <a:srgbClr val="3F3F3F"/>
                </a:solidFill>
              </a:rPr>
              <a:t>СО.</a:t>
            </a:r>
            <a:endParaRPr sz="1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47"/>
          <p:cNvSpPr txBox="1"/>
          <p:nvPr/>
        </p:nvSpPr>
        <p:spPr>
          <a:xfrm>
            <a:off x="4130834" y="1461144"/>
            <a:ext cx="6428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47"/>
          <p:cNvSpPr txBox="1"/>
          <p:nvPr/>
        </p:nvSpPr>
        <p:spPr>
          <a:xfrm>
            <a:off x="4130834" y="2319905"/>
            <a:ext cx="6428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47"/>
          <p:cNvSpPr txBox="1"/>
          <p:nvPr/>
        </p:nvSpPr>
        <p:spPr>
          <a:xfrm>
            <a:off x="4130834" y="3161524"/>
            <a:ext cx="6428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47"/>
          <p:cNvSpPr txBox="1">
            <a:spLocks noGrp="1"/>
          </p:cNvSpPr>
          <p:nvPr>
            <p:ph type="title"/>
          </p:nvPr>
        </p:nvSpPr>
        <p:spPr>
          <a:xfrm>
            <a:off x="14325" y="143325"/>
            <a:ext cx="91440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ru-RU" sz="4000" dirty="0">
                <a:solidFill>
                  <a:schemeClr val="dk1"/>
                </a:solidFill>
              </a:rPr>
              <a:t>Рекомендации</a:t>
            </a:r>
            <a:endParaRPr dirty="0"/>
          </a:p>
        </p:txBody>
      </p:sp>
      <p:sp>
        <p:nvSpPr>
          <p:cNvPr id="747" name="Google Shape;747;p47"/>
          <p:cNvSpPr txBox="1">
            <a:spLocks noGrp="1"/>
          </p:cNvSpPr>
          <p:nvPr>
            <p:ph type="subTitle" idx="1"/>
          </p:nvPr>
        </p:nvSpPr>
        <p:spPr>
          <a:xfrm>
            <a:off x="7175" y="738118"/>
            <a:ext cx="91080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k-KZ" dirty="0" smtClean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440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45" y="-884634"/>
            <a:ext cx="9144000" cy="601800"/>
          </a:xfrm>
        </p:spPr>
        <p:txBody>
          <a:bodyPr/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-278701"/>
            <a:ext cx="9108000" cy="279600"/>
          </a:xfrm>
        </p:spPr>
        <p:txBody>
          <a:bodyPr/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0295" y="-410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Средний балл и процент выполнения в разрезе  компонентов по предмету «Химия" учащихся 12 классов за 2016, 2018 и 2019 годы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75930"/>
            <a:ext cx="1440160" cy="61272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A4FED26-24E5-4D8D-9A13-11489CEA04E9}"/>
              </a:ext>
            </a:extLst>
          </p:cNvPr>
          <p:cNvSpPr/>
          <p:nvPr/>
        </p:nvSpPr>
        <p:spPr>
          <a:xfrm>
            <a:off x="395536" y="1008612"/>
            <a:ext cx="3964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Arial Narrow" panose="020B0606020202030204" pitchFamily="34" charset="0"/>
              </a:rPr>
              <a:t>Средний балл выполнения компонентов</a:t>
            </a:r>
            <a:endParaRPr lang="ru-RU" sz="1600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66D962B-5CB6-4CA4-9810-04229B768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815602"/>
              </p:ext>
            </p:extLst>
          </p:nvPr>
        </p:nvGraphicFramePr>
        <p:xfrm>
          <a:off x="4158673" y="1411243"/>
          <a:ext cx="4752528" cy="328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03E7AAA3-169D-4696-86E9-D8B01574F4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306659"/>
              </p:ext>
            </p:extLst>
          </p:nvPr>
        </p:nvGraphicFramePr>
        <p:xfrm>
          <a:off x="307406" y="1292345"/>
          <a:ext cx="3964768" cy="328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0F8623-CE68-452A-A00D-D09200686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993615"/>
            <a:ext cx="3962743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6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AEB8">
            <a:alpha val="48000"/>
          </a:srgbClr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41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49488" y="5494029"/>
            <a:ext cx="4860032" cy="6161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581" name="Google Shape;581;p41"/>
          <p:cNvSpPr/>
          <p:nvPr/>
        </p:nvSpPr>
        <p:spPr>
          <a:xfrm>
            <a:off x="90589" y="4014292"/>
            <a:ext cx="4392488" cy="831347"/>
          </a:xfrm>
          <a:prstGeom prst="rect">
            <a:avLst/>
          </a:prstGeom>
          <a:solidFill>
            <a:srgbClr val="F2A4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41"/>
          <p:cNvSpPr txBox="1"/>
          <p:nvPr/>
        </p:nvSpPr>
        <p:spPr>
          <a:xfrm>
            <a:off x="323528" y="3981544"/>
            <a:ext cx="4176464" cy="86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600" b="1" dirty="0">
                <a:solidFill>
                  <a:schemeClr val="tx1"/>
                </a:solidFill>
              </a:rPr>
              <a:t>РЕЗУЛЬТАТЫ ШКОЛЬНОГО ОЦЕНИВАНИЯ И СО ПО ПРЕДМЕТУ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«Химия», % (2018-2019 уч.г.)</a:t>
            </a:r>
            <a:endParaRPr sz="16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584" name="Google Shape;584;p41"/>
          <p:cNvSpPr txBox="1"/>
          <p:nvPr/>
        </p:nvSpPr>
        <p:spPr>
          <a:xfrm>
            <a:off x="4679504" y="5143500"/>
            <a:ext cx="4464496" cy="91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endParaRPr dirty="0"/>
          </a:p>
          <a:p>
            <a:pPr marL="0" marR="0" lvl="0" indent="0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dirty="0"/>
          </a:p>
          <a:p>
            <a:pPr marL="0" marR="0" lvl="0" indent="0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Designed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41"/>
          <p:cNvSpPr txBox="1"/>
          <p:nvPr/>
        </p:nvSpPr>
        <p:spPr>
          <a:xfrm>
            <a:off x="683568" y="5660543"/>
            <a:ext cx="489654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  <a:endParaRPr dirty="0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988B6839-973C-4059-96ED-9E3D43C009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585943"/>
              </p:ext>
            </p:extLst>
          </p:nvPr>
        </p:nvGraphicFramePr>
        <p:xfrm>
          <a:off x="90589" y="51470"/>
          <a:ext cx="8873899" cy="396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36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AEB8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C8168E75-69AF-4C5C-84E1-560B30EF9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291375"/>
              </p:ext>
            </p:extLst>
          </p:nvPr>
        </p:nvGraphicFramePr>
        <p:xfrm>
          <a:off x="1043608" y="877838"/>
          <a:ext cx="6696744" cy="342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BE3ABC-8E3B-47B3-B75B-EADCDBE3BF5E}"/>
              </a:ext>
            </a:extLst>
          </p:cNvPr>
          <p:cNvSpPr/>
          <p:nvPr/>
        </p:nvSpPr>
        <p:spPr>
          <a:xfrm>
            <a:off x="611560" y="316309"/>
            <a:ext cx="727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Низкие результаты при выполнении заданий по следующим темам ВСО 2019</a:t>
            </a:r>
          </a:p>
        </p:txBody>
      </p:sp>
    </p:spTree>
    <p:extLst>
      <p:ext uri="{BB962C8B-B14F-4D97-AF65-F5344CB8AC3E}">
        <p14:creationId xmlns:p14="http://schemas.microsoft.com/office/powerpoint/2010/main" val="36605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0377" y="424412"/>
            <a:ext cx="80369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u="sng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Средний процент выполнения заданий учащимися в разрезе разделов/тем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53744" y="62414"/>
            <a:ext cx="7886700" cy="4737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УЧАЩИХСЯ ПО ПРЕДМЕТУ «ХИМИЯ» (2018-2019 </a:t>
            </a:r>
            <a:r>
              <a:rPr lang="ru-RU" sz="2100" b="1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уч.г</a:t>
            </a:r>
            <a:r>
              <a:rPr lang="ru-RU" sz="21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.)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34664" y="551230"/>
            <a:ext cx="4362429" cy="4203061"/>
            <a:chOff x="179552" y="986173"/>
            <a:chExt cx="5816572" cy="560408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46799" y="1444108"/>
              <a:ext cx="5349325" cy="5146146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50">
                <a:solidFill>
                  <a:prstClr val="black"/>
                </a:solidFill>
              </a:endParaRP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179552" y="986173"/>
              <a:ext cx="934497" cy="947435"/>
              <a:chOff x="321547" y="512452"/>
              <a:chExt cx="934497" cy="947435"/>
            </a:xfrm>
          </p:grpSpPr>
          <p:sp>
            <p:nvSpPr>
              <p:cNvPr id="27" name="Овал 26"/>
              <p:cNvSpPr/>
              <p:nvPr/>
            </p:nvSpPr>
            <p:spPr>
              <a:xfrm>
                <a:off x="321547" y="512452"/>
                <a:ext cx="934497" cy="947435"/>
              </a:xfrm>
              <a:prstGeom prst="ellips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Стрелка вверх 30"/>
              <p:cNvSpPr/>
              <p:nvPr/>
            </p:nvSpPr>
            <p:spPr>
              <a:xfrm>
                <a:off x="502419" y="674679"/>
                <a:ext cx="572756" cy="591415"/>
              </a:xfrm>
              <a:prstGeom prst="upArrow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6" name="Группа 35"/>
          <p:cNvGrpSpPr/>
          <p:nvPr/>
        </p:nvGrpSpPr>
        <p:grpSpPr>
          <a:xfrm>
            <a:off x="4673629" y="906518"/>
            <a:ext cx="4430405" cy="4228940"/>
            <a:chOff x="6231506" y="1188594"/>
            <a:chExt cx="5907206" cy="56385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231506" y="1188594"/>
              <a:ext cx="5418250" cy="5130364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numCol="2" rtlCol="0" anchor="ctr"/>
            <a:lstStyle/>
            <a:p>
              <a:pPr marL="738188" indent="-738188"/>
              <a:endParaRPr lang="ru-RU" sz="1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738188" indent="-738188"/>
              <a:endParaRPr lang="ru-RU" sz="1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738188" indent="-738188"/>
              <a:endParaRPr lang="ru-RU" sz="1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738188" indent="-738188"/>
              <a:endParaRPr lang="ru-RU" sz="1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738188" indent="-738188"/>
              <a:endParaRPr lang="ru-RU" sz="18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dirty="0">
                <a:solidFill>
                  <a:prstClr val="black"/>
                </a:solidFill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11204215" y="5879746"/>
              <a:ext cx="934497" cy="947435"/>
              <a:chOff x="11023346" y="546959"/>
              <a:chExt cx="934497" cy="947435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11023346" y="546959"/>
                <a:ext cx="934497" cy="947435"/>
              </a:xfrm>
              <a:prstGeom prst="ellips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Стрелка вверх 31"/>
              <p:cNvSpPr/>
              <p:nvPr/>
            </p:nvSpPr>
            <p:spPr>
              <a:xfrm rot="10800000">
                <a:off x="11152457" y="690464"/>
                <a:ext cx="572756" cy="591415"/>
              </a:xfrm>
              <a:prstGeom prst="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prstClr val="white"/>
                  </a:solidFill>
                </a:endParaRPr>
              </a:p>
            </p:txBody>
          </p:sp>
        </p:grpSp>
      </p:grpSp>
      <p:graphicFrame>
        <p:nvGraphicFramePr>
          <p:cNvPr id="37" name="Таблица 36"/>
          <p:cNvGraphicFramePr>
            <a:graphicFrameLocks noGrp="1"/>
          </p:cNvGraphicFramePr>
          <p:nvPr>
            <p:extLst/>
          </p:nvPr>
        </p:nvGraphicFramePr>
        <p:xfrm>
          <a:off x="553744" y="891061"/>
          <a:ext cx="3845728" cy="39127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9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6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8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 Narrow" panose="020B0606020202030204" pitchFamily="34" charset="0"/>
                        </a:rPr>
                        <a:t>100%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Закономерности химических реакций/ Периодический закон и периодическая система</a:t>
                      </a:r>
                    </a:p>
                    <a:p>
                      <a:pPr algn="l" fontAlgn="t"/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5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96,3%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Закономерности химических реакций/ Закон сохранения массы</a:t>
                      </a:r>
                    </a:p>
                    <a:p>
                      <a:pPr algn="l" fontAlgn="t"/>
                      <a:endParaRPr lang="ru-RU" sz="17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6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 Narrow" panose="020B0606020202030204" pitchFamily="34" charset="0"/>
                        </a:rPr>
                        <a:t>94,4%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Химия и жизнь </a:t>
                      </a:r>
                    </a:p>
                    <a:p>
                      <a:pPr algn="l" fontAlgn="t"/>
                      <a:r>
                        <a:rPr lang="ru-RU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 Биохимия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5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 Narrow" panose="020B0606020202030204" pitchFamily="34" charset="0"/>
                        </a:rPr>
                        <a:t>90,6%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Частицы и их строение</a:t>
                      </a:r>
                    </a:p>
                    <a:p>
                      <a:pPr algn="l" fontAlgn="t"/>
                      <a:r>
                        <a:rPr lang="ru-RU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 Строение атома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5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Arial Narrow" panose="020B0606020202030204" pitchFamily="34" charset="0"/>
                        </a:rPr>
                        <a:t>77,7%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Закономерности химических реакций/ Электрохимический ряд напряжения металлов.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/>
          </p:nvPr>
        </p:nvGraphicFramePr>
        <p:xfrm>
          <a:off x="4718848" y="918972"/>
          <a:ext cx="3943349" cy="3613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5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20,5%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Химия вокруг нас / Полимеры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13,2%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Химия вокруг нас /Сложные эфиры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7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Энергетика химических реакций </a:t>
                      </a:r>
                    </a:p>
                    <a:p>
                      <a:pPr algn="l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 Реакции переходных металлов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Химия вокруг нас</a:t>
                      </a:r>
                    </a:p>
                    <a:p>
                      <a:pPr algn="l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 Оптическая изомерия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94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5,2%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Частицы и их строение</a:t>
                      </a:r>
                    </a:p>
                    <a:p>
                      <a:pPr algn="l" fontAlgn="t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 Хроматография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3DC5-DF0C-4E47-A601-A216B2A4A6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4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015" y="4270"/>
            <a:ext cx="7886700" cy="994172"/>
          </a:xfrm>
        </p:spPr>
        <p:txBody>
          <a:bodyPr lIns="68580" tIns="34290" rIns="68580" bIns="34290">
            <a:normAutofit/>
          </a:bodyPr>
          <a:lstStyle/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Примеры ответов на оценки А, В и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kk-K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46" y="3976083"/>
            <a:ext cx="8289278" cy="88831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k-KZ"/>
          </a:p>
        </p:txBody>
      </p:sp>
      <p:sp>
        <p:nvSpPr>
          <p:cNvPr id="9" name="Прямоугольник 8"/>
          <p:cNvSpPr/>
          <p:nvPr/>
        </p:nvSpPr>
        <p:spPr>
          <a:xfrm>
            <a:off x="391374" y="3944042"/>
            <a:ext cx="8149229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1200" b="1" dirty="0"/>
              <a:t>Комментарий экзаменатора</a:t>
            </a:r>
            <a:endParaRPr lang="en-US" sz="1200" b="1" dirty="0"/>
          </a:p>
          <a:p>
            <a:pPr algn="just"/>
            <a:r>
              <a:rPr lang="ru-RU" sz="1200" i="1" dirty="0"/>
              <a:t>Кандидат затрудняется изобразить графическую формулу атома никеля и объяснить его </a:t>
            </a:r>
            <a:r>
              <a:rPr lang="ru-RU" sz="1200" i="1" dirty="0"/>
              <a:t>классификацию. </a:t>
            </a:r>
            <a:r>
              <a:rPr lang="ru-RU" sz="1200" i="1" dirty="0"/>
              <a:t>Если бы он правильно показал строение атома и количество электронов на электронных оболочках, то смог бы </a:t>
            </a:r>
            <a:r>
              <a:rPr lang="ru-RU" sz="1200" i="1" dirty="0"/>
              <a:t>объяснить структуру переходного металла. </a:t>
            </a:r>
            <a:endParaRPr lang="ru-RU" sz="12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0" t="3086" r="3183" b="6132"/>
          <a:stretch/>
        </p:blipFill>
        <p:spPr bwMode="auto">
          <a:xfrm>
            <a:off x="6217489" y="730162"/>
            <a:ext cx="2808127" cy="2745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6" y="826987"/>
            <a:ext cx="2846585" cy="2641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7" t="-1" r="1386" b="2254"/>
          <a:stretch/>
        </p:blipFill>
        <p:spPr bwMode="auto">
          <a:xfrm>
            <a:off x="3079823" y="826987"/>
            <a:ext cx="2964787" cy="2641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233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4309" y="47401"/>
            <a:ext cx="5358809" cy="541352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/>
              <a:t>Формативное оценивание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13672" y="1998777"/>
            <a:ext cx="2756141" cy="332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907657"/>
              </p:ext>
            </p:extLst>
          </p:nvPr>
        </p:nvGraphicFramePr>
        <p:xfrm>
          <a:off x="112341" y="204019"/>
          <a:ext cx="3381357" cy="27558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8708"/>
                <a:gridCol w="2432649"/>
              </a:tblGrid>
              <a:tr h="121920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kk-KZ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электронов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атомах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6100" indent="-47815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8.1.3.1 понимать, что электроны в атомах распределяются последовательно по электронным оболочкам на возрастающем расстоянии от ядра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46100" indent="-47815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8.1.3.2 понимать, что число электронов на каждой электронной оболочке не превышает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определенного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максимального значения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67945" marR="320675"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оценивания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Обучающийся</a:t>
                      </a:r>
                      <a:endParaRPr lang="ru-RU" sz="8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32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основе распределения электронов в атоме определяет различные химические элементы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596">
                <a:tc>
                  <a:txBody>
                    <a:bodyPr/>
                    <a:lstStyle/>
                    <a:p>
                      <a:pPr marL="67945" marR="117475"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мыслительных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навыков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75932"/>
              </p:ext>
            </p:extLst>
          </p:nvPr>
        </p:nvGraphicFramePr>
        <p:xfrm>
          <a:off x="3709556" y="3489422"/>
          <a:ext cx="5050568" cy="13793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85103"/>
                <a:gridCol w="4065465"/>
              </a:tblGrid>
              <a:tr h="1333957">
                <a:tc>
                  <a:txBody>
                    <a:bodyPr/>
                    <a:lstStyle/>
                    <a:p>
                      <a:pPr marL="67945">
                        <a:lnSpc>
                          <a:spcPts val="131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67310">
                        <a:spcAft>
                          <a:spcPts val="0"/>
                        </a:spcAft>
                      </a:pPr>
                      <a:r>
                        <a:rPr lang="kk-KZ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1.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kk-KZ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определяет элементы по числу протонов или электронов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kk-KZ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находит число протонов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kk-KZ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распределяет электроны по оболочкам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kk-KZ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показывает структуру атома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kk-KZ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определяет число электронных оболочек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>
                        <a:spcAft>
                          <a:spcPts val="0"/>
                        </a:spcAft>
                      </a:pPr>
                      <a:r>
                        <a:rPr lang="kk-KZ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2.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kk-KZ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 определяет число электронов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kk-KZ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Понимает на скольких оболочках распределяются электроны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SzPts val="1200"/>
                        <a:buFont typeface="Times New Roman"/>
                        <a:buChar char="-"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 указывает на число внешних электронов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93905" y="861238"/>
            <a:ext cx="4505546" cy="20082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целям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критерию оценивания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дескрипторов заданию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связи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56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 lIns="68580" tIns="34290" rIns="68580" bIns="34290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 – анализ СОР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1472"/>
            <a:ext cx="3336016" cy="210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41780"/>
            <a:ext cx="3312368" cy="230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8" y="681541"/>
            <a:ext cx="2755025" cy="183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463739"/>
            <a:ext cx="2746678" cy="27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0588" y="1515140"/>
            <a:ext cx="1703832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8180" y="2072989"/>
            <a:ext cx="1802753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мыслительных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3" y="2846514"/>
            <a:ext cx="697096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9239" y="3361672"/>
            <a:ext cx="125418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8200" y="951570"/>
            <a:ext cx="118219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обучения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7335" y="3986888"/>
            <a:ext cx="722073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4127" y="4505652"/>
            <a:ext cx="1837283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 учителя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4558717" y="1205487"/>
            <a:ext cx="57614" cy="3942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4558717" y="1741899"/>
            <a:ext cx="57614" cy="3942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4573819" y="2463739"/>
            <a:ext cx="57614" cy="3942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4545012" y="3061400"/>
            <a:ext cx="57614" cy="3942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верх/вниз 21"/>
          <p:cNvSpPr/>
          <p:nvPr/>
        </p:nvSpPr>
        <p:spPr>
          <a:xfrm>
            <a:off x="4545012" y="3638672"/>
            <a:ext cx="57614" cy="3942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>
            <a:off x="4526184" y="4191931"/>
            <a:ext cx="57614" cy="3942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5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401"/>
            <a:ext cx="7886700" cy="99417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Суммативное оценивание за четверть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6" y="1371094"/>
            <a:ext cx="4785461" cy="1625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85806"/>
              </p:ext>
            </p:extLst>
          </p:nvPr>
        </p:nvGraphicFramePr>
        <p:xfrm>
          <a:off x="246397" y="3657747"/>
          <a:ext cx="4826998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427"/>
                <a:gridCol w="1794245"/>
                <a:gridCol w="701749"/>
                <a:gridCol w="1541577"/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Задания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Дополнительная информация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0609" y="3274552"/>
            <a:ext cx="220755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выставления баллов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4947" y="969892"/>
            <a:ext cx="3818978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заданий суммативного оценивания </a:t>
            </a:r>
            <a:endParaRPr lang="kk-K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 </a:t>
            </a:r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577784"/>
              </p:ext>
            </p:extLst>
          </p:nvPr>
        </p:nvGraphicFramePr>
        <p:xfrm>
          <a:off x="5171081" y="1526409"/>
          <a:ext cx="3955558" cy="1414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744"/>
                <a:gridCol w="2147832"/>
                <a:gridCol w="1003982"/>
              </a:tblGrid>
              <a:tr h="47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Проверяемая цель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мыслительных навыков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8.1A Расположение электронов в атомах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8.1.3.1 понимать, что электроны в атомах распределяются последовательно по электронным оболочкам на возрастающем расстоянии от ядра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 и понимание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8.1.3.3 составлять электронные формулы первых 20 элементов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46528" y="3410117"/>
            <a:ext cx="2820858" cy="93102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цели обучения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мыслительных навыков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12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Custom 4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657</Words>
  <Application>Microsoft Macintosh PowerPoint</Application>
  <PresentationFormat>On-screen Show (16:9)</PresentationFormat>
  <Paragraphs>133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Contents Slide Master</vt:lpstr>
      <vt:lpstr>Мастер-класс на тему «Обеспечение качества образования: анализ результатов внутреннего и внешнего суммативного оценивания»</vt:lpstr>
      <vt:lpstr> </vt:lpstr>
      <vt:lpstr>PowerPoint Presentation</vt:lpstr>
      <vt:lpstr>PowerPoint Presentation</vt:lpstr>
      <vt:lpstr>PowerPoint Presentation</vt:lpstr>
      <vt:lpstr>Примеры ответов на оценки А, В и Е</vt:lpstr>
      <vt:lpstr>Формативное оценивание</vt:lpstr>
      <vt:lpstr>Практическое задание – анализ СОР</vt:lpstr>
      <vt:lpstr>Суммативное оценивание за четверть</vt:lpstr>
      <vt:lpstr>Суммативное оценивание за четверть</vt:lpstr>
      <vt:lpstr>Колесо компетенций</vt:lpstr>
      <vt:lpstr>Рекомендации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на тему «Обеспечение качества образования. Анализ результатов обучения»</dc:title>
  <dc:creator>Администратор</dc:creator>
  <cp:lastModifiedBy>Алия</cp:lastModifiedBy>
  <cp:revision>76</cp:revision>
  <dcterms:modified xsi:type="dcterms:W3CDTF">2019-08-15T10:06:20Z</dcterms:modified>
</cp:coreProperties>
</file>